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1"/>
  </p:notesMasterIdLst>
  <p:sldIdLst>
    <p:sldId id="336" r:id="rId2"/>
    <p:sldId id="422" r:id="rId3"/>
    <p:sldId id="423" r:id="rId4"/>
    <p:sldId id="438" r:id="rId5"/>
    <p:sldId id="424" r:id="rId6"/>
    <p:sldId id="425" r:id="rId7"/>
    <p:sldId id="426" r:id="rId8"/>
    <p:sldId id="427" r:id="rId9"/>
    <p:sldId id="428" r:id="rId10"/>
    <p:sldId id="429" r:id="rId11"/>
    <p:sldId id="374" r:id="rId12"/>
    <p:sldId id="373" r:id="rId13"/>
    <p:sldId id="292" r:id="rId14"/>
    <p:sldId id="293" r:id="rId15"/>
    <p:sldId id="294" r:id="rId16"/>
    <p:sldId id="298" r:id="rId17"/>
    <p:sldId id="334" r:id="rId18"/>
    <p:sldId id="305" r:id="rId19"/>
    <p:sldId id="414" r:id="rId20"/>
    <p:sldId id="310" r:id="rId21"/>
    <p:sldId id="311" r:id="rId22"/>
    <p:sldId id="312" r:id="rId23"/>
    <p:sldId id="333" r:id="rId24"/>
    <p:sldId id="313" r:id="rId25"/>
    <p:sldId id="430" r:id="rId26"/>
    <p:sldId id="431" r:id="rId27"/>
    <p:sldId id="316" r:id="rId28"/>
    <p:sldId id="317" r:id="rId29"/>
    <p:sldId id="319" r:id="rId30"/>
    <p:sldId id="399" r:id="rId31"/>
    <p:sldId id="421" r:id="rId32"/>
    <p:sldId id="325" r:id="rId33"/>
    <p:sldId id="418" r:id="rId34"/>
    <p:sldId id="433" r:id="rId35"/>
    <p:sldId id="432" r:id="rId36"/>
    <p:sldId id="417" r:id="rId37"/>
    <p:sldId id="419" r:id="rId38"/>
    <p:sldId id="434" r:id="rId39"/>
    <p:sldId id="436" r:id="rId40"/>
    <p:sldId id="435" r:id="rId41"/>
    <p:sldId id="420" r:id="rId42"/>
    <p:sldId id="437" r:id="rId43"/>
    <p:sldId id="363" r:id="rId44"/>
    <p:sldId id="439" r:id="rId45"/>
    <p:sldId id="443" r:id="rId46"/>
    <p:sldId id="444" r:id="rId47"/>
    <p:sldId id="445" r:id="rId48"/>
    <p:sldId id="446" r:id="rId49"/>
    <p:sldId id="447" r:id="rId50"/>
    <p:sldId id="448" r:id="rId51"/>
    <p:sldId id="449" r:id="rId52"/>
    <p:sldId id="450" r:id="rId53"/>
    <p:sldId id="451" r:id="rId54"/>
    <p:sldId id="452" r:id="rId55"/>
    <p:sldId id="454" r:id="rId56"/>
    <p:sldId id="455" r:id="rId57"/>
    <p:sldId id="457" r:id="rId58"/>
    <p:sldId id="458" r:id="rId59"/>
    <p:sldId id="459" r:id="rId60"/>
    <p:sldId id="460" r:id="rId61"/>
    <p:sldId id="461" r:id="rId62"/>
    <p:sldId id="462" r:id="rId63"/>
    <p:sldId id="463" r:id="rId64"/>
    <p:sldId id="464" r:id="rId65"/>
    <p:sldId id="465" r:id="rId66"/>
    <p:sldId id="466" r:id="rId67"/>
    <p:sldId id="467" r:id="rId68"/>
    <p:sldId id="468" r:id="rId69"/>
    <p:sldId id="440" r:id="rId70"/>
    <p:sldId id="469" r:id="rId71"/>
    <p:sldId id="470" r:id="rId72"/>
    <p:sldId id="471" r:id="rId73"/>
    <p:sldId id="472" r:id="rId74"/>
    <p:sldId id="473" r:id="rId75"/>
    <p:sldId id="474" r:id="rId76"/>
    <p:sldId id="475" r:id="rId77"/>
    <p:sldId id="476" r:id="rId78"/>
    <p:sldId id="477" r:id="rId79"/>
    <p:sldId id="478" r:id="rId80"/>
    <p:sldId id="479" r:id="rId81"/>
    <p:sldId id="484" r:id="rId82"/>
    <p:sldId id="441" r:id="rId83"/>
    <p:sldId id="456" r:id="rId84"/>
    <p:sldId id="442" r:id="rId85"/>
    <p:sldId id="485" r:id="rId86"/>
    <p:sldId id="486" r:id="rId87"/>
    <p:sldId id="487" r:id="rId88"/>
    <p:sldId id="488" r:id="rId89"/>
    <p:sldId id="489" r:id="rId90"/>
    <p:sldId id="490" r:id="rId91"/>
    <p:sldId id="491" r:id="rId92"/>
    <p:sldId id="492" r:id="rId93"/>
    <p:sldId id="516" r:id="rId94"/>
    <p:sldId id="517" r:id="rId95"/>
    <p:sldId id="518" r:id="rId96"/>
    <p:sldId id="519" r:id="rId97"/>
    <p:sldId id="520" r:id="rId98"/>
    <p:sldId id="521" r:id="rId99"/>
    <p:sldId id="522" r:id="rId100"/>
    <p:sldId id="523" r:id="rId101"/>
    <p:sldId id="524" r:id="rId102"/>
    <p:sldId id="525" r:id="rId103"/>
    <p:sldId id="526" r:id="rId104"/>
    <p:sldId id="527" r:id="rId105"/>
    <p:sldId id="505" r:id="rId106"/>
    <p:sldId id="528" r:id="rId107"/>
    <p:sldId id="507" r:id="rId108"/>
    <p:sldId id="508" r:id="rId109"/>
    <p:sldId id="509" r:id="rId110"/>
    <p:sldId id="511" r:id="rId111"/>
    <p:sldId id="510" r:id="rId112"/>
    <p:sldId id="512" r:id="rId113"/>
    <p:sldId id="513" r:id="rId114"/>
    <p:sldId id="514" r:id="rId115"/>
    <p:sldId id="515" r:id="rId116"/>
    <p:sldId id="529" r:id="rId117"/>
    <p:sldId id="530" r:id="rId118"/>
    <p:sldId id="531" r:id="rId119"/>
    <p:sldId id="532" r:id="rId120"/>
    <p:sldId id="533" r:id="rId121"/>
    <p:sldId id="534" r:id="rId122"/>
    <p:sldId id="535" r:id="rId123"/>
    <p:sldId id="536" r:id="rId124"/>
    <p:sldId id="537" r:id="rId125"/>
    <p:sldId id="538" r:id="rId126"/>
    <p:sldId id="539" r:id="rId127"/>
    <p:sldId id="540" r:id="rId128"/>
    <p:sldId id="541" r:id="rId129"/>
    <p:sldId id="542" r:id="rId130"/>
    <p:sldId id="543" r:id="rId131"/>
    <p:sldId id="544" r:id="rId132"/>
    <p:sldId id="545" r:id="rId133"/>
    <p:sldId id="546" r:id="rId134"/>
    <p:sldId id="547" r:id="rId135"/>
    <p:sldId id="548" r:id="rId136"/>
    <p:sldId id="549" r:id="rId137"/>
    <p:sldId id="550" r:id="rId138"/>
    <p:sldId id="482" r:id="rId139"/>
    <p:sldId id="483" r:id="rId1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2CA"/>
    <a:srgbClr val="DAF6EF"/>
    <a:srgbClr val="CACCB6"/>
    <a:srgbClr val="CBCC00"/>
    <a:srgbClr val="0F148E"/>
    <a:srgbClr val="10E926"/>
    <a:srgbClr val="E91DC6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30" d="100"/>
          <a:sy n="130" d="100"/>
        </p:scale>
        <p:origin x="-164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slide" Target="slides/slide133.xml"/><Relationship Id="rId135" Type="http://schemas.openxmlformats.org/officeDocument/2006/relationships/slide" Target="slides/slide134.xml"/><Relationship Id="rId136" Type="http://schemas.openxmlformats.org/officeDocument/2006/relationships/slide" Target="slides/slide135.xml"/><Relationship Id="rId137" Type="http://schemas.openxmlformats.org/officeDocument/2006/relationships/slide" Target="slides/slide136.xml"/><Relationship Id="rId138" Type="http://schemas.openxmlformats.org/officeDocument/2006/relationships/slide" Target="slides/slide137.xml"/><Relationship Id="rId139" Type="http://schemas.openxmlformats.org/officeDocument/2006/relationships/slide" Target="slides/slide13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140" Type="http://schemas.openxmlformats.org/officeDocument/2006/relationships/slide" Target="slides/slide139.xml"/><Relationship Id="rId141" Type="http://schemas.openxmlformats.org/officeDocument/2006/relationships/notesMaster" Target="notesMasters/notesMaster1.xml"/><Relationship Id="rId142" Type="http://schemas.openxmlformats.org/officeDocument/2006/relationships/printerSettings" Target="printerSettings/printerSettings1.bin"/><Relationship Id="rId143" Type="http://schemas.openxmlformats.org/officeDocument/2006/relationships/presProps" Target="presProps.xml"/><Relationship Id="rId144" Type="http://schemas.openxmlformats.org/officeDocument/2006/relationships/viewProps" Target="viewProps.xml"/><Relationship Id="rId145" Type="http://schemas.openxmlformats.org/officeDocument/2006/relationships/theme" Target="theme/theme1.xml"/><Relationship Id="rId14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Relationship Id="rId2" Type="http://schemas.openxmlformats.org/officeDocument/2006/relationships/image" Target="../media/image6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F84ADC0F-3428-A64E-8197-A40D5A243BED}" type="datetime1">
              <a:rPr lang="en-US"/>
              <a:pPr>
                <a:defRPr/>
              </a:pPr>
              <a:t>19/09/19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BCCA9AB2-EC82-B54A-8880-BB38B5C7D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0087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CA9AB2-EC82-B54A-8880-BB38B5C7D978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6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0EB90-C309-AF40-97B5-5C1380D84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1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72F28E-F530-B94B-A5DB-164BA739E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27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40690-EDFF-2C49-BD44-20ED3D0EDF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90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0834-DF27-6240-A971-BE1464F9A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74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FDFC9-CEB8-0245-A562-BFB55C7D7E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08781-1C46-E941-8CE5-643F63F56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74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B93D04-95C3-094C-A866-1D91A8840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57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4B674-0B70-2348-A329-9E490BCE0B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52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22DDA-A371-2E40-A892-D98AF6BA1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82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D6078-625D-BA4A-9F04-E1AD17F08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4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0B4D6-B4E9-7B4E-A615-4358CE1D0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5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BA9FA-45D6-4944-B323-CDC925168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21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>
              <a:defRPr/>
            </a:pPr>
            <a:fld id="{CCE3FF67-BC44-6F4D-AA75-859148685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200">
          <a:solidFill>
            <a:schemeClr val="tx2"/>
          </a:solidFill>
          <a:latin typeface="Trebuchet MS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3.png"/><Relationship Id="rId3" Type="http://schemas.openxmlformats.org/officeDocument/2006/relationships/image" Target="../media/image13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4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1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2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3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4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5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6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9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0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1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4" Type="http://schemas.openxmlformats.org/officeDocument/2006/relationships/image" Target="../media/image165.png"/><Relationship Id="rId5" Type="http://schemas.openxmlformats.org/officeDocument/2006/relationships/image" Target="../media/image166.png"/><Relationship Id="rId6" Type="http://schemas.openxmlformats.org/officeDocument/2006/relationships/image" Target="../media/image167.png"/><Relationship Id="rId7" Type="http://schemas.openxmlformats.org/officeDocument/2006/relationships/image" Target="../media/image16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3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0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8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1.png"/><Relationship Id="rId3" Type="http://schemas.openxmlformats.org/officeDocument/2006/relationships/image" Target="../media/image172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3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4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5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5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6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6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6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7.png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8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8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9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2.png"/><Relationship Id="rId3" Type="http://schemas.openxmlformats.org/officeDocument/2006/relationships/image" Target="../media/image5.png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pn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3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39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66.w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67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74.emf"/><Relationship Id="rId5" Type="http://schemas.openxmlformats.org/officeDocument/2006/relationships/image" Target="../media/image7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76.emf"/><Relationship Id="rId5" Type="http://schemas.openxmlformats.org/officeDocument/2006/relationships/image" Target="../media/image4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77.emf"/><Relationship Id="rId5" Type="http://schemas.openxmlformats.org/officeDocument/2006/relationships/image" Target="../media/image78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79.emf"/><Relationship Id="rId5" Type="http://schemas.openxmlformats.org/officeDocument/2006/relationships/image" Target="../media/image80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81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6.emf"/><Relationship Id="rId3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w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wm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png"/><Relationship Id="rId3" Type="http://schemas.openxmlformats.org/officeDocument/2006/relationships/image" Target="../media/image10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1.pn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8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9.png"/><Relationship Id="rId3" Type="http://schemas.openxmlformats.org/officeDocument/2006/relationships/image" Target="../media/image12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3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8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9.png"/><Relationship Id="rId3" Type="http://schemas.openxmlformats.org/officeDocument/2006/relationships/image" Target="../media/image140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1.png"/><Relationship Id="rId3" Type="http://schemas.openxmlformats.org/officeDocument/2006/relationships/image" Target="../media/image1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/>
          <p:cNvSpPr>
            <a:spLocks noGrp="1" noChangeArrowheads="1"/>
          </p:cNvSpPr>
          <p:nvPr>
            <p:ph type="title"/>
          </p:nvPr>
        </p:nvSpPr>
        <p:spPr>
          <a:xfrm>
            <a:off x="152400" y="304800"/>
            <a:ext cx="8839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Software Visual Analytics</a:t>
            </a:r>
            <a:endParaRPr lang="en-US" sz="2300" b="1" i="1" dirty="0">
              <a:solidFill>
                <a:schemeClr val="accent2">
                  <a:lumMod val="60000"/>
                  <a:lumOff val="40000"/>
                </a:schemeClr>
              </a:solidFill>
              <a:latin typeface="Trebuchet MS" charset="0"/>
            </a:endParaRPr>
          </a:p>
        </p:txBody>
      </p:sp>
      <p:sp>
        <p:nvSpPr>
          <p:cNvPr id="15363" name="TextBox 14"/>
          <p:cNvSpPr txBox="1">
            <a:spLocks noChangeArrowheads="1"/>
          </p:cNvSpPr>
          <p:nvPr/>
        </p:nvSpPr>
        <p:spPr bwMode="auto">
          <a:xfrm>
            <a:off x="2764373" y="5498168"/>
            <a:ext cx="3570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/>
              <a:t>prof. dr. </a:t>
            </a:r>
            <a:r>
              <a:rPr lang="en-US" sz="1800" b="1" dirty="0" err="1"/>
              <a:t>Alexandru</a:t>
            </a:r>
            <a:r>
              <a:rPr lang="en-US" sz="1800" b="1" dirty="0"/>
              <a:t> (Alex) Telea</a:t>
            </a:r>
          </a:p>
        </p:txBody>
      </p:sp>
      <p:sp>
        <p:nvSpPr>
          <p:cNvPr id="15366" name="TextBox 14"/>
          <p:cNvSpPr txBox="1">
            <a:spLocks noChangeArrowheads="1"/>
          </p:cNvSpPr>
          <p:nvPr/>
        </p:nvSpPr>
        <p:spPr bwMode="auto">
          <a:xfrm>
            <a:off x="2326775" y="5953780"/>
            <a:ext cx="42264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dirty="0"/>
              <a:t>Department of </a:t>
            </a:r>
            <a:r>
              <a:rPr lang="en-US" sz="1400" dirty="0" smtClean="0"/>
              <a:t>Information and Computing Science</a:t>
            </a:r>
            <a:endParaRPr lang="en-US" sz="1400" dirty="0"/>
          </a:p>
          <a:p>
            <a:pPr algn="ctr" eaLnBrk="1" hangingPunct="1"/>
            <a:r>
              <a:rPr lang="en-US" sz="1400" dirty="0" smtClean="0"/>
              <a:t>Utrecht University, </a:t>
            </a:r>
            <a:r>
              <a:rPr lang="en-US" sz="1400" dirty="0"/>
              <a:t>the Netherlands</a:t>
            </a:r>
          </a:p>
        </p:txBody>
      </p:sp>
      <p:pic>
        <p:nvPicPr>
          <p:cNvPr id="1536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314450"/>
            <a:ext cx="1676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6" descr="sort_co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257550"/>
            <a:ext cx="15827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1867459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From Clipboa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276600"/>
            <a:ext cx="1936973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1150" y="6248400"/>
            <a:ext cx="1736650" cy="5657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Source code structure</a:t>
            </a:r>
          </a:p>
        </p:txBody>
      </p:sp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228600" y="685800"/>
            <a:ext cx="2271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Add structure cushions</a:t>
            </a:r>
          </a:p>
          <a:p>
            <a:pPr>
              <a:buFont typeface="Arial" charset="0"/>
              <a:buChar char="•"/>
            </a:pPr>
            <a:r>
              <a:rPr lang="en-US" sz="1600"/>
              <a:t> we start seeing things</a:t>
            </a:r>
            <a:endParaRPr lang="en-US" sz="1400"/>
          </a:p>
        </p:txBody>
      </p:sp>
      <p:sp>
        <p:nvSpPr>
          <p:cNvPr id="9" name="Rectangle 8"/>
          <p:cNvSpPr/>
          <p:nvPr/>
        </p:nvSpPr>
        <p:spPr>
          <a:xfrm>
            <a:off x="228600" y="6380163"/>
            <a:ext cx="8686800" cy="46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582" name="Rectangle 11"/>
          <p:cNvSpPr>
            <a:spLocks noChangeArrowheads="1"/>
          </p:cNvSpPr>
          <p:nvPr/>
        </p:nvSpPr>
        <p:spPr bwMode="auto">
          <a:xfrm>
            <a:off x="152400" y="6400800"/>
            <a:ext cx="2403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VTK library: www.kitware.org/vtk</a:t>
            </a:r>
          </a:p>
        </p:txBody>
      </p:sp>
      <p:pic>
        <p:nvPicPr>
          <p:cNvPr id="24583" name="Picture 5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38" y="1639888"/>
            <a:ext cx="4792662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Rectangle 7"/>
          <p:cNvSpPr>
            <a:spLocks noChangeArrowheads="1"/>
          </p:cNvSpPr>
          <p:nvPr/>
        </p:nvSpPr>
        <p:spPr bwMode="auto">
          <a:xfrm>
            <a:off x="7256463" y="4800600"/>
            <a:ext cx="228600" cy="152400"/>
          </a:xfrm>
          <a:prstGeom prst="rect">
            <a:avLst/>
          </a:prstGeom>
          <a:solidFill>
            <a:srgbClr val="3FDB68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85" name="Rectangle 8"/>
          <p:cNvSpPr>
            <a:spLocks noChangeArrowheads="1"/>
          </p:cNvSpPr>
          <p:nvPr/>
        </p:nvSpPr>
        <p:spPr bwMode="auto">
          <a:xfrm>
            <a:off x="7446963" y="4676775"/>
            <a:ext cx="928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comment</a:t>
            </a:r>
          </a:p>
        </p:txBody>
      </p:sp>
      <p:sp>
        <p:nvSpPr>
          <p:cNvPr id="24586" name="Rectangle 9"/>
          <p:cNvSpPr>
            <a:spLocks noChangeArrowheads="1"/>
          </p:cNvSpPr>
          <p:nvPr/>
        </p:nvSpPr>
        <p:spPr bwMode="auto">
          <a:xfrm>
            <a:off x="7256463" y="5167313"/>
            <a:ext cx="228600" cy="152400"/>
          </a:xfrm>
          <a:prstGeom prst="rect">
            <a:avLst/>
          </a:prstGeom>
          <a:solidFill>
            <a:srgbClr val="FFB84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87" name="Rectangle 10"/>
          <p:cNvSpPr>
            <a:spLocks noChangeArrowheads="1"/>
          </p:cNvSpPr>
          <p:nvPr/>
        </p:nvSpPr>
        <p:spPr bwMode="auto">
          <a:xfrm>
            <a:off x="7446963" y="5043488"/>
            <a:ext cx="593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class</a:t>
            </a:r>
          </a:p>
        </p:txBody>
      </p:sp>
      <p:sp>
        <p:nvSpPr>
          <p:cNvPr id="24588" name="Rectangle 11"/>
          <p:cNvSpPr>
            <a:spLocks noChangeArrowheads="1"/>
          </p:cNvSpPr>
          <p:nvPr/>
        </p:nvSpPr>
        <p:spPr bwMode="auto">
          <a:xfrm>
            <a:off x="7256463" y="5548313"/>
            <a:ext cx="228600" cy="152400"/>
          </a:xfrm>
          <a:prstGeom prst="rect">
            <a:avLst/>
          </a:prstGeom>
          <a:solidFill>
            <a:srgbClr val="EB64F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89" name="Rectangle 12"/>
          <p:cNvSpPr>
            <a:spLocks noChangeArrowheads="1"/>
          </p:cNvSpPr>
          <p:nvPr/>
        </p:nvSpPr>
        <p:spPr bwMode="auto">
          <a:xfrm>
            <a:off x="7446963" y="5424488"/>
            <a:ext cx="822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iteration</a:t>
            </a:r>
          </a:p>
        </p:txBody>
      </p:sp>
      <p:sp>
        <p:nvSpPr>
          <p:cNvPr id="24590" name="Rectangle 13"/>
          <p:cNvSpPr>
            <a:spLocks noChangeArrowheads="1"/>
          </p:cNvSpPr>
          <p:nvPr/>
        </p:nvSpPr>
        <p:spPr bwMode="auto">
          <a:xfrm>
            <a:off x="7265988" y="5929313"/>
            <a:ext cx="228600" cy="152400"/>
          </a:xfrm>
          <a:prstGeom prst="rect">
            <a:avLst/>
          </a:prstGeom>
          <a:solidFill>
            <a:srgbClr val="36E4E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24591" name="Rectangle 14"/>
          <p:cNvSpPr>
            <a:spLocks noChangeArrowheads="1"/>
          </p:cNvSpPr>
          <p:nvPr/>
        </p:nvSpPr>
        <p:spPr bwMode="auto">
          <a:xfrm>
            <a:off x="7456488" y="5805488"/>
            <a:ext cx="274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if</a:t>
            </a:r>
          </a:p>
        </p:txBody>
      </p:sp>
      <p:sp>
        <p:nvSpPr>
          <p:cNvPr id="24592" name="Rectangle 15"/>
          <p:cNvSpPr>
            <a:spLocks noChangeArrowheads="1"/>
          </p:cNvSpPr>
          <p:nvPr/>
        </p:nvSpPr>
        <p:spPr bwMode="auto">
          <a:xfrm>
            <a:off x="7162800" y="6016625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…..</a:t>
            </a:r>
          </a:p>
        </p:txBody>
      </p:sp>
      <p:sp>
        <p:nvSpPr>
          <p:cNvPr id="23" name="Left Brace 22"/>
          <p:cNvSpPr/>
          <p:nvPr/>
        </p:nvSpPr>
        <p:spPr>
          <a:xfrm rot="5400000">
            <a:off x="5067300" y="-38100"/>
            <a:ext cx="152400" cy="3124200"/>
          </a:xfrm>
          <a:prstGeom prst="leftBrace">
            <a:avLst>
              <a:gd name="adj1" fmla="val 8333"/>
              <a:gd name="adj2" fmla="val 50000"/>
            </a:avLst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594" name="Rectangle 23"/>
          <p:cNvSpPr>
            <a:spLocks noChangeArrowheads="1"/>
          </p:cNvSpPr>
          <p:nvPr/>
        </p:nvSpPr>
        <p:spPr bwMode="auto">
          <a:xfrm>
            <a:off x="4800600" y="1219200"/>
            <a:ext cx="741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/>
              <a:t>headers</a:t>
            </a:r>
            <a:endParaRPr lang="en-US" sz="1200"/>
          </a:p>
        </p:txBody>
      </p:sp>
      <p:sp>
        <p:nvSpPr>
          <p:cNvPr id="24595" name="Rectangle 24"/>
          <p:cNvSpPr>
            <a:spLocks noChangeArrowheads="1"/>
          </p:cNvSpPr>
          <p:nvPr/>
        </p:nvSpPr>
        <p:spPr bwMode="auto">
          <a:xfrm>
            <a:off x="3011488" y="1219200"/>
            <a:ext cx="646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200"/>
              <a:t>source</a:t>
            </a:r>
            <a:endParaRPr lang="en-US" sz="12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600075"/>
            <a:ext cx="6981825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From .NET compiled code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File | .NET importer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then select any .NET project (.</a:t>
            </a:r>
            <a:r>
              <a:rPr lang="en-US" dirty="0" err="1"/>
              <a:t>exe’s</a:t>
            </a:r>
            <a:r>
              <a:rPr lang="en-US" dirty="0"/>
              <a:t>, .</a:t>
            </a:r>
            <a:r>
              <a:rPr lang="en-US" dirty="0" err="1"/>
              <a:t>dll’s</a:t>
            </a:r>
            <a:r>
              <a:rPr lang="en-US" dirty="0"/>
              <a:t>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specify where the extracted data is to be saved (SQLite .</a:t>
            </a:r>
            <a:r>
              <a:rPr lang="en-US" dirty="0" err="1"/>
              <a:t>db</a:t>
            </a:r>
            <a:r>
              <a:rPr lang="en-US" dirty="0"/>
              <a:t> file)</a:t>
            </a:r>
          </a:p>
        </p:txBody>
      </p:sp>
      <p:sp>
        <p:nvSpPr>
          <p:cNvPr id="116738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SolidSX: How to get data</a:t>
            </a:r>
          </a:p>
        </p:txBody>
      </p:sp>
      <p:pic>
        <p:nvPicPr>
          <p:cNvPr id="116739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55197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895600"/>
            <a:ext cx="262255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5764213" y="4057650"/>
            <a:ext cx="485775" cy="4476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6693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600075"/>
            <a:ext cx="5954713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From Java source code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File | Java source importer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then select the root folder of a Java source code base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specify the </a:t>
            </a:r>
            <a:r>
              <a:rPr lang="en-US" dirty="0" err="1"/>
              <a:t>java.exe</a:t>
            </a:r>
            <a:r>
              <a:rPr lang="en-US" dirty="0"/>
              <a:t> tool and optional </a:t>
            </a:r>
            <a:r>
              <a:rPr lang="en-US" dirty="0" err="1"/>
              <a:t>classpath</a:t>
            </a:r>
            <a:endParaRPr lang="en-US" dirty="0"/>
          </a:p>
        </p:txBody>
      </p:sp>
      <p:sp>
        <p:nvSpPr>
          <p:cNvPr id="117762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SolidSX: How to get data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419600" y="3438525"/>
            <a:ext cx="1600200" cy="4476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1776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396240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05400"/>
            <a:ext cx="33528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667000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533400" y="5486400"/>
            <a:ext cx="2438400" cy="914400"/>
          </a:xfrm>
          <a:prstGeom prst="wedgeRectCallout">
            <a:avLst>
              <a:gd name="adj1" fmla="val 70020"/>
              <a:gd name="adj2" fmla="val 12532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May get some errors (unresolved symbols)</a:t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Can typically ignore them.</a:t>
            </a:r>
          </a:p>
        </p:txBody>
      </p:sp>
      <p:sp>
        <p:nvSpPr>
          <p:cNvPr id="12" name="Right Arrow 11"/>
          <p:cNvSpPr/>
          <p:nvPr/>
        </p:nvSpPr>
        <p:spPr>
          <a:xfrm rot="5400000">
            <a:off x="4524375" y="4371975"/>
            <a:ext cx="1295400" cy="1714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27964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600075"/>
            <a:ext cx="8532813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From Visual C++ (older version)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File | BSC importer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then select a Visual C++ BSC file (created when compiling with browse info on)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example: C:\</a:t>
            </a:r>
            <a:r>
              <a:rPr lang="en-US" dirty="0" err="1"/>
              <a:t>SolidSource</a:t>
            </a:r>
            <a:r>
              <a:rPr lang="en-US" dirty="0"/>
              <a:t>\SolidSX1.31_SDD\datasets\</a:t>
            </a:r>
            <a:r>
              <a:rPr lang="en-US" dirty="0" err="1"/>
              <a:t>AFMM.bsc</a:t>
            </a:r>
            <a:endParaRPr lang="en-US" dirty="0"/>
          </a:p>
        </p:txBody>
      </p:sp>
      <p:sp>
        <p:nvSpPr>
          <p:cNvPr id="118786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SolidSX: How to get data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438650" y="3971925"/>
            <a:ext cx="1066800" cy="4476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1878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3897313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8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286000"/>
            <a:ext cx="32893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ular Callout 12"/>
          <p:cNvSpPr/>
          <p:nvPr/>
        </p:nvSpPr>
        <p:spPr>
          <a:xfrm>
            <a:off x="2438400" y="6200775"/>
            <a:ext cx="2438400" cy="595313"/>
          </a:xfrm>
          <a:prstGeom prst="wedgeRectCallout">
            <a:avLst>
              <a:gd name="adj1" fmla="val -89435"/>
              <a:gd name="adj2" fmla="val -491123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Select which folders (from the BSC) contain user code</a:t>
            </a:r>
          </a:p>
        </p:txBody>
      </p:sp>
    </p:spTree>
    <p:extLst>
      <p:ext uri="{BB962C8B-B14F-4D97-AF65-F5344CB8AC3E}">
        <p14:creationId xmlns:p14="http://schemas.microsoft.com/office/powerpoint/2010/main" val="498642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Clone analysis</a:t>
            </a:r>
          </a:p>
        </p:txBody>
      </p:sp>
      <p:pic>
        <p:nvPicPr>
          <p:cNvPr id="1198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162800" y="1752600"/>
            <a:ext cx="1327150" cy="11430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81150" y="2362200"/>
            <a:ext cx="1371600" cy="914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" y="2374900"/>
            <a:ext cx="1219200" cy="914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5800" y="5257800"/>
            <a:ext cx="80772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solidFill>
                <a:srgbClr val="7575D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reads source code (C/C++, Java, C#)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extracts clones (code duplicates) and duplication metrics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visualizes clones in detail and at system-wide level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9693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>
                <a:solidFill>
                  <a:srgbClr val="000090"/>
                </a:solidFill>
                <a:latin typeface="Trebuchet MS" charset="0"/>
              </a:rPr>
              <a:t>SolidDD</a:t>
            </a:r>
            <a:r>
              <a:rPr lang="en-US" sz="2300" b="1" dirty="0">
                <a:solidFill>
                  <a:srgbClr val="000090"/>
                </a:solidFill>
                <a:latin typeface="Trebuchet MS" charset="0"/>
              </a:rPr>
              <a:t> Usage</a:t>
            </a:r>
          </a:p>
        </p:txBody>
      </p:sp>
      <p:sp>
        <p:nvSpPr>
          <p:cNvPr id="120834" name="Rectangle 6"/>
          <p:cNvSpPr>
            <a:spLocks noChangeArrowheads="1"/>
          </p:cNvSpPr>
          <p:nvPr/>
        </p:nvSpPr>
        <p:spPr bwMode="auto">
          <a:xfrm>
            <a:off x="1228725" y="1219200"/>
            <a:ext cx="281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1. Locate &amp; </a:t>
            </a:r>
            <a:r>
              <a:rPr lang="en-US" b="1"/>
              <a:t>start the tool</a:t>
            </a:r>
          </a:p>
        </p:txBody>
      </p:sp>
      <p:sp>
        <p:nvSpPr>
          <p:cNvPr id="120835" name="Rectangle 7"/>
          <p:cNvSpPr>
            <a:spLocks noChangeArrowheads="1"/>
          </p:cNvSpPr>
          <p:nvPr/>
        </p:nvSpPr>
        <p:spPr bwMode="auto">
          <a:xfrm>
            <a:off x="496888" y="4648200"/>
            <a:ext cx="3236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C:\SolidSource\SolidSDD\bin\</a:t>
            </a:r>
          </a:p>
          <a:p>
            <a:r>
              <a:rPr lang="en-US"/>
              <a:t>SolidSDD.exe</a:t>
            </a:r>
          </a:p>
        </p:txBody>
      </p:sp>
      <p:sp>
        <p:nvSpPr>
          <p:cNvPr id="120836" name="Rectangle 9"/>
          <p:cNvSpPr>
            <a:spLocks noChangeArrowheads="1"/>
          </p:cNvSpPr>
          <p:nvPr/>
        </p:nvSpPr>
        <p:spPr bwMode="auto">
          <a:xfrm>
            <a:off x="5567363" y="1219200"/>
            <a:ext cx="2647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2. Create a new </a:t>
            </a:r>
            <a:r>
              <a:rPr lang="en-US" b="1"/>
              <a:t>project</a:t>
            </a:r>
          </a:p>
          <a:p>
            <a:pPr algn="ctr"/>
            <a:r>
              <a:rPr lang="en-US"/>
              <a:t>(File|New...)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419600" y="3429000"/>
            <a:ext cx="409575" cy="4476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12083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51100"/>
            <a:ext cx="429736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677" y="2438401"/>
            <a:ext cx="3796323" cy="29006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53000" y="2667000"/>
            <a:ext cx="685800" cy="762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4381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54483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SolidDD: Create new project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6629400" y="685800"/>
            <a:ext cx="2438400" cy="595313"/>
          </a:xfrm>
          <a:prstGeom prst="wedgeRectCallout">
            <a:avLst>
              <a:gd name="adj1" fmla="val -70605"/>
              <a:gd name="adj2" fmla="val 19810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Where the source code is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7315200" y="2209800"/>
            <a:ext cx="1752600" cy="595313"/>
          </a:xfrm>
          <a:prstGeom prst="wedgeRectCallout">
            <a:avLst>
              <a:gd name="adj1" fmla="val -121887"/>
              <a:gd name="adj2" fmla="val 9144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Which file types I care to analyze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7315200" y="3124200"/>
            <a:ext cx="1752600" cy="595313"/>
          </a:xfrm>
          <a:prstGeom prst="wedgeRectCallout">
            <a:avLst>
              <a:gd name="adj1" fmla="val -165365"/>
              <a:gd name="adj2" fmla="val 137389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What language is the code in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7315200" y="3810000"/>
            <a:ext cx="1752600" cy="595313"/>
          </a:xfrm>
          <a:prstGeom prst="wedgeRectCallout">
            <a:avLst>
              <a:gd name="adj1" fmla="val -165922"/>
              <a:gd name="adj2" fmla="val 7174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Precision of clone detection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7315200" y="4510088"/>
            <a:ext cx="1752600" cy="595312"/>
          </a:xfrm>
          <a:prstGeom prst="wedgeRectCallout">
            <a:avLst>
              <a:gd name="adj1" fmla="val -165365"/>
              <a:gd name="adj2" fmla="val 774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How many gaps do I tolerate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7315200" y="6034088"/>
            <a:ext cx="1752600" cy="595312"/>
          </a:xfrm>
          <a:prstGeom prst="wedgeRectCallout">
            <a:avLst>
              <a:gd name="adj1" fmla="val -165922"/>
              <a:gd name="adj2" fmla="val -169483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How small is the smallest clone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7315200" y="5195888"/>
            <a:ext cx="1752600" cy="595312"/>
          </a:xfrm>
          <a:prstGeom prst="wedgeRectCallout">
            <a:avLst>
              <a:gd name="adj1" fmla="val -164250"/>
              <a:gd name="adj2" fmla="val -6609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How spread can the gaps be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SolidSDD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Definition of a clone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256" y="838200"/>
            <a:ext cx="568474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8357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Getting the data</a:t>
            </a:r>
          </a:p>
        </p:txBody>
      </p:sp>
      <p:sp>
        <p:nvSpPr>
          <p:cNvPr id="7" name="Rectangle 6"/>
          <p:cNvSpPr/>
          <p:nvPr/>
        </p:nvSpPr>
        <p:spPr>
          <a:xfrm>
            <a:off x="323850" y="1295400"/>
            <a:ext cx="7545388" cy="55086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Either create your own project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see the previous slides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Or use an already-created project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go to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    http://</a:t>
            </a:r>
            <a:r>
              <a:rPr lang="en-US" dirty="0" err="1"/>
              <a:t>www.staff.science.uu.nl</a:t>
            </a:r>
            <a:r>
              <a:rPr lang="en-US" dirty="0"/>
              <a:t>/~telea001/uploads/Software/</a:t>
            </a:r>
            <a:r>
              <a:rPr lang="en-US" dirty="0" err="1"/>
              <a:t>SolidSDD</a:t>
            </a:r>
            <a:r>
              <a:rPr lang="en-US" dirty="0"/>
              <a:t>/</a:t>
            </a:r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download any of the three datasets: </a:t>
            </a:r>
            <a:br>
              <a:rPr lang="en-US" dirty="0"/>
            </a:br>
            <a:r>
              <a:rPr lang="en-US" dirty="0" err="1"/>
              <a:t>JCanny_SDD.zip</a:t>
            </a:r>
            <a:r>
              <a:rPr lang="en-US" dirty="0"/>
              <a:t>, </a:t>
            </a:r>
            <a:r>
              <a:rPr lang="en-US" dirty="0" err="1"/>
              <a:t>GameOfLife_SDD.zip</a:t>
            </a:r>
            <a:r>
              <a:rPr lang="en-US" dirty="0"/>
              <a:t>, </a:t>
            </a:r>
            <a:r>
              <a:rPr lang="en-US" dirty="0" err="1"/>
              <a:t>VTKCommon_SDD.zip</a:t>
            </a: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unzip the files in 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     D:\Users\summer2019\Documents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Note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</a:rPr>
              <a:t>You can unzip elsewhere, but then you should edit the *.</a:t>
            </a:r>
            <a:r>
              <a:rPr lang="en-US" sz="1600" dirty="0" err="1">
                <a:solidFill>
                  <a:srgbClr val="000000"/>
                </a:solidFill>
              </a:rPr>
              <a:t>prj</a:t>
            </a:r>
            <a:r>
              <a:rPr lang="en-US" sz="1600" dirty="0">
                <a:solidFill>
                  <a:srgbClr val="000000"/>
                </a:solidFill>
              </a:rPr>
              <a:t> file to point to the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path where the source code is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path where the extracted clones (*.</a:t>
            </a:r>
            <a:r>
              <a:rPr lang="en-US" sz="1600" dirty="0" err="1">
                <a:solidFill>
                  <a:srgbClr val="000000"/>
                </a:solidFill>
              </a:rPr>
              <a:t>prj</a:t>
            </a:r>
            <a:r>
              <a:rPr lang="en-US" sz="1600" dirty="0">
                <a:solidFill>
                  <a:srgbClr val="000000"/>
                </a:solidFill>
              </a:rPr>
              <a:t> parent folder) are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7200"/>
            <a:ext cx="9144000" cy="2572066"/>
          </a:xfrm>
          <a:prstGeom prst="rect">
            <a:avLst/>
          </a:prstGeom>
        </p:spPr>
      </p:pic>
      <p:sp>
        <p:nvSpPr>
          <p:cNvPr id="124929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Small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1295400"/>
            <a:ext cx="6804025" cy="2308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JCanny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Java implementation of Canny image edge detector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code at: https://</a:t>
            </a:r>
            <a:r>
              <a:rPr lang="en-US" dirty="0" err="1"/>
              <a:t>github.com</a:t>
            </a:r>
            <a:r>
              <a:rPr lang="en-US" dirty="0"/>
              <a:t>/rstreet85/</a:t>
            </a:r>
            <a:r>
              <a:rPr lang="en-US" dirty="0" err="1"/>
              <a:t>JCanny</a:t>
            </a: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6 files, 950 LOC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File view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shows </a:t>
            </a:r>
            <a:r>
              <a:rPr lang="en-US" b="1" dirty="0"/>
              <a:t>file-level </a:t>
            </a:r>
            <a:r>
              <a:rPr lang="en-US" dirty="0"/>
              <a:t>clone statistics</a:t>
            </a:r>
          </a:p>
          <a:p>
            <a:pPr>
              <a:defRPr/>
            </a:pP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219200" y="3352800"/>
            <a:ext cx="1676400" cy="595313"/>
          </a:xfrm>
          <a:prstGeom prst="wedgeRectCallout">
            <a:avLst>
              <a:gd name="adj1" fmla="val -59708"/>
              <a:gd name="adj2" fmla="val 189902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We have 5 files</a:t>
            </a:r>
            <a:r>
              <a:rPr lang="mr-IN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505200" y="3367088"/>
            <a:ext cx="1676400" cy="595312"/>
          </a:xfrm>
          <a:prstGeom prst="wedgeRectCallout">
            <a:avLst>
              <a:gd name="adj1" fmla="val 98218"/>
              <a:gd name="adj2" fmla="val 19646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Each has between 0 and 4 clones</a:t>
            </a:r>
            <a:r>
              <a:rPr lang="mr-IN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5029200" y="2528888"/>
            <a:ext cx="1676400" cy="595312"/>
          </a:xfrm>
          <a:prstGeom prst="wedgeRectCallout">
            <a:avLst>
              <a:gd name="adj1" fmla="val 51598"/>
              <a:gd name="adj2" fmla="val 33103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Each clone appears max twice 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6934200" y="2438400"/>
            <a:ext cx="1905000" cy="1066800"/>
          </a:xfrm>
          <a:prstGeom prst="wedgeRectCallout">
            <a:avLst>
              <a:gd name="adj1" fmla="val -3110"/>
              <a:gd name="adj2" fmla="val 15100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The max duplication is in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Sobel.java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(18% of that file)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682" y="2209800"/>
            <a:ext cx="6547318" cy="4038600"/>
          </a:xfrm>
          <a:prstGeom prst="rect">
            <a:avLst/>
          </a:prstGeom>
        </p:spPr>
      </p:pic>
      <p:sp>
        <p:nvSpPr>
          <p:cNvPr id="125953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Small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914400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File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view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shows file-level clone statistics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0200" y="2362200"/>
            <a:ext cx="4648200" cy="10636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ular Callout 8"/>
          <p:cNvSpPr/>
          <p:nvPr/>
        </p:nvSpPr>
        <p:spPr>
          <a:xfrm>
            <a:off x="6248400" y="914400"/>
            <a:ext cx="2133600" cy="595313"/>
          </a:xfrm>
          <a:prstGeom prst="wedgeRectCallout">
            <a:avLst>
              <a:gd name="adj1" fmla="val -59708"/>
              <a:gd name="adj2" fmla="val 189902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1. Select file of interest (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Sobel.java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80662" y="3468076"/>
            <a:ext cx="4648200" cy="10636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7315200" y="2057400"/>
            <a:ext cx="1828800" cy="1295400"/>
          </a:xfrm>
          <a:prstGeom prst="wedgeRectCallout">
            <a:avLst>
              <a:gd name="adj1" fmla="val -109387"/>
              <a:gd name="adj2" fmla="val 6396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2. Select 2</a:t>
            </a:r>
            <a:r>
              <a:rPr lang="en-US" sz="14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nd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file with which 1</a:t>
            </a:r>
            <a:r>
              <a:rPr lang="en-US" sz="14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st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file has clones</a:t>
            </a:r>
          </a:p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(we select again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Sobel.java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76200" y="3352800"/>
            <a:ext cx="1371600" cy="457200"/>
          </a:xfrm>
          <a:prstGeom prst="wedgeRectCallout">
            <a:avLst>
              <a:gd name="adj1" fmla="val 87016"/>
              <a:gd name="adj2" fmla="val 83379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Examine 1</a:t>
            </a:r>
            <a:r>
              <a:rPr lang="en-US" sz="14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st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file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7924800" y="3429000"/>
            <a:ext cx="1219200" cy="457200"/>
          </a:xfrm>
          <a:prstGeom prst="wedgeRectCallout">
            <a:avLst>
              <a:gd name="adj1" fmla="val -68788"/>
              <a:gd name="adj2" fmla="val 7803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Examine 2</a:t>
            </a:r>
            <a:r>
              <a:rPr lang="en-US" sz="14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nd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file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0" y="6096000"/>
            <a:ext cx="1371600" cy="609600"/>
          </a:xfrm>
          <a:prstGeom prst="wedgeRectCallout">
            <a:avLst>
              <a:gd name="adj1" fmla="val 72414"/>
              <a:gd name="adj2" fmla="val -7901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7575D1"/>
                </a:solidFill>
                <a:latin typeface="Arial" charset="0"/>
                <a:ea typeface="ＭＳ Ｐゴシック" charset="0"/>
                <a:cs typeface="Arial" charset="0"/>
              </a:rPr>
              <a:t>Blue: selected clone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0" y="5105400"/>
            <a:ext cx="1371600" cy="838200"/>
          </a:xfrm>
          <a:prstGeom prst="wedgeRectCallout">
            <a:avLst>
              <a:gd name="adj1" fmla="val 75209"/>
              <a:gd name="adj2" fmla="val 4152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Green: other clones from 1</a:t>
            </a:r>
            <a:r>
              <a:rPr lang="en-US" sz="1400" b="1" baseline="30000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st</a:t>
            </a:r>
            <a:r>
              <a:rPr lang="en-US" sz="14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to 2</a:t>
            </a:r>
            <a:r>
              <a:rPr lang="en-US" sz="1400" b="1" baseline="30000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nd</a:t>
            </a:r>
            <a:r>
              <a:rPr lang="en-US" sz="1400" b="1" dirty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file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4038600"/>
            <a:ext cx="1447800" cy="914400"/>
          </a:xfrm>
          <a:prstGeom prst="wedgeRectCallout">
            <a:avLst>
              <a:gd name="adj1" fmla="val 66927"/>
              <a:gd name="adj2" fmla="val 3911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CBCC00"/>
                </a:solidFill>
                <a:latin typeface="Arial" charset="0"/>
                <a:ea typeface="ＭＳ Ｐゴシック" charset="0"/>
                <a:cs typeface="Arial" charset="0"/>
              </a:rPr>
              <a:t>Yellow: clones from 1</a:t>
            </a:r>
            <a:r>
              <a:rPr lang="en-US" sz="1400" b="1" baseline="30000" dirty="0">
                <a:solidFill>
                  <a:srgbClr val="CBCC00"/>
                </a:solidFill>
                <a:latin typeface="Arial" charset="0"/>
                <a:ea typeface="ＭＳ Ｐゴシック" charset="0"/>
                <a:cs typeface="Arial" charset="0"/>
              </a:rPr>
              <a:t>st</a:t>
            </a:r>
            <a:r>
              <a:rPr lang="en-US" sz="1400" b="1" dirty="0">
                <a:solidFill>
                  <a:srgbClr val="CBCC00"/>
                </a:solidFill>
                <a:latin typeface="Arial" charset="0"/>
                <a:ea typeface="ＭＳ Ｐゴシック" charset="0"/>
                <a:cs typeface="Arial" charset="0"/>
              </a:rPr>
              <a:t> file to elsewhere than 2</a:t>
            </a:r>
            <a:r>
              <a:rPr lang="en-US" sz="1400" b="1" baseline="30000" dirty="0">
                <a:solidFill>
                  <a:srgbClr val="CBCC00"/>
                </a:solidFill>
                <a:latin typeface="Arial" charset="0"/>
                <a:ea typeface="ＭＳ Ｐゴシック" charset="0"/>
                <a:cs typeface="Arial" charset="0"/>
              </a:rPr>
              <a:t>nd</a:t>
            </a:r>
            <a:r>
              <a:rPr lang="en-US" sz="1400" b="1" dirty="0">
                <a:solidFill>
                  <a:srgbClr val="CBCC00"/>
                </a:solidFill>
                <a:latin typeface="Arial" charset="0"/>
                <a:ea typeface="ＭＳ Ｐゴシック" charset="0"/>
                <a:cs typeface="Arial" charset="0"/>
              </a:rPr>
              <a:t> file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Tables</a:t>
            </a:r>
          </a:p>
        </p:txBody>
      </p:sp>
      <p:sp>
        <p:nvSpPr>
          <p:cNvPr id="35842" name="Rectangle 1027"/>
          <p:cNvSpPr>
            <a:spLocks noChangeArrowheads="1"/>
          </p:cNvSpPr>
          <p:nvPr/>
        </p:nvSpPr>
        <p:spPr bwMode="auto">
          <a:xfrm>
            <a:off x="228600" y="685800"/>
            <a:ext cx="8763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sz="1600" dirty="0"/>
              <a:t>table: set of rows (observations) and columns (dimensions)</a:t>
            </a:r>
            <a:endParaRPr lang="en-US" sz="120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sz="1600" dirty="0"/>
              <a:t>columns can have different </a:t>
            </a:r>
            <a:r>
              <a:rPr lang="en-US" sz="1600" b="1" dirty="0">
                <a:solidFill>
                  <a:srgbClr val="7575D1"/>
                </a:solidFill>
              </a:rPr>
              <a:t>types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sz="1600" dirty="0"/>
              <a:t>rows and columns are not uniquely </a:t>
            </a:r>
            <a:r>
              <a:rPr lang="en-US" sz="1600" b="1" dirty="0">
                <a:solidFill>
                  <a:srgbClr val="7575D1"/>
                </a:solidFill>
              </a:rPr>
              <a:t>ordered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r>
              <a:rPr lang="en-US" sz="1600" dirty="0"/>
              <a:t>drawing a large table (&gt; 10 columns or 50 rows) becomes useless…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600" b="1" dirty="0">
                <a:solidFill>
                  <a:srgbClr val="7575D1"/>
                </a:solidFill>
              </a:rPr>
              <a:t>How to visualize big tables?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560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519906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5487988" y="2895600"/>
            <a:ext cx="0" cy="3429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5" name="Rectangle 2"/>
          <p:cNvSpPr>
            <a:spLocks noChangeArrowheads="1"/>
          </p:cNvSpPr>
          <p:nvPr/>
        </p:nvSpPr>
        <p:spPr bwMode="auto">
          <a:xfrm>
            <a:off x="5483225" y="6076950"/>
            <a:ext cx="14366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i="1"/>
              <a:t>m</a:t>
            </a:r>
            <a:r>
              <a:rPr lang="en-US" sz="1500"/>
              <a:t> transactions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8600" y="6400800"/>
            <a:ext cx="5181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7" name="Rectangle 18"/>
          <p:cNvSpPr>
            <a:spLocks noChangeArrowheads="1"/>
          </p:cNvSpPr>
          <p:nvPr/>
        </p:nvSpPr>
        <p:spPr bwMode="auto">
          <a:xfrm>
            <a:off x="2994025" y="6394450"/>
            <a:ext cx="25685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i="1"/>
              <a:t>n</a:t>
            </a:r>
            <a:r>
              <a:rPr lang="en-US" sz="1500"/>
              <a:t> attributes of a transaction</a:t>
            </a:r>
          </a:p>
        </p:txBody>
      </p:sp>
      <p:sp>
        <p:nvSpPr>
          <p:cNvPr id="25608" name="Rectangle 12"/>
          <p:cNvSpPr>
            <a:spLocks noChangeArrowheads="1"/>
          </p:cNvSpPr>
          <p:nvPr/>
        </p:nvSpPr>
        <p:spPr bwMode="auto">
          <a:xfrm>
            <a:off x="5867400" y="2819400"/>
            <a:ext cx="32004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1500" b="1">
                <a:solidFill>
                  <a:srgbClr val="7575D1"/>
                </a:solidFill>
              </a:rPr>
              <a:t>Example: stock exchange data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endParaRPr lang="en-US" sz="15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09800"/>
            <a:ext cx="6547318" cy="4038600"/>
          </a:xfrm>
          <a:prstGeom prst="rect">
            <a:avLst/>
          </a:prstGeom>
        </p:spPr>
      </p:pic>
      <p:sp>
        <p:nvSpPr>
          <p:cNvPr id="126977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Small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914400"/>
            <a:ext cx="24685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File view (continued)</a:t>
            </a:r>
          </a:p>
        </p:txBody>
      </p:sp>
      <p:sp>
        <p:nvSpPr>
          <p:cNvPr id="126979" name="Picture 6"/>
          <p:cNvSpPr>
            <a:spLocks noChangeAspect="1"/>
          </p:cNvSpPr>
          <p:nvPr/>
        </p:nvSpPr>
        <p:spPr bwMode="auto">
          <a:xfrm>
            <a:off x="304800" y="1371600"/>
            <a:ext cx="53340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Arc 18"/>
          <p:cNvSpPr/>
          <p:nvPr/>
        </p:nvSpPr>
        <p:spPr>
          <a:xfrm>
            <a:off x="1981200" y="5181600"/>
            <a:ext cx="2895600" cy="1066800"/>
          </a:xfrm>
          <a:prstGeom prst="arc">
            <a:avLst>
              <a:gd name="adj1" fmla="val 10964179"/>
              <a:gd name="adj2" fmla="val 0"/>
            </a:avLst>
          </a:prstGeom>
          <a:ln>
            <a:solidFill>
              <a:srgbClr val="008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Arc 19"/>
          <p:cNvSpPr/>
          <p:nvPr/>
        </p:nvSpPr>
        <p:spPr>
          <a:xfrm flipV="1">
            <a:off x="2209800" y="5410200"/>
            <a:ext cx="2895600" cy="914400"/>
          </a:xfrm>
          <a:prstGeom prst="arc">
            <a:avLst>
              <a:gd name="adj1" fmla="val 10964179"/>
              <a:gd name="adj2" fmla="val 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Arc 20"/>
          <p:cNvSpPr/>
          <p:nvPr/>
        </p:nvSpPr>
        <p:spPr>
          <a:xfrm>
            <a:off x="2133600" y="1828800"/>
            <a:ext cx="7162800" cy="5562600"/>
          </a:xfrm>
          <a:prstGeom prst="arc">
            <a:avLst>
              <a:gd name="adj1" fmla="val 10868075"/>
              <a:gd name="adj2" fmla="val 16603429"/>
            </a:avLst>
          </a:prstGeom>
          <a:ln>
            <a:solidFill>
              <a:srgbClr val="CBCC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048000" y="4800600"/>
            <a:ext cx="78740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8000"/>
                </a:solidFill>
              </a:rPr>
              <a:t>clone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6984" name="Rectangle 23"/>
          <p:cNvSpPr>
            <a:spLocks noChangeArrowheads="1"/>
          </p:cNvSpPr>
          <p:nvPr/>
        </p:nvSpPr>
        <p:spPr bwMode="auto">
          <a:xfrm>
            <a:off x="3581400" y="6259513"/>
            <a:ext cx="787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clone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6985" name="Rectangle 24"/>
          <p:cNvSpPr>
            <a:spLocks noChangeArrowheads="1"/>
          </p:cNvSpPr>
          <p:nvPr/>
        </p:nvSpPr>
        <p:spPr bwMode="auto">
          <a:xfrm>
            <a:off x="6019800" y="1295400"/>
            <a:ext cx="29035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BCC00"/>
                </a:solidFill>
              </a:rPr>
              <a:t>this is cloned by another</a:t>
            </a:r>
            <a:br>
              <a:rPr lang="en-US" b="1" dirty="0">
                <a:solidFill>
                  <a:srgbClr val="CBCC00"/>
                </a:solidFill>
              </a:rPr>
            </a:br>
            <a:r>
              <a:rPr lang="en-US" b="1" dirty="0">
                <a:solidFill>
                  <a:srgbClr val="CBCC00"/>
                </a:solidFill>
              </a:rPr>
              <a:t>file than the one shown </a:t>
            </a:r>
            <a:br>
              <a:rPr lang="en-US" b="1" dirty="0">
                <a:solidFill>
                  <a:srgbClr val="CBCC00"/>
                </a:solidFill>
              </a:rPr>
            </a:br>
            <a:r>
              <a:rPr lang="en-US" b="1" dirty="0">
                <a:solidFill>
                  <a:srgbClr val="CBCC00"/>
                </a:solidFill>
              </a:rPr>
              <a:t>to the right</a:t>
            </a:r>
            <a:endParaRPr lang="en-US" dirty="0">
              <a:solidFill>
                <a:srgbClr val="CBCC00"/>
              </a:solidFill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2209800"/>
            <a:ext cx="6547317" cy="4038600"/>
          </a:xfrm>
          <a:prstGeom prst="rect">
            <a:avLst/>
          </a:prstGeom>
        </p:spPr>
      </p:pic>
      <p:sp>
        <p:nvSpPr>
          <p:cNvPr id="128001" name="Picture 25"/>
          <p:cNvSpPr>
            <a:spLocks noChangeAspect="1"/>
          </p:cNvSpPr>
          <p:nvPr/>
        </p:nvSpPr>
        <p:spPr bwMode="auto">
          <a:xfrm>
            <a:off x="304800" y="1371600"/>
            <a:ext cx="53482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8002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Small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914400"/>
            <a:ext cx="24685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File view (continued)</a:t>
            </a:r>
          </a:p>
        </p:txBody>
      </p:sp>
      <p:sp>
        <p:nvSpPr>
          <p:cNvPr id="21" name="Arc 20"/>
          <p:cNvSpPr/>
          <p:nvPr/>
        </p:nvSpPr>
        <p:spPr>
          <a:xfrm flipV="1">
            <a:off x="1371600" y="4267200"/>
            <a:ext cx="6477000" cy="2362200"/>
          </a:xfrm>
          <a:prstGeom prst="arc">
            <a:avLst>
              <a:gd name="adj1" fmla="val 11176092"/>
              <a:gd name="adj2" fmla="val 16603429"/>
            </a:avLst>
          </a:prstGeom>
          <a:ln>
            <a:solidFill>
              <a:srgbClr val="CBCC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ular Callout 26"/>
          <p:cNvSpPr/>
          <p:nvPr/>
        </p:nvSpPr>
        <p:spPr>
          <a:xfrm>
            <a:off x="3733800" y="1143000"/>
            <a:ext cx="2133600" cy="1052513"/>
          </a:xfrm>
          <a:prstGeom prst="wedgeRectCallout">
            <a:avLst>
              <a:gd name="adj1" fmla="val -102748"/>
              <a:gd name="adj2" fmla="val 27993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Click on left clone to show the file where it’s cloned (in the right pane) 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7315200" y="2895600"/>
            <a:ext cx="1828800" cy="1128712"/>
          </a:xfrm>
          <a:prstGeom prst="wedgeRectCallout">
            <a:avLst>
              <a:gd name="adj1" fmla="val -73978"/>
              <a:gd name="adj2" fmla="val 5019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The right pane shows now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ImageUtils.java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, where the clicked fragment is cloned</a:t>
            </a:r>
          </a:p>
        </p:txBody>
      </p:sp>
      <p:sp>
        <p:nvSpPr>
          <p:cNvPr id="128009" name="Rectangle 28"/>
          <p:cNvSpPr>
            <a:spLocks noChangeArrowheads="1"/>
          </p:cNvSpPr>
          <p:nvPr/>
        </p:nvSpPr>
        <p:spPr bwMode="auto">
          <a:xfrm>
            <a:off x="4800600" y="6273224"/>
            <a:ext cx="42672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CBCC00"/>
                </a:solidFill>
              </a:rPr>
              <a:t>this is cloned by </a:t>
            </a:r>
            <a:r>
              <a:rPr lang="en-US" sz="1600" b="1" dirty="0" smtClean="0">
                <a:solidFill>
                  <a:srgbClr val="CBCC00"/>
                </a:solidFill>
              </a:rPr>
              <a:t>another file </a:t>
            </a:r>
            <a:r>
              <a:rPr lang="en-US" sz="1600" b="1" dirty="0">
                <a:solidFill>
                  <a:srgbClr val="CBCC00"/>
                </a:solidFill>
              </a:rPr>
              <a:t>than the one shown </a:t>
            </a:r>
            <a:r>
              <a:rPr lang="en-US" sz="1600" b="1" dirty="0" smtClean="0">
                <a:solidFill>
                  <a:srgbClr val="CBCC00"/>
                </a:solidFill>
              </a:rPr>
              <a:t>to </a:t>
            </a:r>
            <a:r>
              <a:rPr lang="en-US" sz="1600" b="1" dirty="0">
                <a:solidFill>
                  <a:srgbClr val="CBCC00"/>
                </a:solidFill>
              </a:rPr>
              <a:t>the right (</a:t>
            </a:r>
            <a:r>
              <a:rPr lang="en-US" sz="1600" b="1" dirty="0" err="1">
                <a:solidFill>
                  <a:srgbClr val="CBCC00"/>
                </a:solidFill>
              </a:rPr>
              <a:t>Sobel.java</a:t>
            </a:r>
            <a:r>
              <a:rPr lang="en-US" sz="1600" b="1" dirty="0">
                <a:solidFill>
                  <a:srgbClr val="CBCC00"/>
                </a:solidFill>
              </a:rPr>
              <a:t>, recall)</a:t>
            </a:r>
            <a:endParaRPr lang="en-US" sz="1600" dirty="0">
              <a:solidFill>
                <a:srgbClr val="CBCC00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1981200" y="3810000"/>
            <a:ext cx="2895600" cy="1600200"/>
          </a:xfrm>
          <a:prstGeom prst="arc">
            <a:avLst>
              <a:gd name="adj1" fmla="val 10964179"/>
              <a:gd name="adj2" fmla="val 0"/>
            </a:avLst>
          </a:prstGeom>
          <a:ln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403600" y="3505200"/>
            <a:ext cx="7874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clone</a:t>
            </a:r>
            <a:endParaRPr lang="en-US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31" y="2286000"/>
            <a:ext cx="6794386" cy="4191000"/>
          </a:xfrm>
          <a:prstGeom prst="rect">
            <a:avLst/>
          </a:prstGeom>
        </p:spPr>
      </p:pic>
      <p:sp>
        <p:nvSpPr>
          <p:cNvPr id="12902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Small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914400"/>
            <a:ext cx="7893050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Clone view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shows all clones (recall, a clone = a code fragment copied in &gt;=2 places)</a:t>
            </a:r>
          </a:p>
          <a:p>
            <a:pPr>
              <a:defRPr/>
            </a:pP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9027" name="Picture 1"/>
          <p:cNvSpPr>
            <a:spLocks noChangeAspect="1"/>
          </p:cNvSpPr>
          <p:nvPr/>
        </p:nvSpPr>
        <p:spPr bwMode="auto">
          <a:xfrm>
            <a:off x="671513" y="1828800"/>
            <a:ext cx="633888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28600" y="2447925"/>
            <a:ext cx="6067425" cy="14287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6858000" y="1600200"/>
            <a:ext cx="2133600" cy="595312"/>
          </a:xfrm>
          <a:prstGeom prst="wedgeRectCallout">
            <a:avLst>
              <a:gd name="adj1" fmla="val -77107"/>
              <a:gd name="adj2" fmla="val 10621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1. Select largest clone (8 statements)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7162800" y="3200400"/>
            <a:ext cx="1828800" cy="976313"/>
          </a:xfrm>
          <a:prstGeom prst="wedgeRectCallout">
            <a:avLst>
              <a:gd name="adj1" fmla="val -79472"/>
              <a:gd name="adj2" fmla="val -377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2. We find it in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Sobel.java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and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ImageUtils.java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7162800" y="5410200"/>
            <a:ext cx="1828800" cy="671513"/>
          </a:xfrm>
          <a:prstGeom prst="wedgeRectCallout">
            <a:avLst>
              <a:gd name="adj1" fmla="val -77336"/>
              <a:gd name="adj2" fmla="val -12198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r-IN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and we can examine its code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2743200"/>
            <a:ext cx="4170218" cy="3200400"/>
          </a:xfrm>
          <a:prstGeom prst="rect">
            <a:avLst/>
          </a:prstGeom>
        </p:spPr>
      </p:pic>
      <p:sp>
        <p:nvSpPr>
          <p:cNvPr id="130049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Small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914400"/>
            <a:ext cx="5903913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Relation view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shows </a:t>
            </a:r>
            <a:r>
              <a:rPr lang="en-US" b="1" dirty="0"/>
              <a:t>distribution</a:t>
            </a:r>
            <a:r>
              <a:rPr lang="en-US" dirty="0"/>
              <a:t> of clones across project structure</a:t>
            </a:r>
          </a:p>
          <a:p>
            <a:pPr>
              <a:defRPr/>
            </a:pP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0051" name="Picture 1"/>
          <p:cNvSpPr>
            <a:spLocks noChangeAspect="1"/>
          </p:cNvSpPr>
          <p:nvPr/>
        </p:nvSpPr>
        <p:spPr bwMode="auto">
          <a:xfrm>
            <a:off x="381000" y="2819400"/>
            <a:ext cx="38862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2" name="Picture 2"/>
          <p:cNvSpPr>
            <a:spLocks noChangeAspect="1"/>
          </p:cNvSpPr>
          <p:nvPr/>
        </p:nvSpPr>
        <p:spPr bwMode="auto">
          <a:xfrm>
            <a:off x="4800600" y="2514600"/>
            <a:ext cx="4038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66800" y="2991338"/>
            <a:ext cx="152400" cy="152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1676400" y="1905000"/>
            <a:ext cx="2133600" cy="595313"/>
          </a:xfrm>
          <a:prstGeom prst="wedgeRectCallout">
            <a:avLst>
              <a:gd name="adj1" fmla="val -71613"/>
              <a:gd name="adj2" fmla="val 13246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1. Click the ‘wheel’ button here</a:t>
            </a:r>
            <a:r>
              <a:rPr lang="mr-IN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5562600" y="1676400"/>
            <a:ext cx="2133600" cy="595313"/>
          </a:xfrm>
          <a:prstGeom prst="wedgeRectCallout">
            <a:avLst>
              <a:gd name="adj1" fmla="val -23078"/>
              <a:gd name="adj2" fmla="val 11277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2. </a:t>
            </a:r>
            <a:r>
              <a:rPr lang="mr-IN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and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SolidSX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shows all clone relations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343400" y="4038600"/>
            <a:ext cx="409575" cy="4476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700713" y="6096000"/>
            <a:ext cx="2300287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nodes = files &amp; folders</a:t>
            </a:r>
          </a:p>
          <a:p>
            <a:pPr>
              <a:defRPr/>
            </a:pP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edges = clone relations</a:t>
            </a:r>
          </a:p>
          <a:p>
            <a:pPr>
              <a:defRPr/>
            </a:pP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color = %code cloned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667000"/>
            <a:ext cx="3505200" cy="3323896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7144"/>
            <a:ext cx="9144000" cy="2260656"/>
          </a:xfrm>
          <a:prstGeom prst="rect">
            <a:avLst/>
          </a:prstGeom>
        </p:spPr>
      </p:pic>
      <p:sp>
        <p:nvSpPr>
          <p:cNvPr id="131073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Large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914400"/>
            <a:ext cx="6686446" cy="1908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Visualization Toolkit: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large-scale C++ codebase (4717 C++ files, ~2M LOC)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code: http://</a:t>
            </a:r>
            <a:r>
              <a:rPr lang="en-US" sz="1600" dirty="0" err="1"/>
              <a:t>www.kitware.org</a:t>
            </a:r>
            <a:endParaRPr lang="en-US" sz="1600" dirty="0"/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we’ll only analyze the Common (core) subsystem, for speed </a:t>
            </a:r>
            <a:r>
              <a:rPr lang="en-US" sz="1600" dirty="0" smtClean="0"/>
              <a:t>reasons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w</a:t>
            </a:r>
            <a:r>
              <a:rPr lang="en-US" sz="1600" dirty="0" smtClean="0"/>
              <a:t>e search for large clones (35+ lines)</a:t>
            </a:r>
            <a:endParaRPr lang="en-US" sz="1600" dirty="0"/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1: Which are the most clone-affected files?</a:t>
            </a:r>
          </a:p>
        </p:txBody>
      </p:sp>
      <p:sp>
        <p:nvSpPr>
          <p:cNvPr id="131075" name="Picture 8"/>
          <p:cNvSpPr>
            <a:spLocks noChangeAspect="1"/>
          </p:cNvSpPr>
          <p:nvPr/>
        </p:nvSpPr>
        <p:spPr bwMode="auto">
          <a:xfrm>
            <a:off x="0" y="3200400"/>
            <a:ext cx="91440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7391400" y="2209800"/>
            <a:ext cx="1447800" cy="595313"/>
          </a:xfrm>
          <a:prstGeom prst="wedgeRectCallout">
            <a:avLst>
              <a:gd name="adj1" fmla="val -28476"/>
              <a:gd name="adj2" fmla="val 13082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File view: sort by %cloned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1600200" y="6019800"/>
            <a:ext cx="6781800" cy="595312"/>
          </a:xfrm>
          <a:prstGeom prst="wedgeRectCallout">
            <a:avLst>
              <a:gd name="adj1" fmla="val -27710"/>
              <a:gd name="adj2" fmla="val -21050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vtkDataSetAlgorithm.cxx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: </a:t>
            </a: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89% cloned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w.r.t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vtkPointSetAlgorithm.cxx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; </a:t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58% cloned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w.r.t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vtkPassInputTypeAlgorithm.cxx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Large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914400"/>
            <a:ext cx="6740525" cy="6461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2: What kind of stuff is cloned?</a:t>
            </a:r>
          </a:p>
          <a:p>
            <a:pPr>
              <a:defRPr/>
            </a:pPr>
            <a:r>
              <a:rPr lang="en-US" dirty="0"/>
              <a:t>Click on clones in </a:t>
            </a:r>
            <a:r>
              <a:rPr lang="en-US" dirty="0" err="1"/>
              <a:t>vtkDataSetAlgorithm.cxx</a:t>
            </a:r>
            <a:r>
              <a:rPr lang="en-US" dirty="0"/>
              <a:t> to get some insights:</a:t>
            </a:r>
          </a:p>
        </p:txBody>
      </p:sp>
      <p:sp>
        <p:nvSpPr>
          <p:cNvPr id="132099" name="Picture 1"/>
          <p:cNvSpPr>
            <a:spLocks noChangeAspect="1"/>
          </p:cNvSpPr>
          <p:nvPr/>
        </p:nvSpPr>
        <p:spPr bwMode="auto">
          <a:xfrm>
            <a:off x="457200" y="1676400"/>
            <a:ext cx="70866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09800"/>
            <a:ext cx="8513682" cy="3124200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1143000" y="1828800"/>
            <a:ext cx="2667000" cy="290513"/>
          </a:xfrm>
          <a:prstGeom prst="wedgeRectCallout">
            <a:avLst>
              <a:gd name="adj1" fmla="val 11451"/>
              <a:gd name="adj2" fmla="val 13082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vtkDataSetAlgorithm.cxx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5410200" y="1828800"/>
            <a:ext cx="2667000" cy="290513"/>
          </a:xfrm>
          <a:prstGeom prst="wedgeRectCallout">
            <a:avLst>
              <a:gd name="adj1" fmla="val 11451"/>
              <a:gd name="adj2" fmla="val 13082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vtkPointSetAlgorithm.cxx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685800" y="5715000"/>
            <a:ext cx="3124200" cy="990600"/>
          </a:xfrm>
          <a:prstGeom prst="wedgeRectCallout">
            <a:avLst>
              <a:gd name="adj1" fmla="val -43387"/>
              <a:gd name="adj2" fmla="val -16830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Code is literally the same! Just name of class is different.</a:t>
            </a:r>
            <a:b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This suggests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implementation</a:t>
            </a:r>
            <a:b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inheritance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should have been used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43400" y="2409093"/>
            <a:ext cx="304800" cy="28956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5105400" y="5715000"/>
            <a:ext cx="3429000" cy="685800"/>
          </a:xfrm>
          <a:prstGeom prst="wedgeRectCallout">
            <a:avLst>
              <a:gd name="adj1" fmla="val -65901"/>
              <a:gd name="adj2" fmla="val -135543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Overview shows that, indeed, most of the code is cloned (except first ~10%)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Large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914400"/>
            <a:ext cx="437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3: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is the largest clone?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905000"/>
            <a:ext cx="7315200" cy="4776777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7391400" y="1219200"/>
            <a:ext cx="1447800" cy="595313"/>
          </a:xfrm>
          <a:prstGeom prst="wedgeRectCallout">
            <a:avLst>
              <a:gd name="adj1" fmla="val -390149"/>
              <a:gd name="adj2" fmla="val 10292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Clone view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: sort by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length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7848600" y="2971801"/>
            <a:ext cx="1295400" cy="838200"/>
          </a:xfrm>
          <a:prstGeom prst="wedgeRectCallout">
            <a:avLst>
              <a:gd name="adj1" fmla="val -85473"/>
              <a:gd name="adj2" fmla="val 2833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This big clone  (413 lines) affects only 2 files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7848600" y="4495800"/>
            <a:ext cx="1295400" cy="1143000"/>
          </a:xfrm>
          <a:prstGeom prst="wedgeRectCallout">
            <a:avLst>
              <a:gd name="adj1" fmla="val -85473"/>
              <a:gd name="adj2" fmla="val 2833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r-IN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and we see it’s basically the 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implem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of a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template class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!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5671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Large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914400"/>
            <a:ext cx="5160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4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is the most frequent clone?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50466"/>
            <a:ext cx="7391400" cy="4826534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7391400" y="1219200"/>
            <a:ext cx="1447800" cy="595313"/>
          </a:xfrm>
          <a:prstGeom prst="wedgeRectCallout">
            <a:avLst>
              <a:gd name="adj1" fmla="val -483266"/>
              <a:gd name="adj2" fmla="val 63543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Clone view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: sort by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#instances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7848600" y="2514600"/>
            <a:ext cx="1295400" cy="838200"/>
          </a:xfrm>
          <a:prstGeom prst="wedgeRectCallout">
            <a:avLst>
              <a:gd name="adj1" fmla="val -89244"/>
              <a:gd name="adj2" fmla="val 65631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This clone  affects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7 files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103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Large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762000"/>
            <a:ext cx="5160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4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What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is the most frequent clone?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19200"/>
            <a:ext cx="5791200" cy="17784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239447"/>
            <a:ext cx="2928815" cy="1759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173045"/>
            <a:ext cx="2835490" cy="17037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124" y="3181507"/>
            <a:ext cx="2815491" cy="1691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6245" y="3175875"/>
            <a:ext cx="2819400" cy="1694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5075974"/>
            <a:ext cx="2838938" cy="1705826"/>
          </a:xfrm>
          <a:prstGeom prst="rect">
            <a:avLst/>
          </a:prstGeom>
        </p:spPr>
      </p:pic>
      <p:sp>
        <p:nvSpPr>
          <p:cNvPr id="13" name="Rectangular Callout 12"/>
          <p:cNvSpPr/>
          <p:nvPr/>
        </p:nvSpPr>
        <p:spPr>
          <a:xfrm>
            <a:off x="3733800" y="5334000"/>
            <a:ext cx="4114800" cy="762000"/>
          </a:xfrm>
          <a:prstGeom prst="wedgeRectCallout">
            <a:avLst>
              <a:gd name="adj1" fmla="val -65449"/>
              <a:gd name="adj2" fmla="val -9364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All these files look basically the same (except the 7 different class names)! Again, a case for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implementation inheritance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.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03731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SolidSDD: Large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762000"/>
            <a:ext cx="73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5: How badly are clones spread over the entire system?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93" y="1295400"/>
            <a:ext cx="6130307" cy="5257800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6858000" y="1219200"/>
            <a:ext cx="2286000" cy="762000"/>
          </a:xfrm>
          <a:prstGeom prst="wedgeRectCallout">
            <a:avLst>
              <a:gd name="adj1" fmla="val -209466"/>
              <a:gd name="adj2" fmla="val 16789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Most clone relations are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intra-module,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not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b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inter-module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81800" y="2667000"/>
            <a:ext cx="234050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This is a good sign!</a:t>
            </a:r>
          </a:p>
          <a:p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1600" dirty="0" smtClean="0"/>
              <a:t>Yet, better quality can</a:t>
            </a:r>
            <a:br>
              <a:rPr lang="en-US" sz="1600" dirty="0" smtClean="0"/>
            </a:br>
            <a:r>
              <a:rPr lang="en-US" sz="1600" dirty="0" smtClean="0"/>
              <a:t>be gotten by refactoring</a:t>
            </a:r>
            <a:br>
              <a:rPr lang="en-US" sz="1600" dirty="0" smtClean="0"/>
            </a:br>
            <a:r>
              <a:rPr lang="en-US" sz="1600" dirty="0" smtClean="0"/>
              <a:t>intra-module clones</a:t>
            </a:r>
            <a:br>
              <a:rPr lang="en-US" sz="1600" dirty="0" smtClean="0"/>
            </a:br>
            <a:r>
              <a:rPr lang="en-US" sz="1600" dirty="0" smtClean="0"/>
              <a:t>(see previous slides)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0394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6"/>
          <p:cNvSpPr>
            <a:spLocks noGrp="1" noChangeArrowheads="1"/>
          </p:cNvSpPr>
          <p:nvPr>
            <p:ph type="title"/>
          </p:nvPr>
        </p:nvSpPr>
        <p:spPr>
          <a:xfrm>
            <a:off x="66675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Tables</a:t>
            </a:r>
          </a:p>
        </p:txBody>
      </p:sp>
      <p:sp>
        <p:nvSpPr>
          <p:cNvPr id="53250" name="Rectangle 1027"/>
          <p:cNvSpPr>
            <a:spLocks noChangeArrowheads="1"/>
          </p:cNvSpPr>
          <p:nvPr/>
        </p:nvSpPr>
        <p:spPr bwMode="auto">
          <a:xfrm>
            <a:off x="76200" y="685800"/>
            <a:ext cx="9448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600" b="1" dirty="0">
                <a:solidFill>
                  <a:srgbClr val="7575D1"/>
                </a:solidFill>
              </a:rPr>
              <a:t>First enhancement:</a:t>
            </a:r>
            <a:r>
              <a:rPr lang="en-US" sz="1600" dirty="0">
                <a:solidFill>
                  <a:srgbClr val="7575D1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overlay bar charts on columns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Added value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sz="1600" dirty="0"/>
              <a:t>quickly scrolling through the table pre-attentively highlights minima, maxima, and large changes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sz="1600" dirty="0"/>
              <a:t>this allows us to explore large tables easily   	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defRPr/>
            </a:pPr>
            <a:endParaRPr lang="en-US" sz="1600" dirty="0"/>
          </a:p>
        </p:txBody>
      </p:sp>
      <p:pic>
        <p:nvPicPr>
          <p:cNvPr id="2662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442436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rot="5400000">
            <a:off x="1683544" y="2896394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2134394" y="2902744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3021807" y="2902744"/>
            <a:ext cx="4572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1" name="Rectangle 11"/>
          <p:cNvSpPr>
            <a:spLocks noChangeArrowheads="1"/>
          </p:cNvSpPr>
          <p:nvPr/>
        </p:nvSpPr>
        <p:spPr bwMode="auto">
          <a:xfrm>
            <a:off x="1609725" y="2420938"/>
            <a:ext cx="533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date</a:t>
            </a:r>
          </a:p>
        </p:txBody>
      </p:sp>
      <p:sp>
        <p:nvSpPr>
          <p:cNvPr id="26632" name="Rectangle 12"/>
          <p:cNvSpPr>
            <a:spLocks noChangeArrowheads="1"/>
          </p:cNvSpPr>
          <p:nvPr/>
        </p:nvSpPr>
        <p:spPr bwMode="auto">
          <a:xfrm>
            <a:off x="2106613" y="2420938"/>
            <a:ext cx="523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time</a:t>
            </a:r>
          </a:p>
        </p:txBody>
      </p:sp>
      <p:sp>
        <p:nvSpPr>
          <p:cNvPr id="26633" name="Rectangle 13"/>
          <p:cNvSpPr>
            <a:spLocks noChangeArrowheads="1"/>
          </p:cNvSpPr>
          <p:nvPr/>
        </p:nvSpPr>
        <p:spPr bwMode="auto">
          <a:xfrm>
            <a:off x="2727325" y="2420938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stock value</a:t>
            </a:r>
          </a:p>
        </p:txBody>
      </p:sp>
      <p:sp>
        <p:nvSpPr>
          <p:cNvPr id="2" name="Oval 1"/>
          <p:cNvSpPr/>
          <p:nvPr/>
        </p:nvSpPr>
        <p:spPr>
          <a:xfrm>
            <a:off x="3143250" y="3200400"/>
            <a:ext cx="228600" cy="1981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60713" y="5562600"/>
            <a:ext cx="2286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352800" y="2514600"/>
            <a:ext cx="1066800" cy="152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4114800" y="2036763"/>
            <a:ext cx="17843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minimal values for </a:t>
            </a:r>
            <a:br>
              <a:rPr lang="en-US" sz="1400">
                <a:solidFill>
                  <a:srgbClr val="FF0000"/>
                </a:solidFill>
              </a:rPr>
            </a:br>
            <a:r>
              <a:rPr lang="en-US" sz="1400">
                <a:solidFill>
                  <a:srgbClr val="FF0000"/>
                </a:solidFill>
              </a:rPr>
              <a:t>‘stock value’ column</a:t>
            </a:r>
          </a:p>
        </p:txBody>
      </p:sp>
      <p:cxnSp>
        <p:nvCxnSpPr>
          <p:cNvPr id="18" name="Straight Arrow Connector 17"/>
          <p:cNvCxnSpPr>
            <a:endCxn id="13" idx="6"/>
          </p:cNvCxnSpPr>
          <p:nvPr/>
        </p:nvCxnSpPr>
        <p:spPr>
          <a:xfrm flipH="1" flipV="1">
            <a:off x="3389313" y="6057900"/>
            <a:ext cx="1868487" cy="266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9" name="Rectangle 13"/>
          <p:cNvSpPr>
            <a:spLocks noChangeArrowheads="1"/>
          </p:cNvSpPr>
          <p:nvPr/>
        </p:nvSpPr>
        <p:spPr bwMode="auto">
          <a:xfrm>
            <a:off x="5226050" y="6029325"/>
            <a:ext cx="17843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maximal values for </a:t>
            </a:r>
            <a:br>
              <a:rPr lang="en-US" sz="1400">
                <a:solidFill>
                  <a:srgbClr val="FF0000"/>
                </a:solidFill>
              </a:rPr>
            </a:br>
            <a:r>
              <a:rPr lang="en-US" sz="1400">
                <a:solidFill>
                  <a:srgbClr val="FF0000"/>
                </a:solidFill>
              </a:rPr>
              <a:t>‘stock value’ column</a:t>
            </a:r>
          </a:p>
        </p:txBody>
      </p:sp>
      <p:sp>
        <p:nvSpPr>
          <p:cNvPr id="23" name="Oval 22"/>
          <p:cNvSpPr/>
          <p:nvPr/>
        </p:nvSpPr>
        <p:spPr>
          <a:xfrm>
            <a:off x="3143250" y="5429250"/>
            <a:ext cx="342900" cy="76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495675" y="5181600"/>
            <a:ext cx="1762125" cy="285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42" name="Rectangle 13"/>
          <p:cNvSpPr>
            <a:spLocks noChangeArrowheads="1"/>
          </p:cNvSpPr>
          <p:nvPr/>
        </p:nvSpPr>
        <p:spPr bwMode="auto">
          <a:xfrm>
            <a:off x="5208588" y="4913313"/>
            <a:ext cx="1784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abrupt change for </a:t>
            </a:r>
            <a:br>
              <a:rPr lang="en-US" sz="1400">
                <a:solidFill>
                  <a:srgbClr val="FF0000"/>
                </a:solidFill>
              </a:rPr>
            </a:br>
            <a:r>
              <a:rPr lang="en-US" sz="1400">
                <a:solidFill>
                  <a:srgbClr val="FF0000"/>
                </a:solidFill>
              </a:rPr>
              <a:t>‘stock value’ column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513" y="1295400"/>
            <a:ext cx="6257087" cy="5366536"/>
          </a:xfrm>
          <a:prstGeom prst="rect">
            <a:avLst/>
          </a:prstGeom>
        </p:spPr>
      </p:pic>
      <p:sp>
        <p:nvSpPr>
          <p:cNvPr id="132097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>
                <a:solidFill>
                  <a:srgbClr val="000090"/>
                </a:solidFill>
                <a:latin typeface="Trebuchet MS" charset="0"/>
              </a:rPr>
              <a:t>SolidSDD</a:t>
            </a:r>
            <a:r>
              <a:rPr lang="en-US" sz="2300" b="1" dirty="0">
                <a:solidFill>
                  <a:srgbClr val="000090"/>
                </a:solidFill>
                <a:latin typeface="Trebuchet MS" charset="0"/>
              </a:rPr>
              <a:t>: Large Example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762000"/>
            <a:ext cx="73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5: How badly are clones spread over the entire system?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6858000" y="1219200"/>
            <a:ext cx="2286000" cy="762000"/>
          </a:xfrm>
          <a:prstGeom prst="wedgeRectCallout">
            <a:avLst>
              <a:gd name="adj1" fmla="val -211175"/>
              <a:gd name="adj2" fmla="val 1660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Shift-select </a:t>
            </a:r>
            <a:r>
              <a:rPr lang="en-US" sz="14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ExecutionModel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module</a:t>
            </a:r>
            <a:b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to see all its clones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6846277" y="3886200"/>
            <a:ext cx="2286000" cy="762000"/>
          </a:xfrm>
          <a:prstGeom prst="wedgeRectCallout">
            <a:avLst>
              <a:gd name="adj1" fmla="val -183397"/>
              <a:gd name="adj2" fmla="val -10518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There’s a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single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inter-module clone here!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8302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Software Evolution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512049" y="2920999"/>
            <a:ext cx="1387719" cy="1070707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" y="3429000"/>
            <a:ext cx="1219200" cy="914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5800" y="5257800"/>
            <a:ext cx="80772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solidFill>
                <a:srgbClr val="7575D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reads </a:t>
            </a:r>
            <a:r>
              <a:rPr lang="en-US" dirty="0" smtClean="0"/>
              <a:t>data from various repository types (SVN, </a:t>
            </a:r>
            <a:r>
              <a:rPr lang="en-US" dirty="0" err="1" smtClean="0"/>
              <a:t>Git</a:t>
            </a:r>
            <a:r>
              <a:rPr lang="en-US" dirty="0" smtClean="0"/>
              <a:t>, TFS)</a:t>
            </a: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e</a:t>
            </a:r>
            <a:r>
              <a:rPr lang="en-US" dirty="0" smtClean="0"/>
              <a:t>xtracts various metrics (source-code-level, commit-level, text search, ...)</a:t>
            </a: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visualizes </a:t>
            </a:r>
            <a:r>
              <a:rPr lang="en-US" dirty="0" smtClean="0"/>
              <a:t>evolution/correlation of metrics with time and/or items (e.g. files)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80662" y="3448538"/>
            <a:ext cx="1371600" cy="914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4674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590801"/>
            <a:ext cx="4196220" cy="281940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28725" y="1219200"/>
            <a:ext cx="281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1. Locate &amp; </a:t>
            </a:r>
            <a:r>
              <a:rPr lang="en-US" b="1"/>
              <a:t>start the tool</a:t>
            </a: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96888" y="4648200"/>
            <a:ext cx="36984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C:\</a:t>
            </a:r>
            <a:r>
              <a:rPr lang="en-US" dirty="0" err="1"/>
              <a:t>SolidSource</a:t>
            </a:r>
            <a:r>
              <a:rPr lang="en-US" dirty="0"/>
              <a:t>\</a:t>
            </a:r>
            <a:r>
              <a:rPr lang="en-US" dirty="0" smtClean="0"/>
              <a:t>SolidSTA1.4_TFS\</a:t>
            </a:r>
            <a:br>
              <a:rPr lang="en-US" dirty="0" smtClean="0"/>
            </a:br>
            <a:r>
              <a:rPr lang="en-US" dirty="0" err="1" smtClean="0"/>
              <a:t>SolidSTA.exe</a:t>
            </a:r>
            <a:endParaRPr lang="en-US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5567363" y="1219200"/>
            <a:ext cx="26479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2. Create a new </a:t>
            </a:r>
            <a:r>
              <a:rPr lang="en-US" b="1"/>
              <a:t>project</a:t>
            </a:r>
          </a:p>
          <a:p>
            <a:pPr algn="ctr"/>
            <a:r>
              <a:rPr lang="en-US"/>
              <a:t>(File|New...)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419600" y="3429000"/>
            <a:ext cx="409575" cy="4476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4386" y="2819400"/>
            <a:ext cx="685800" cy="762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Getting started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667000"/>
            <a:ext cx="4102100" cy="192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65220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Create new project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30400"/>
            <a:ext cx="3187700" cy="2997200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>
          <a:xfrm>
            <a:off x="6629400" y="990600"/>
            <a:ext cx="2286000" cy="762000"/>
          </a:xfrm>
          <a:prstGeom prst="wedgeRectCallout">
            <a:avLst>
              <a:gd name="adj1" fmla="val -99637"/>
              <a:gd name="adj2" fmla="val 17173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Your own name for the project (e.g. “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MyProject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”)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6629400" y="2362200"/>
            <a:ext cx="2286000" cy="762000"/>
          </a:xfrm>
          <a:prstGeom prst="wedgeRectCallout">
            <a:avLst>
              <a:gd name="adj1" fmla="val -97928"/>
              <a:gd name="adj2" fmla="val 25582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Type of repository (SVN, 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Git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, TFS, CVS)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6629400" y="3276600"/>
            <a:ext cx="2286000" cy="762000"/>
          </a:xfrm>
          <a:prstGeom prst="wedgeRectCallout">
            <a:avLst>
              <a:gd name="adj1" fmla="val -84253"/>
              <a:gd name="adj2" fmla="val -59033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Access protocol (e.g. http, https, 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svn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6629400" y="4572000"/>
            <a:ext cx="2286000" cy="762000"/>
          </a:xfrm>
          <a:prstGeom prst="wedgeRectCallout">
            <a:avLst>
              <a:gd name="adj1" fmla="val -92373"/>
              <a:gd name="adj2" fmla="val -18723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URL of repository (e.g. 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github.org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/</a:t>
            </a:r>
            <a:r>
              <a:rPr lang="en-US" sz="1400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myrepo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6629400" y="5867400"/>
            <a:ext cx="2286000" cy="762000"/>
          </a:xfrm>
          <a:prstGeom prst="wedgeRectCallout">
            <a:avLst>
              <a:gd name="adj1" fmla="val -139382"/>
              <a:gd name="adj2" fmla="val -32441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User name (if repository requires it)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72239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Load existing project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143000"/>
            <a:ext cx="7280044" cy="4910629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6629400" y="990600"/>
            <a:ext cx="2286000" cy="762000"/>
          </a:xfrm>
          <a:prstGeom prst="wedgeRectCallout">
            <a:avLst>
              <a:gd name="adj1" fmla="val -87671"/>
              <a:gd name="adj2" fmla="val 16660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Choose existing example: </a:t>
            </a:r>
            <a:r>
              <a:rPr lang="en-US" sz="1400" b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FileZilla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project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66693" y="3352800"/>
            <a:ext cx="517769" cy="14458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ular Callout 13"/>
          <p:cNvSpPr/>
          <p:nvPr/>
        </p:nvSpPr>
        <p:spPr>
          <a:xfrm>
            <a:off x="6324600" y="5867400"/>
            <a:ext cx="2286000" cy="762000"/>
          </a:xfrm>
          <a:prstGeom prst="wedgeRectCallout">
            <a:avLst>
              <a:gd name="adj1" fmla="val -66303"/>
              <a:gd name="adj2" fmla="val -14493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Here you can see how the project was set up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8217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Repository mining stages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08" y="914400"/>
            <a:ext cx="6394492" cy="4784865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1066800" y="5943600"/>
            <a:ext cx="2286000" cy="762000"/>
          </a:xfrm>
          <a:prstGeom prst="wedgeRectCallout">
            <a:avLst>
              <a:gd name="adj1" fmla="val -1346"/>
              <a:gd name="adj2" fmla="val -107751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1. Get file list: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populates the file tree above 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733800" y="5943600"/>
            <a:ext cx="2438400" cy="762000"/>
          </a:xfrm>
          <a:prstGeom prst="wedgeRectCallout">
            <a:avLst>
              <a:gd name="adj1" fmla="val -100064"/>
              <a:gd name="adj2" fmla="val -107751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2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. Get file history: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get all commit moments &amp; logs. Populates main area above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3215" y="1524000"/>
            <a:ext cx="1947985" cy="1905000"/>
          </a:xfrm>
          <a:prstGeom prst="wedgeRectCallout">
            <a:avLst>
              <a:gd name="adj1" fmla="val 77970"/>
              <a:gd name="adj2" fmla="val 81351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3. Get file contents: 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Right click on files of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interest to get all their revisions (very slow!)</a:t>
            </a:r>
            <a:b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Needed for computing software metrics.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78065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Main interface elements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308" y="1600200"/>
            <a:ext cx="6394492" cy="4784865"/>
          </a:xfrm>
          <a:prstGeom prst="rect">
            <a:avLst/>
          </a:prstGeom>
        </p:spPr>
      </p:pic>
      <p:sp>
        <p:nvSpPr>
          <p:cNvPr id="11" name="Rectangular Callout 10"/>
          <p:cNvSpPr/>
          <p:nvPr/>
        </p:nvSpPr>
        <p:spPr>
          <a:xfrm>
            <a:off x="152400" y="5943600"/>
            <a:ext cx="2286000" cy="762000"/>
          </a:xfrm>
          <a:prstGeom prst="wedgeRectCallout">
            <a:avLst>
              <a:gd name="adj1" fmla="val 47372"/>
              <a:gd name="adj2" fmla="val -11159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File tree: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allows selecting subset of interest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21492" y="3352800"/>
            <a:ext cx="2286000" cy="762000"/>
          </a:xfrm>
          <a:prstGeom prst="wedgeRectCallout">
            <a:avLst>
              <a:gd name="adj1" fmla="val 66175"/>
              <a:gd name="adj2" fmla="val 37121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Selections: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allows selecting arbitrary sets of files for further analysis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ular Callout 12"/>
          <p:cNvSpPr/>
          <p:nvPr/>
        </p:nvSpPr>
        <p:spPr>
          <a:xfrm>
            <a:off x="76200" y="1143000"/>
            <a:ext cx="2286000" cy="762000"/>
          </a:xfrm>
          <a:prstGeom prst="wedgeRectCallout">
            <a:avLst>
              <a:gd name="adj1" fmla="val 54209"/>
              <a:gd name="adj2" fmla="val 16404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Metrics: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shows all available per-revision attributes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324600" y="685800"/>
            <a:ext cx="2286000" cy="762000"/>
          </a:xfrm>
          <a:prstGeom prst="wedgeRectCallout">
            <a:avLst>
              <a:gd name="adj1" fmla="val -18013"/>
              <a:gd name="adj2" fmla="val 13327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Preset: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allows interactively mapping different metrics to color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3657600" y="2438400"/>
            <a:ext cx="2286000" cy="762000"/>
          </a:xfrm>
          <a:prstGeom prst="wedgeRectCallout">
            <a:avLst>
              <a:gd name="adj1" fmla="val -18013"/>
              <a:gd name="adj2" fmla="val 13327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Main view: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shows evolution of metrics per files over time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657600" y="6477000"/>
            <a:ext cx="502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932455" y="6437924"/>
            <a:ext cx="620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charset="0"/>
              </a:rPr>
              <a:t>time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763000" y="3505200"/>
            <a:ext cx="0" cy="2819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 rot="16200000">
            <a:off x="8603193" y="4775554"/>
            <a:ext cx="595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Arial" charset="0"/>
              </a:rPr>
              <a:t>files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42722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Simple analyses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90800"/>
            <a:ext cx="6629400" cy="3886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850" y="762000"/>
            <a:ext cx="6059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1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How is the code base growing over time?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850" y="1230868"/>
            <a:ext cx="5136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Right-click main view, sort files on </a:t>
            </a:r>
            <a:r>
              <a:rPr lang="en-US" b="1" dirty="0" smtClean="0">
                <a:solidFill>
                  <a:srgbClr val="000000"/>
                </a:solidFill>
              </a:rPr>
              <a:t>creation time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602360" y="2743200"/>
            <a:ext cx="0" cy="3581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6200000">
            <a:off x="6236491" y="4394554"/>
            <a:ext cx="300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Arial" charset="0"/>
              </a:rPr>
              <a:t>f</a:t>
            </a:r>
            <a:r>
              <a:rPr lang="en-US" dirty="0" smtClean="0">
                <a:cs typeface="Arial" charset="0"/>
              </a:rPr>
              <a:t>iles sorted on creation time</a:t>
            </a:r>
            <a:endParaRPr lang="en-US" dirty="0"/>
          </a:p>
        </p:txBody>
      </p:sp>
      <p:sp>
        <p:nvSpPr>
          <p:cNvPr id="13" name="Rectangular Callout 12"/>
          <p:cNvSpPr/>
          <p:nvPr/>
        </p:nvSpPr>
        <p:spPr>
          <a:xfrm>
            <a:off x="4753707" y="1905000"/>
            <a:ext cx="2286000" cy="334107"/>
          </a:xfrm>
          <a:prstGeom prst="wedgeRectCallout">
            <a:avLst>
              <a:gd name="adj1" fmla="val -18013"/>
              <a:gd name="adj2" fmla="val 34672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" charset="0"/>
                <a:ea typeface="ＭＳ Ｐゴシック" charset="0"/>
                <a:cs typeface="Arial" charset="0"/>
              </a:rPr>
              <a:t>What are these jumps?</a:t>
            </a:r>
            <a:endParaRPr lang="en-US" sz="1400" b="1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18724" y="3200400"/>
            <a:ext cx="533400" cy="533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021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Simple analyses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90800"/>
            <a:ext cx="6629400" cy="3886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850" y="762000"/>
            <a:ext cx="6059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1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How is the code base growing over time?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602360" y="2743200"/>
            <a:ext cx="0" cy="3581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6200000">
            <a:off x="6236491" y="4394554"/>
            <a:ext cx="300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Arial" charset="0"/>
              </a:rPr>
              <a:t>f</a:t>
            </a:r>
            <a:r>
              <a:rPr lang="en-US" dirty="0" smtClean="0">
                <a:cs typeface="Arial" charset="0"/>
              </a:rPr>
              <a:t>iles sorted on creation time</a:t>
            </a:r>
            <a:endParaRPr lang="en-US" dirty="0"/>
          </a:p>
        </p:txBody>
      </p:sp>
      <p:sp>
        <p:nvSpPr>
          <p:cNvPr id="13" name="Rectangular Callout 12"/>
          <p:cNvSpPr/>
          <p:nvPr/>
        </p:nvSpPr>
        <p:spPr>
          <a:xfrm>
            <a:off x="4753707" y="1600200"/>
            <a:ext cx="2286000" cy="638907"/>
          </a:xfrm>
          <a:prstGeom prst="wedgeRectCallout">
            <a:avLst>
              <a:gd name="adj1" fmla="val -18440"/>
              <a:gd name="adj2" fmla="val 19840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Lots of files added at the same time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18724" y="3200400"/>
            <a:ext cx="533400" cy="533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360986" y="3657600"/>
            <a:ext cx="533400" cy="533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590800" y="4343400"/>
            <a:ext cx="533400" cy="533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248876" y="4829907"/>
            <a:ext cx="533400" cy="533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71600" y="5334000"/>
            <a:ext cx="533400" cy="5334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7176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Simple analyses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90800"/>
            <a:ext cx="6629400" cy="3886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850" y="762000"/>
            <a:ext cx="6059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1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How is the code base growing over time?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602360" y="2743200"/>
            <a:ext cx="0" cy="3581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6200000">
            <a:off x="6236491" y="4394554"/>
            <a:ext cx="300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Arial" charset="0"/>
              </a:rPr>
              <a:t>f</a:t>
            </a:r>
            <a:r>
              <a:rPr lang="en-US" dirty="0" smtClean="0">
                <a:cs typeface="Arial" charset="0"/>
              </a:rPr>
              <a:t>iles sorted on creation time</a:t>
            </a:r>
            <a:endParaRPr lang="en-US" dirty="0"/>
          </a:p>
        </p:txBody>
      </p:sp>
      <p:sp>
        <p:nvSpPr>
          <p:cNvPr id="13" name="Rectangular Callout 12"/>
          <p:cNvSpPr/>
          <p:nvPr/>
        </p:nvSpPr>
        <p:spPr>
          <a:xfrm>
            <a:off x="4753707" y="1600200"/>
            <a:ext cx="2286000" cy="638907"/>
          </a:xfrm>
          <a:prstGeom prst="wedgeRectCallout">
            <a:avLst>
              <a:gd name="adj1" fmla="val -25278"/>
              <a:gd name="adj2" fmla="val 21828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Red vertical lines: Intense activity moments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181600" y="3352800"/>
            <a:ext cx="267676" cy="2133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18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Tables</a:t>
            </a:r>
          </a:p>
        </p:txBody>
      </p:sp>
      <p:sp>
        <p:nvSpPr>
          <p:cNvPr id="27650" name="Rectangle 1027"/>
          <p:cNvSpPr>
            <a:spLocks noChangeArrowheads="1"/>
          </p:cNvSpPr>
          <p:nvPr/>
        </p:nvSpPr>
        <p:spPr bwMode="auto">
          <a:xfrm>
            <a:off x="228600" y="685800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1600" b="1">
                <a:solidFill>
                  <a:srgbClr val="7575D1"/>
                </a:solidFill>
              </a:rPr>
              <a:t>Second enhancement:</a:t>
            </a:r>
            <a:r>
              <a:rPr lang="en-US" sz="1600">
                <a:solidFill>
                  <a:srgbClr val="7575D1"/>
                </a:solidFill>
              </a:rPr>
              <a:t> </a:t>
            </a:r>
            <a:r>
              <a:rPr lang="en-US" sz="1600"/>
              <a:t>the </a:t>
            </a:r>
            <a:r>
              <a:rPr lang="ja-JP" altLang="en-US" sz="1600"/>
              <a:t>‘</a:t>
            </a:r>
            <a:r>
              <a:rPr lang="en-US" altLang="ja-JP" sz="1600"/>
              <a:t>table lens</a:t>
            </a:r>
            <a:r>
              <a:rPr lang="ja-JP" altLang="en-US" sz="1600"/>
              <a:t>’</a:t>
            </a:r>
            <a:r>
              <a:rPr lang="en-US" altLang="ja-JP" sz="1600"/>
              <a:t>technique </a:t>
            </a:r>
            <a:r>
              <a:rPr lang="en-US" altLang="ja-JP" sz="1200"/>
              <a:t>[Rao </a:t>
            </a:r>
            <a:r>
              <a:rPr lang="en-US" altLang="ja-JP" sz="1200" i="1"/>
              <a:t>et al</a:t>
            </a:r>
            <a:r>
              <a:rPr lang="en-US" altLang="ja-JP" sz="1200"/>
              <a:t>, </a:t>
            </a:r>
            <a:r>
              <a:rPr lang="fr-FR" altLang="ja-JP" sz="1200"/>
              <a:t>’</a:t>
            </a:r>
            <a:r>
              <a:rPr lang="en-US" altLang="ja-JP" sz="1200"/>
              <a:t>94]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altLang="ja-JP" sz="1600"/>
              <a:t>shows the table at any user-chosen level of detail</a:t>
            </a:r>
          </a:p>
        </p:txBody>
      </p:sp>
      <p:grpSp>
        <p:nvGrpSpPr>
          <p:cNvPr id="27651" name="Group 9"/>
          <p:cNvGrpSpPr>
            <a:grpSpLocks/>
          </p:cNvGrpSpPr>
          <p:nvPr/>
        </p:nvGrpSpPr>
        <p:grpSpPr bwMode="auto">
          <a:xfrm>
            <a:off x="107950" y="1736725"/>
            <a:ext cx="8953500" cy="3395663"/>
            <a:chOff x="68" y="656"/>
            <a:chExt cx="6231" cy="1626"/>
          </a:xfrm>
        </p:grpSpPr>
        <p:pic>
          <p:nvPicPr>
            <p:cNvPr id="27661" name="Picture 5" descr="table_zoom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663"/>
              <a:ext cx="1533" cy="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2" name="Picture 6" descr="table_zoom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6" y="656"/>
              <a:ext cx="1534" cy="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3" name="Picture 7" descr="table_zoom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" y="663"/>
              <a:ext cx="1537" cy="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4" name="Picture 8" descr="table_zoom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" y="663"/>
              <a:ext cx="1533" cy="1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2" name="Rectangle 11"/>
          <p:cNvSpPr>
            <a:spLocks noChangeArrowheads="1"/>
          </p:cNvSpPr>
          <p:nvPr/>
        </p:nvSpPr>
        <p:spPr bwMode="auto">
          <a:xfrm>
            <a:off x="301625" y="5087938"/>
            <a:ext cx="1468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/>
              <a:t>text opacity=1</a:t>
            </a:r>
            <a:br>
              <a:rPr lang="en-GB" sz="1600"/>
            </a:br>
            <a:r>
              <a:rPr lang="en-GB" sz="1600"/>
              <a:t>font size=12pt</a:t>
            </a:r>
            <a:endParaRPr lang="en-US" sz="1600"/>
          </a:p>
        </p:txBody>
      </p:sp>
      <p:sp>
        <p:nvSpPr>
          <p:cNvPr id="27653" name="Rectangle 12"/>
          <p:cNvSpPr>
            <a:spLocks noChangeArrowheads="1"/>
          </p:cNvSpPr>
          <p:nvPr/>
        </p:nvSpPr>
        <p:spPr bwMode="auto">
          <a:xfrm>
            <a:off x="2586038" y="5094288"/>
            <a:ext cx="13827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/>
              <a:t>text opacity ↓</a:t>
            </a:r>
            <a:br>
              <a:rPr lang="en-GB" sz="1600"/>
            </a:br>
            <a:r>
              <a:rPr lang="en-GB" sz="1600"/>
              <a:t>font size ↓</a:t>
            </a:r>
            <a:endParaRPr lang="en-US" sz="1600"/>
          </a:p>
        </p:txBody>
      </p:sp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4775200" y="5099050"/>
            <a:ext cx="147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/>
              <a:t>text not drawn</a:t>
            </a:r>
            <a:br>
              <a:rPr lang="en-GB" sz="1600"/>
            </a:br>
            <a:r>
              <a:rPr lang="en-GB" sz="1600"/>
              <a:t>bar opacity↑</a:t>
            </a:r>
          </a:p>
        </p:txBody>
      </p:sp>
      <p:sp>
        <p:nvSpPr>
          <p:cNvPr id="27655" name="Rectangle 14"/>
          <p:cNvSpPr>
            <a:spLocks noChangeArrowheads="1"/>
          </p:cNvSpPr>
          <p:nvPr/>
        </p:nvSpPr>
        <p:spPr bwMode="auto">
          <a:xfrm>
            <a:off x="6826250" y="5110163"/>
            <a:ext cx="1706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/>
              <a:t>bar opacity=1</a:t>
            </a:r>
            <a:br>
              <a:rPr lang="en-GB" sz="1600"/>
            </a:br>
            <a:r>
              <a:rPr lang="en-GB" sz="1600"/>
              <a:t>simplification=on</a:t>
            </a:r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284163" y="5818188"/>
            <a:ext cx="8713787" cy="0"/>
          </a:xfrm>
          <a:prstGeom prst="line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chemeClr val="accent2">
                  <a:lumMod val="60000"/>
                  <a:lumOff val="40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27657" name="Rectangle 16"/>
          <p:cNvSpPr>
            <a:spLocks noChangeArrowheads="1"/>
          </p:cNvSpPr>
          <p:nvPr/>
        </p:nvSpPr>
        <p:spPr bwMode="auto">
          <a:xfrm>
            <a:off x="3946525" y="5788025"/>
            <a:ext cx="1103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zoom level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27658" name="Rectangle 17"/>
          <p:cNvSpPr>
            <a:spLocks noChangeArrowheads="1"/>
          </p:cNvSpPr>
          <p:nvPr/>
        </p:nvSpPr>
        <p:spPr bwMode="auto">
          <a:xfrm>
            <a:off x="195263" y="5786438"/>
            <a:ext cx="51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i="1">
                <a:solidFill>
                  <a:srgbClr val="7575D1"/>
                </a:solidFill>
              </a:rPr>
              <a:t>min</a:t>
            </a:r>
            <a:endParaRPr lang="en-US" sz="1400" i="1">
              <a:solidFill>
                <a:srgbClr val="7575D1"/>
              </a:solidFill>
            </a:endParaRPr>
          </a:p>
        </p:txBody>
      </p:sp>
      <p:sp>
        <p:nvSpPr>
          <p:cNvPr id="27659" name="Rectangle 18"/>
          <p:cNvSpPr>
            <a:spLocks noChangeArrowheads="1"/>
          </p:cNvSpPr>
          <p:nvPr/>
        </p:nvSpPr>
        <p:spPr bwMode="auto">
          <a:xfrm>
            <a:off x="8391525" y="5776913"/>
            <a:ext cx="566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i="1">
                <a:solidFill>
                  <a:srgbClr val="7575D1"/>
                </a:solidFill>
              </a:rPr>
              <a:t>max</a:t>
            </a:r>
            <a:endParaRPr lang="en-US" sz="1400" i="1">
              <a:solidFill>
                <a:srgbClr val="7575D1"/>
              </a:solidFill>
            </a:endParaRPr>
          </a:p>
        </p:txBody>
      </p:sp>
      <p:sp>
        <p:nvSpPr>
          <p:cNvPr id="27660" name="Rectangle 1027"/>
          <p:cNvSpPr>
            <a:spLocks noChangeArrowheads="1"/>
          </p:cNvSpPr>
          <p:nvPr/>
        </p:nvSpPr>
        <p:spPr bwMode="auto">
          <a:xfrm>
            <a:off x="228600" y="6411913"/>
            <a:ext cx="876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altLang="ja-JP" sz="1200" dirty="0">
                <a:solidFill>
                  <a:srgbClr val="7575D1"/>
                </a:solidFill>
              </a:rPr>
              <a:t>R. </a:t>
            </a:r>
            <a:r>
              <a:rPr lang="en-US" altLang="ja-JP" sz="1200" dirty="0" err="1">
                <a:solidFill>
                  <a:srgbClr val="7575D1"/>
                </a:solidFill>
              </a:rPr>
              <a:t>Rao</a:t>
            </a:r>
            <a:r>
              <a:rPr lang="en-US" altLang="ja-JP" sz="1200" dirty="0">
                <a:solidFill>
                  <a:srgbClr val="7575D1"/>
                </a:solidFill>
              </a:rPr>
              <a:t>, S. Card (1994) The table lens: merging graphical and symbolic representations in an interactive focus + context visualization for tabular information, Proc. ACM CHI, 318-322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Simple analyses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590800"/>
            <a:ext cx="6629400" cy="3886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3850" y="762000"/>
            <a:ext cx="60590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1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How is the code base growing over time?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7602360" y="2743200"/>
            <a:ext cx="0" cy="3581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 rot="16200000">
            <a:off x="6236491" y="4394554"/>
            <a:ext cx="3007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Arial" charset="0"/>
              </a:rPr>
              <a:t>f</a:t>
            </a:r>
            <a:r>
              <a:rPr lang="en-US" dirty="0" smtClean="0">
                <a:cs typeface="Arial" charset="0"/>
              </a:rPr>
              <a:t>iles sorted on creation time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1113692" y="2667000"/>
            <a:ext cx="6232770" cy="3350846"/>
          </a:xfrm>
          <a:custGeom>
            <a:avLst/>
            <a:gdLst>
              <a:gd name="connsiteX0" fmla="*/ 0 w 6232770"/>
              <a:gd name="connsiteY0" fmla="*/ 3350846 h 3350846"/>
              <a:gd name="connsiteX1" fmla="*/ 527539 w 6232770"/>
              <a:gd name="connsiteY1" fmla="*/ 2774461 h 3350846"/>
              <a:gd name="connsiteX2" fmla="*/ 1328616 w 6232770"/>
              <a:gd name="connsiteY2" fmla="*/ 2481384 h 3350846"/>
              <a:gd name="connsiteX3" fmla="*/ 1651000 w 6232770"/>
              <a:gd name="connsiteY3" fmla="*/ 2071077 h 3350846"/>
              <a:gd name="connsiteX4" fmla="*/ 1905000 w 6232770"/>
              <a:gd name="connsiteY4" fmla="*/ 1524000 h 3350846"/>
              <a:gd name="connsiteX5" fmla="*/ 3311770 w 6232770"/>
              <a:gd name="connsiteY5" fmla="*/ 1133230 h 3350846"/>
              <a:gd name="connsiteX6" fmla="*/ 4552462 w 6232770"/>
              <a:gd name="connsiteY6" fmla="*/ 468923 h 3350846"/>
              <a:gd name="connsiteX7" fmla="*/ 6232770 w 6232770"/>
              <a:gd name="connsiteY7" fmla="*/ 0 h 3350846"/>
              <a:gd name="connsiteX8" fmla="*/ 6232770 w 6232770"/>
              <a:gd name="connsiteY8" fmla="*/ 0 h 335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32770" h="3350846">
                <a:moveTo>
                  <a:pt x="0" y="3350846"/>
                </a:moveTo>
                <a:cubicBezTo>
                  <a:pt x="153051" y="3135108"/>
                  <a:pt x="306103" y="2919371"/>
                  <a:pt x="527539" y="2774461"/>
                </a:cubicBezTo>
                <a:cubicBezTo>
                  <a:pt x="748975" y="2629551"/>
                  <a:pt x="1141373" y="2598615"/>
                  <a:pt x="1328616" y="2481384"/>
                </a:cubicBezTo>
                <a:cubicBezTo>
                  <a:pt x="1515859" y="2364153"/>
                  <a:pt x="1554936" y="2230641"/>
                  <a:pt x="1651000" y="2071077"/>
                </a:cubicBezTo>
                <a:cubicBezTo>
                  <a:pt x="1747064" y="1911513"/>
                  <a:pt x="1628205" y="1680308"/>
                  <a:pt x="1905000" y="1524000"/>
                </a:cubicBezTo>
                <a:cubicBezTo>
                  <a:pt x="2181795" y="1367692"/>
                  <a:pt x="2870526" y="1309076"/>
                  <a:pt x="3311770" y="1133230"/>
                </a:cubicBezTo>
                <a:cubicBezTo>
                  <a:pt x="3753014" y="957384"/>
                  <a:pt x="4065629" y="657795"/>
                  <a:pt x="4552462" y="468923"/>
                </a:cubicBezTo>
                <a:cubicBezTo>
                  <a:pt x="5039295" y="280051"/>
                  <a:pt x="6232770" y="0"/>
                  <a:pt x="6232770" y="0"/>
                </a:cubicBezTo>
                <a:lnTo>
                  <a:pt x="6232770" y="0"/>
                </a:lnTo>
              </a:path>
            </a:pathLst>
          </a:cu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ular Callout 11"/>
          <p:cNvSpPr/>
          <p:nvPr/>
        </p:nvSpPr>
        <p:spPr>
          <a:xfrm>
            <a:off x="1447800" y="1600200"/>
            <a:ext cx="2286000" cy="638907"/>
          </a:xfrm>
          <a:prstGeom prst="wedgeRectCallout">
            <a:avLst>
              <a:gd name="adj1" fmla="val 18312"/>
              <a:gd name="adj2" fmla="val 34519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Envelope: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Overall project size </a:t>
            </a:r>
            <a:r>
              <a:rPr lang="en-US" sz="1400" i="1" dirty="0" err="1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vs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time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81400" y="3886200"/>
            <a:ext cx="9144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572000" y="3657600"/>
            <a:ext cx="762000" cy="228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24600" y="2743200"/>
            <a:ext cx="1143000" cy="2286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ular Callout 17"/>
          <p:cNvSpPr/>
          <p:nvPr/>
        </p:nvSpPr>
        <p:spPr>
          <a:xfrm>
            <a:off x="4800600" y="1600200"/>
            <a:ext cx="2286000" cy="638907"/>
          </a:xfrm>
          <a:prstGeom prst="wedgeRectCallout">
            <a:avLst>
              <a:gd name="adj1" fmla="val -39380"/>
              <a:gd name="adj2" fmla="val 265686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Flat areas: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Relatively stable periods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09639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Simple analyses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850" y="762000"/>
            <a:ext cx="3685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2: Who worked when?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7010400" cy="5221682"/>
          </a:xfrm>
          <a:prstGeom prst="rect">
            <a:avLst/>
          </a:prstGeom>
        </p:spPr>
      </p:pic>
      <p:sp>
        <p:nvSpPr>
          <p:cNvPr id="21" name="Rectangular Callout 20"/>
          <p:cNvSpPr/>
          <p:nvPr/>
        </p:nvSpPr>
        <p:spPr>
          <a:xfrm>
            <a:off x="3962400" y="914400"/>
            <a:ext cx="2286000" cy="638907"/>
          </a:xfrm>
          <a:prstGeom prst="wedgeRectCallout">
            <a:avLst>
              <a:gd name="adj1" fmla="val -103483"/>
              <a:gd name="adj2" fmla="val 12195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Select all authors, right-click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Show revisions</a:t>
            </a:r>
            <a:r>
              <a:rPr lang="mr-IN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Rectangular Callout 21"/>
          <p:cNvSpPr/>
          <p:nvPr/>
        </p:nvSpPr>
        <p:spPr>
          <a:xfrm>
            <a:off x="3048000" y="2438400"/>
            <a:ext cx="2286000" cy="638907"/>
          </a:xfrm>
          <a:prstGeom prst="wedgeRectCallout">
            <a:avLst>
              <a:gd name="adj1" fmla="val -55192"/>
              <a:gd name="adj2" fmla="val -92112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r-IN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then right-click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Show evolution</a:t>
            </a:r>
            <a:r>
              <a:rPr lang="mr-IN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" name="Rectangular Callout 22"/>
          <p:cNvSpPr/>
          <p:nvPr/>
        </p:nvSpPr>
        <p:spPr>
          <a:xfrm>
            <a:off x="6781800" y="4267200"/>
            <a:ext cx="2286000" cy="638907"/>
          </a:xfrm>
          <a:prstGeom prst="wedgeRectCallout">
            <a:avLst>
              <a:gd name="adj1" fmla="val -52200"/>
              <a:gd name="adj2" fmla="val 95962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r-IN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to see activity per developer over time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351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Simple analyses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850" y="762000"/>
            <a:ext cx="5097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3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Which files were most changed?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05" y="1523999"/>
            <a:ext cx="7114995" cy="5299589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304800" y="1143000"/>
            <a:ext cx="2286000" cy="638907"/>
          </a:xfrm>
          <a:prstGeom prst="wedgeRectCallout">
            <a:avLst>
              <a:gd name="adj1" fmla="val 15320"/>
              <a:gd name="adj2" fmla="val 10207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Select the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File type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metric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2819400" y="1143000"/>
            <a:ext cx="2286000" cy="638907"/>
          </a:xfrm>
          <a:prstGeom prst="wedgeRectCallout">
            <a:avLst>
              <a:gd name="adj1" fmla="val 15320"/>
              <a:gd name="adj2" fmla="val 10207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Optionally fine-tune colors (similar types=same color)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2971800" y="2514600"/>
            <a:ext cx="2286000" cy="638907"/>
          </a:xfrm>
          <a:prstGeom prst="wedgeRectCallout">
            <a:avLst>
              <a:gd name="adj1" fmla="val 18311"/>
              <a:gd name="adj2" fmla="val 11889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Right-click to sort by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activity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6636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Simple analyses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850" y="762000"/>
            <a:ext cx="5635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3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: Which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file types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were most changed?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05" y="1523999"/>
            <a:ext cx="7114995" cy="529958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590800" y="3657600"/>
            <a:ext cx="5562600" cy="8382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590800" y="4572000"/>
            <a:ext cx="5562600" cy="190500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2819400" y="2438400"/>
            <a:ext cx="2286000" cy="638907"/>
          </a:xfrm>
          <a:prstGeom prst="wedgeRectCallout">
            <a:avLst>
              <a:gd name="adj1" fmla="val 23867"/>
              <a:gd name="adj2" fmla="val 13877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Most active files (also oldest!) are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source code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228600" y="6019800"/>
            <a:ext cx="2286000" cy="762000"/>
          </a:xfrm>
          <a:prstGeom prst="wedgeRectCallout">
            <a:avLst>
              <a:gd name="adj1" fmla="val 52927"/>
              <a:gd name="adj2" fmla="val -108933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Least active (and newest, and most numerous):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images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692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7010400" cy="5132971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err="1" smtClean="0">
                <a:solidFill>
                  <a:srgbClr val="000090"/>
                </a:solidFill>
                <a:latin typeface="Trebuchet MS" charset="0"/>
              </a:rPr>
              <a:t>SolidSTA</a:t>
            </a:r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: Simple analyses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850" y="762000"/>
            <a:ext cx="6187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Question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4: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Which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files were affected by bugs &amp; fixes?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76200" y="2409093"/>
            <a:ext cx="1905000" cy="638907"/>
          </a:xfrm>
          <a:prstGeom prst="wedgeRectCallout">
            <a:avLst>
              <a:gd name="adj1" fmla="val 15747"/>
              <a:gd name="adj2" fmla="val -10434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Select the 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Find text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metric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3048000" y="1752600"/>
            <a:ext cx="2133600" cy="762000"/>
          </a:xfrm>
          <a:prstGeom prst="wedgeRectCallout">
            <a:avLst>
              <a:gd name="adj1" fmla="val -56597"/>
              <a:gd name="adj2" fmla="val -7485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Search for keywords “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bug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” and “</a:t>
            </a:r>
            <a:r>
              <a:rPr lang="en-US" sz="1400" b="1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fix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” in commit logs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ectangular Callout 9"/>
          <p:cNvSpPr/>
          <p:nvPr/>
        </p:nvSpPr>
        <p:spPr>
          <a:xfrm>
            <a:off x="304800" y="6096000"/>
            <a:ext cx="2133600" cy="762000"/>
          </a:xfrm>
          <a:prstGeom prst="wedgeRectCallout">
            <a:avLst>
              <a:gd name="adj1" fmla="val 124722"/>
              <a:gd name="adj2" fmla="val -156909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We see a lot of </a:t>
            </a:r>
            <a:r>
              <a:rPr lang="en-US" sz="1400" b="1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fixes</a:t>
            </a:r>
            <a:r>
              <a:rPr lang="en-US" sz="1400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early on in the project</a:t>
            </a:r>
            <a:r>
              <a:rPr lang="mr-IN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6934200" y="838200"/>
            <a:ext cx="2133600" cy="762000"/>
          </a:xfrm>
          <a:prstGeom prst="wedgeRectCallout">
            <a:avLst>
              <a:gd name="adj1" fmla="val -11267"/>
              <a:gd name="adj2" fmla="val 232835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Interestingly, </a:t>
            </a:r>
            <a:r>
              <a:rPr lang="en-US" sz="1400" b="1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bugs</a:t>
            </a:r>
            <a:r>
              <a:rPr lang="en-US" sz="1400" dirty="0" smtClean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come very late on</a:t>
            </a:r>
            <a:r>
              <a:rPr lang="mr-IN" sz="1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9621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Visualization Tool Design Guidelines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850" y="1051679"/>
            <a:ext cx="8456161" cy="5078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1. Integration</a:t>
            </a:r>
          </a:p>
          <a:p>
            <a:pPr>
              <a:defRPr/>
            </a:pPr>
            <a:r>
              <a:rPr lang="en-US" dirty="0" smtClean="0"/>
              <a:t>End users need </a:t>
            </a:r>
            <a:r>
              <a:rPr lang="en-US" b="1" dirty="0" smtClean="0"/>
              <a:t>easy-to-use</a:t>
            </a:r>
            <a:r>
              <a:rPr lang="en-US" dirty="0" smtClean="0"/>
              <a:t>, </a:t>
            </a:r>
            <a:r>
              <a:rPr lang="en-US" b="1" dirty="0" smtClean="0"/>
              <a:t>end-to-end </a:t>
            </a:r>
            <a:r>
              <a:rPr lang="en-US" dirty="0" smtClean="0"/>
              <a:t>frameworks that seamlessly combine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p</a:t>
            </a:r>
            <a:r>
              <a:rPr lang="en-US" dirty="0" smtClean="0"/>
              <a:t>arsing, fact extraction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m</a:t>
            </a:r>
            <a:r>
              <a:rPr lang="en-US" dirty="0" smtClean="0"/>
              <a:t>etric computation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v</a:t>
            </a:r>
            <a:r>
              <a:rPr lang="en-US" dirty="0" smtClean="0"/>
              <a:t>isual exploration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 smtClean="0"/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 Specificity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dirty="0" smtClean="0"/>
              <a:t>Good tools offer </a:t>
            </a:r>
            <a:r>
              <a:rPr lang="en-US" b="1" dirty="0" smtClean="0"/>
              <a:t>simple</a:t>
            </a:r>
            <a:r>
              <a:rPr lang="en-US" dirty="0" smtClean="0"/>
              <a:t> ways to achieve </a:t>
            </a:r>
            <a:r>
              <a:rPr lang="en-US" b="1" dirty="0" smtClean="0"/>
              <a:t>concrete</a:t>
            </a:r>
            <a:r>
              <a:rPr lang="en-US" dirty="0" smtClean="0"/>
              <a:t>, </a:t>
            </a:r>
            <a:r>
              <a:rPr lang="en-US" b="1" dirty="0" smtClean="0"/>
              <a:t>problem-related</a:t>
            </a:r>
            <a:r>
              <a:rPr lang="en-US" dirty="0" smtClean="0"/>
              <a:t>, goals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/>
              <a:t>solve relevant problems by push of a few buttons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o</a:t>
            </a:r>
            <a:r>
              <a:rPr lang="en-US" dirty="0" smtClean="0"/>
              <a:t>ffer complex/frequent operations as </a:t>
            </a:r>
            <a:r>
              <a:rPr lang="en-US" b="1" dirty="0" smtClean="0"/>
              <a:t>presets</a:t>
            </a: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/>
              <a:t>end users do not want/know how to code complex stuff from </a:t>
            </a:r>
            <a:r>
              <a:rPr lang="en-US" b="1" dirty="0" smtClean="0"/>
              <a:t>basic primitives</a:t>
            </a:r>
            <a:r>
              <a:rPr lang="en-US" dirty="0" smtClean="0"/>
              <a:t>!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3. Scalability / robustness</a:t>
            </a:r>
            <a:endParaRPr lang="en-US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dirty="0"/>
              <a:t>Good tools </a:t>
            </a:r>
            <a:r>
              <a:rPr lang="en-US" dirty="0" smtClean="0"/>
              <a:t>handle </a:t>
            </a:r>
            <a:r>
              <a:rPr lang="en-US" b="1" dirty="0" smtClean="0"/>
              <a:t>today’s</a:t>
            </a:r>
            <a:r>
              <a:rPr lang="en-US" dirty="0" smtClean="0"/>
              <a:t>, not yesterday’s (or classroom’s) software systems</a:t>
            </a: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r>
              <a:rPr lang="en-US" dirty="0" smtClean="0"/>
              <a:t>MLOC analysis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m</a:t>
            </a:r>
            <a:r>
              <a:rPr lang="en-US" dirty="0" smtClean="0"/>
              <a:t>ulti-language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e</a:t>
            </a:r>
            <a:r>
              <a:rPr lang="en-US" dirty="0" smtClean="0"/>
              <a:t>rror tolerant (analysis of incorrect/incomplete code!)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200" y="6396335"/>
            <a:ext cx="8652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D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Reniers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L. 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Voinea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O. 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Ersoy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A. 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Telea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(2014)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Solid* Toolset for Software Visual Analytics of Program Structure 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and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Metrics Comprehension: From Research Prototype to 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Science 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of Computer Programming, vol. 79, pp. 224-240, </a:t>
            </a:r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Elsevier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08529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638800" cy="1143000"/>
          </a:xfrm>
        </p:spPr>
        <p:txBody>
          <a:bodyPr/>
          <a:lstStyle/>
          <a:p>
            <a:pPr algn="l" eaLnBrk="1" hangingPunct="1"/>
            <a:r>
              <a:rPr lang="en-US" sz="2300" b="1" dirty="0" smtClean="0">
                <a:solidFill>
                  <a:srgbClr val="000090"/>
                </a:solidFill>
                <a:latin typeface="Trebuchet MS" charset="0"/>
              </a:rPr>
              <a:t>Visualization Tool Design Guidelines</a:t>
            </a:r>
            <a:endParaRPr lang="en-US" sz="2300" b="1" dirty="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850" y="1051679"/>
            <a:ext cx="70051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4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Forget about 3D</a:t>
            </a:r>
            <a:endParaRPr lang="en-US" b="1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defRPr/>
            </a:pPr>
            <a:r>
              <a:rPr lang="en-US" dirty="0" smtClean="0"/>
              <a:t>There’s </a:t>
            </a:r>
            <a:r>
              <a:rPr lang="en-US" b="1" dirty="0" smtClean="0"/>
              <a:t>no single </a:t>
            </a:r>
            <a:r>
              <a:rPr lang="en-US" dirty="0" smtClean="0"/>
              <a:t>3D </a:t>
            </a:r>
            <a:r>
              <a:rPr lang="en-US" dirty="0" err="1" smtClean="0"/>
              <a:t>softvis</a:t>
            </a:r>
            <a:r>
              <a:rPr lang="en-US" dirty="0" smtClean="0"/>
              <a:t> system proven to be really successful</a:t>
            </a:r>
            <a:endParaRPr lang="en-US" dirty="0" smtClean="0"/>
          </a:p>
          <a:p>
            <a:pPr marL="285750" indent="-285750">
              <a:buFont typeface="Arial"/>
              <a:buChar char="•"/>
              <a:defRPr/>
            </a:pPr>
            <a:endParaRPr lang="en-US" dirty="0" smtClean="0"/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376238" y="1981200"/>
            <a:ext cx="39290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7575D1"/>
                </a:solidFill>
              </a:rPr>
              <a:t>3D pro</a:t>
            </a:r>
            <a:r>
              <a:rPr lang="ja-JP" altLang="en-US" sz="1600" b="1" dirty="0">
                <a:solidFill>
                  <a:srgbClr val="7575D1"/>
                </a:solidFill>
              </a:rPr>
              <a:t>’</a:t>
            </a:r>
            <a:r>
              <a:rPr lang="en-US" sz="1600" b="1" dirty="0">
                <a:solidFill>
                  <a:srgbClr val="7575D1"/>
                </a:solidFill>
              </a:rPr>
              <a:t>s</a:t>
            </a:r>
          </a:p>
          <a:p>
            <a:pPr>
              <a:buFontTx/>
              <a:buChar char="•"/>
            </a:pPr>
            <a:r>
              <a:rPr lang="en-US" sz="1600" i="1" dirty="0">
                <a:latin typeface="Times" charset="0"/>
                <a:cs typeface="Times" charset="0"/>
              </a:rPr>
              <a:t> </a:t>
            </a:r>
            <a:r>
              <a:rPr lang="en-US" sz="1600" dirty="0"/>
              <a:t>one extra dimension to show data with</a:t>
            </a:r>
          </a:p>
          <a:p>
            <a:pPr>
              <a:buFontTx/>
              <a:buChar char="•"/>
            </a:pPr>
            <a:r>
              <a:rPr lang="en-US" sz="1600" dirty="0"/>
              <a:t> some 3D layouts are intuitive (code city)</a:t>
            </a:r>
          </a:p>
          <a:p>
            <a:pPr>
              <a:buFontTx/>
              <a:buChar char="•"/>
            </a:pPr>
            <a:r>
              <a:rPr lang="en-US" sz="1600" dirty="0"/>
              <a:t> 3D wow factor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5275263" y="1981200"/>
            <a:ext cx="32496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7575D1"/>
                </a:solidFill>
              </a:rPr>
              <a:t>3D con</a:t>
            </a:r>
            <a:r>
              <a:rPr lang="ja-JP" altLang="en-US" sz="1600" b="1" dirty="0">
                <a:solidFill>
                  <a:srgbClr val="7575D1"/>
                </a:solidFill>
              </a:rPr>
              <a:t>’</a:t>
            </a:r>
            <a:r>
              <a:rPr lang="en-US" sz="1600" b="1" dirty="0">
                <a:solidFill>
                  <a:srgbClr val="7575D1"/>
                </a:solidFill>
              </a:rPr>
              <a:t>s</a:t>
            </a:r>
          </a:p>
          <a:p>
            <a:pPr>
              <a:buFontTx/>
              <a:buChar char="•"/>
            </a:pPr>
            <a:r>
              <a:rPr lang="en-US" sz="1600" i="1" dirty="0">
                <a:latin typeface="Times" charset="0"/>
                <a:cs typeface="Times" charset="0"/>
              </a:rPr>
              <a:t> </a:t>
            </a:r>
            <a:r>
              <a:rPr lang="en-US" sz="1600" dirty="0"/>
              <a:t>perspective deformation</a:t>
            </a:r>
          </a:p>
          <a:p>
            <a:pPr>
              <a:buFontTx/>
              <a:buChar char="•"/>
            </a:pPr>
            <a:r>
              <a:rPr lang="en-US" sz="1600" dirty="0"/>
              <a:t> occlusion</a:t>
            </a:r>
          </a:p>
          <a:p>
            <a:pPr>
              <a:buFontTx/>
              <a:buChar char="•"/>
            </a:pPr>
            <a:r>
              <a:rPr lang="en-US" sz="1600" dirty="0"/>
              <a:t> loss of orientation</a:t>
            </a:r>
          </a:p>
          <a:p>
            <a:pPr>
              <a:buFontTx/>
              <a:buChar char="•"/>
            </a:pPr>
            <a:r>
              <a:rPr lang="en-US" sz="1600" dirty="0"/>
              <a:t> complex interaction</a:t>
            </a:r>
          </a:p>
          <a:p>
            <a:pPr>
              <a:buFontTx/>
              <a:buChar char="•"/>
            </a:pPr>
            <a:r>
              <a:rPr lang="en-US" sz="1600" dirty="0"/>
              <a:t> developers familiar with 2D tools</a:t>
            </a:r>
            <a:endParaRPr lang="en-US" sz="1400" dirty="0"/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3200400"/>
            <a:ext cx="33369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86584">
            <a:off x="2961345" y="3722819"/>
            <a:ext cx="2853803" cy="109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rot="5400000" flipH="1" flipV="1">
            <a:off x="1622426" y="4152900"/>
            <a:ext cx="381000" cy="317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1596232" y="3721894"/>
            <a:ext cx="381000" cy="1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1809750" y="3986213"/>
            <a:ext cx="300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1787525" y="3532188"/>
            <a:ext cx="30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288925" y="5572125"/>
            <a:ext cx="2992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/>
              <a:t> which is taller? A or B?</a:t>
            </a:r>
          </a:p>
          <a:p>
            <a:pPr>
              <a:buFont typeface="Arial" charset="0"/>
              <a:buChar char="•"/>
            </a:pPr>
            <a:r>
              <a:rPr lang="en-US" sz="1400"/>
              <a:t> there</a:t>
            </a:r>
            <a:r>
              <a:rPr lang="ja-JP" altLang="en-US" sz="1400"/>
              <a:t>’</a:t>
            </a:r>
            <a:r>
              <a:rPr lang="en-US" sz="1400"/>
              <a:t>s perspective foreshortening</a:t>
            </a:r>
          </a:p>
        </p:txBody>
      </p:sp>
      <p:sp>
        <p:nvSpPr>
          <p:cNvPr id="18" name="Rectangle 21"/>
          <p:cNvSpPr>
            <a:spLocks noChangeArrowheads="1"/>
          </p:cNvSpPr>
          <p:nvPr/>
        </p:nvSpPr>
        <p:spPr bwMode="auto">
          <a:xfrm>
            <a:off x="3336925" y="5572125"/>
            <a:ext cx="22621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/>
              <a:t> how do you describe </a:t>
            </a:r>
            <a:r>
              <a:rPr lang="en-US" sz="1400" dirty="0" smtClean="0"/>
              <a:t>this</a:t>
            </a:r>
            <a:br>
              <a:rPr lang="en-US" sz="1400" dirty="0" smtClean="0"/>
            </a:br>
            <a:r>
              <a:rPr lang="en-US" sz="1400" dirty="0" smtClean="0"/>
              <a:t>  view to </a:t>
            </a:r>
            <a:r>
              <a:rPr lang="en-US" sz="1400" dirty="0"/>
              <a:t>your colleague?</a:t>
            </a:r>
          </a:p>
        </p:txBody>
      </p:sp>
      <p:pic>
        <p:nvPicPr>
          <p:cNvPr id="19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428" y="3657601"/>
            <a:ext cx="229817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3"/>
          <p:cNvSpPr>
            <a:spLocks noChangeArrowheads="1"/>
          </p:cNvSpPr>
          <p:nvPr/>
        </p:nvSpPr>
        <p:spPr bwMode="auto">
          <a:xfrm>
            <a:off x="5943600" y="5572125"/>
            <a:ext cx="2428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dirty="0"/>
              <a:t> can you tell what is inside?</a:t>
            </a:r>
          </a:p>
          <a:p>
            <a:pPr>
              <a:buFont typeface="Arial" charset="0"/>
              <a:buChar char="•"/>
            </a:pPr>
            <a:r>
              <a:rPr lang="en-US" sz="1400" dirty="0"/>
              <a:t> can you follow an edge?</a:t>
            </a:r>
          </a:p>
        </p:txBody>
      </p:sp>
      <p:sp>
        <p:nvSpPr>
          <p:cNvPr id="24" name="Rectangle 9"/>
          <p:cNvSpPr>
            <a:spLocks noChangeArrowheads="1"/>
          </p:cNvSpPr>
          <p:nvPr/>
        </p:nvSpPr>
        <p:spPr bwMode="auto">
          <a:xfrm>
            <a:off x="394579" y="6400800"/>
            <a:ext cx="65396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RA. 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Teyseyre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M. Campo, An Overview of 3D Software Visualization, IEEE TVCG 15(1), 2009</a:t>
            </a:r>
          </a:p>
        </p:txBody>
      </p:sp>
    </p:spTree>
    <p:extLst>
      <p:ext uri="{BB962C8B-B14F-4D97-AF65-F5344CB8AC3E}">
        <p14:creationId xmlns:p14="http://schemas.microsoft.com/office/powerpoint/2010/main" val="133198354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title"/>
          </p:nvPr>
        </p:nvSpPr>
        <p:spPr>
          <a:xfrm>
            <a:off x="1905000" y="1676400"/>
            <a:ext cx="5638800" cy="1143000"/>
          </a:xfrm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rgbClr val="000090"/>
                </a:solidFill>
                <a:latin typeface="Trebuchet MS" charset="0"/>
              </a:rPr>
              <a:t>Thank you for your interest!</a:t>
            </a:r>
            <a:br>
              <a:rPr lang="en-US" sz="2800" b="1" dirty="0" smtClean="0">
                <a:solidFill>
                  <a:srgbClr val="000090"/>
                </a:solidFill>
                <a:latin typeface="Trebuchet MS" charset="0"/>
              </a:rPr>
            </a:br>
            <a:r>
              <a:rPr lang="en-US" sz="2800" b="1" dirty="0">
                <a:solidFill>
                  <a:srgbClr val="000090"/>
                </a:solidFill>
                <a:latin typeface="Trebuchet MS" charset="0"/>
              </a:rPr>
              <a:t/>
            </a:r>
            <a:br>
              <a:rPr lang="en-US" sz="2800" b="1" dirty="0">
                <a:solidFill>
                  <a:srgbClr val="000090"/>
                </a:solidFill>
                <a:latin typeface="Trebuchet MS" charset="0"/>
              </a:rPr>
            </a:br>
            <a:r>
              <a:rPr lang="en-US" sz="2800" b="1" dirty="0" smtClean="0">
                <a:solidFill>
                  <a:srgbClr val="000090"/>
                </a:solidFill>
                <a:latin typeface="Trebuchet MS" charset="0"/>
              </a:rPr>
              <a:t/>
            </a:r>
            <a:br>
              <a:rPr lang="en-US" sz="2800" b="1" dirty="0" smtClean="0">
                <a:solidFill>
                  <a:srgbClr val="000090"/>
                </a:solidFill>
                <a:latin typeface="Trebuchet MS" charset="0"/>
              </a:rPr>
            </a:br>
            <a:r>
              <a:rPr lang="en-US" sz="2400" dirty="0" smtClean="0">
                <a:solidFill>
                  <a:srgbClr val="000090"/>
                </a:solidFill>
                <a:latin typeface="Trebuchet MS" charset="0"/>
              </a:rPr>
              <a:t>Alex Telea</a:t>
            </a:r>
            <a:br>
              <a:rPr lang="en-US" sz="2400" dirty="0" smtClean="0">
                <a:solidFill>
                  <a:srgbClr val="000090"/>
                </a:solidFill>
                <a:latin typeface="Trebuchet MS" charset="0"/>
              </a:rPr>
            </a:br>
            <a:r>
              <a:rPr lang="en-US" sz="2400" dirty="0" smtClean="0">
                <a:solidFill>
                  <a:srgbClr val="000090"/>
                </a:solidFill>
                <a:latin typeface="Trebuchet MS" charset="0"/>
              </a:rPr>
              <a:t/>
            </a:r>
            <a:br>
              <a:rPr lang="en-US" sz="2400" dirty="0" smtClean="0">
                <a:solidFill>
                  <a:srgbClr val="000090"/>
                </a:solidFill>
                <a:latin typeface="Trebuchet MS" charset="0"/>
              </a:rPr>
            </a:br>
            <a:r>
              <a:rPr lang="en-US" sz="2400" dirty="0" err="1" smtClean="0">
                <a:solidFill>
                  <a:srgbClr val="000090"/>
                </a:solidFill>
                <a:latin typeface="Trebuchet MS" charset="0"/>
              </a:rPr>
              <a:t>a.c.telea@uu.nl</a:t>
            </a:r>
            <a:r>
              <a:rPr lang="en-US" sz="2400" dirty="0" smtClean="0">
                <a:solidFill>
                  <a:srgbClr val="000090"/>
                </a:solidFill>
                <a:latin typeface="Trebuchet MS" charset="0"/>
              </a:rPr>
              <a:t/>
            </a:r>
            <a:br>
              <a:rPr lang="en-US" sz="2400" dirty="0" smtClean="0">
                <a:solidFill>
                  <a:srgbClr val="000090"/>
                </a:solidFill>
                <a:latin typeface="Trebuchet MS" charset="0"/>
              </a:rPr>
            </a:br>
            <a:endParaRPr lang="en-US" sz="2400" dirty="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038600"/>
            <a:ext cx="2282952" cy="2667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7000" y="5999631"/>
            <a:ext cx="334014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Papers, demos, tools</a:t>
            </a:r>
          </a:p>
          <a:p>
            <a:endParaRPr lang="en-US" sz="1400" dirty="0"/>
          </a:p>
          <a:p>
            <a:r>
              <a:rPr lang="en-US" sz="1400" dirty="0" smtClean="0"/>
              <a:t>http</a:t>
            </a:r>
            <a:r>
              <a:rPr lang="en-US" sz="1400" dirty="0"/>
              <a:t>://</a:t>
            </a:r>
            <a:r>
              <a:rPr lang="en-US" sz="1400" dirty="0" err="1"/>
              <a:t>www.staff.science.uu.nl</a:t>
            </a:r>
            <a:r>
              <a:rPr lang="en-US" sz="1400" dirty="0"/>
              <a:t>/~</a:t>
            </a:r>
            <a:r>
              <a:rPr lang="en-US" sz="1400" dirty="0" smtClean="0"/>
              <a:t>telea001</a:t>
            </a:r>
          </a:p>
          <a:p>
            <a:endParaRPr lang="en-US" sz="1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5962650"/>
            <a:ext cx="25146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1651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3"/>
          <p:cNvSpPr>
            <a:spLocks noChangeArrowheads="1"/>
          </p:cNvSpPr>
          <p:nvPr/>
        </p:nvSpPr>
        <p:spPr bwMode="auto">
          <a:xfrm>
            <a:off x="152400" y="1466850"/>
            <a:ext cx="51816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Source code / bugs</a:t>
            </a:r>
          </a:p>
          <a:p>
            <a:r>
              <a:rPr lang="en-US" sz="1600"/>
              <a:t>Source code / C++ syntax, queries</a:t>
            </a:r>
          </a:p>
          <a:p>
            <a:r>
              <a:rPr lang="en-US" sz="1600"/>
              <a:t>Source code / testing, bugs</a:t>
            </a:r>
          </a:p>
          <a:p>
            <a:r>
              <a:rPr lang="en-US" sz="1600"/>
              <a:t>Package &amp; library interfaces</a:t>
            </a:r>
          </a:p>
          <a:p>
            <a:r>
              <a:rPr lang="en-US" sz="1600"/>
              <a:t>Code evolution / file level</a:t>
            </a:r>
          </a:p>
          <a:p>
            <a:r>
              <a:rPr lang="en-US" sz="1600"/>
              <a:t>Code evolution / syntax level</a:t>
            </a:r>
          </a:p>
          <a:p>
            <a:r>
              <a:rPr lang="en-US" sz="1600"/>
              <a:t>Generic graphs &amp; software architectures (1)</a:t>
            </a:r>
          </a:p>
          <a:p>
            <a:r>
              <a:rPr lang="en-US" sz="1600"/>
              <a:t>Software architectures (2)</a:t>
            </a:r>
          </a:p>
          <a:p>
            <a:r>
              <a:rPr lang="en-US" sz="1600"/>
              <a:t>Generic graphs and trees</a:t>
            </a:r>
          </a:p>
          <a:p>
            <a:r>
              <a:rPr lang="en-US" sz="1600"/>
              <a:t>Compound digraphs</a:t>
            </a:r>
          </a:p>
          <a:p>
            <a:r>
              <a:rPr lang="en-GB" sz="1600"/>
              <a:t>UML diagrams</a:t>
            </a:r>
          </a:p>
          <a:p>
            <a:r>
              <a:rPr lang="en-GB" sz="1600"/>
              <a:t>UML diagrams and metrics</a:t>
            </a:r>
          </a:p>
          <a:p>
            <a:r>
              <a:rPr lang="en-GB" sz="1600">
                <a:solidFill>
                  <a:srgbClr val="000000"/>
                </a:solidFill>
              </a:rPr>
              <a:t>Dynamic memory allocation logs</a:t>
            </a:r>
          </a:p>
          <a:p>
            <a:r>
              <a:rPr lang="en-GB" sz="1600">
                <a:solidFill>
                  <a:srgbClr val="000000"/>
                </a:solidFill>
              </a:rPr>
              <a:t>Program traces and structure</a:t>
            </a:r>
            <a:br>
              <a:rPr lang="en-GB" sz="1600">
                <a:solidFill>
                  <a:srgbClr val="000000"/>
                </a:solidFill>
              </a:rPr>
            </a:br>
            <a:r>
              <a:rPr lang="en-GB" sz="1600">
                <a:solidFill>
                  <a:srgbClr val="000000"/>
                </a:solidFill>
              </a:rPr>
              <a:t>Software behavior (execution)</a:t>
            </a:r>
            <a:br>
              <a:rPr lang="en-GB" sz="1600">
                <a:solidFill>
                  <a:srgbClr val="000000"/>
                </a:solidFill>
              </a:rPr>
            </a:br>
            <a:r>
              <a:rPr lang="en-GB" sz="1600">
                <a:solidFill>
                  <a:srgbClr val="000000"/>
                </a:solidFill>
              </a:rPr>
              <a:t>Code clones</a:t>
            </a:r>
            <a:br>
              <a:rPr lang="en-GB" sz="1600">
                <a:solidFill>
                  <a:srgbClr val="000000"/>
                </a:solidFill>
              </a:rPr>
            </a:br>
            <a:r>
              <a:rPr lang="en-GB" sz="1600">
                <a:solidFill>
                  <a:srgbClr val="000000"/>
                </a:solidFill>
              </a:rPr>
              <a:t>Software structure and metrics in 3D</a:t>
            </a:r>
          </a:p>
        </p:txBody>
      </p:sp>
      <p:sp>
        <p:nvSpPr>
          <p:cNvPr id="133122" name="Rectangle 4"/>
          <p:cNvSpPr>
            <a:spLocks noChangeArrowheads="1"/>
          </p:cNvSpPr>
          <p:nvPr/>
        </p:nvSpPr>
        <p:spPr bwMode="auto">
          <a:xfrm>
            <a:off x="5715000" y="1463675"/>
            <a:ext cx="32004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600"/>
              <a:t>SeeSoft</a:t>
            </a:r>
          </a:p>
          <a:p>
            <a:r>
              <a:rPr lang="en-GB" sz="1600"/>
              <a:t>CSV (see VCN)</a:t>
            </a:r>
          </a:p>
          <a:p>
            <a:r>
              <a:rPr lang="en-GB" sz="1600"/>
              <a:t>Tarantula, Gammatella</a:t>
            </a:r>
          </a:p>
          <a:p>
            <a:r>
              <a:rPr lang="en-GB" sz="1600"/>
              <a:t>DreamCode</a:t>
            </a:r>
          </a:p>
          <a:p>
            <a:r>
              <a:rPr lang="en-GB" sz="1600"/>
              <a:t>SolidSTA</a:t>
            </a:r>
          </a:p>
          <a:p>
            <a:r>
              <a:rPr lang="en-GB" sz="1600"/>
              <a:t>CodeFlows</a:t>
            </a:r>
          </a:p>
          <a:p>
            <a:r>
              <a:rPr lang="en-GB" sz="1600"/>
              <a:t>SoftVision (see VCN), ArgoUML</a:t>
            </a:r>
          </a:p>
          <a:p>
            <a:r>
              <a:rPr lang="en-GB" sz="1600"/>
              <a:t>Rigi, aiSee/aiCall/VCG, Creole</a:t>
            </a:r>
          </a:p>
          <a:p>
            <a:r>
              <a:rPr lang="en-GB" sz="1600"/>
              <a:t>GraphViz, Tulip</a:t>
            </a:r>
          </a:p>
          <a:p>
            <a:r>
              <a:rPr lang="en-GB" sz="1600"/>
              <a:t>SolidSX</a:t>
            </a:r>
          </a:p>
          <a:p>
            <a:r>
              <a:rPr lang="en-GB" sz="1600"/>
              <a:t>SugiBib</a:t>
            </a:r>
          </a:p>
          <a:p>
            <a:r>
              <a:rPr lang="en-GB" sz="1600"/>
              <a:t>MetricView</a:t>
            </a:r>
          </a:p>
          <a:p>
            <a:r>
              <a:rPr lang="en-GB" sz="1600"/>
              <a:t>MemoView</a:t>
            </a:r>
            <a:br>
              <a:rPr lang="en-GB" sz="1600"/>
            </a:br>
            <a:r>
              <a:rPr lang="en-GB" sz="1600"/>
              <a:t>ExtraVis</a:t>
            </a:r>
          </a:p>
          <a:p>
            <a:r>
              <a:rPr lang="en-GB" sz="1600"/>
              <a:t>Jinsight, Jumpstart</a:t>
            </a:r>
            <a:br>
              <a:rPr lang="en-GB" sz="1600"/>
            </a:br>
            <a:r>
              <a:rPr lang="en-GB" sz="1600"/>
              <a:t>SolidSDD</a:t>
            </a:r>
            <a:br>
              <a:rPr lang="en-GB" sz="1600"/>
            </a:br>
            <a:r>
              <a:rPr lang="en-GB" sz="1600"/>
              <a:t>CodeCity</a:t>
            </a:r>
            <a:endParaRPr lang="en-GB" sz="1600">
              <a:solidFill>
                <a:srgbClr val="FFFF00"/>
              </a:solidFill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228600" y="1447800"/>
            <a:ext cx="8686800" cy="0"/>
          </a:xfrm>
          <a:prstGeom prst="lin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ea typeface="Arial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5410200" y="1066800"/>
            <a:ext cx="0" cy="5562600"/>
          </a:xfrm>
          <a:prstGeom prst="line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ea typeface="Arial" charset="0"/>
            </a:endParaRPr>
          </a:p>
        </p:txBody>
      </p:sp>
      <p:sp>
        <p:nvSpPr>
          <p:cNvPr id="133125" name="Rectangle 7"/>
          <p:cNvSpPr>
            <a:spLocks noChangeArrowheads="1"/>
          </p:cNvSpPr>
          <p:nvPr/>
        </p:nvSpPr>
        <p:spPr bwMode="auto">
          <a:xfrm>
            <a:off x="161925" y="981075"/>
            <a:ext cx="22256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Type of data / problem</a:t>
            </a:r>
          </a:p>
        </p:txBody>
      </p:sp>
      <p:sp>
        <p:nvSpPr>
          <p:cNvPr id="133126" name="Rectangle 8"/>
          <p:cNvSpPr>
            <a:spLocks noChangeArrowheads="1"/>
          </p:cNvSpPr>
          <p:nvPr/>
        </p:nvSpPr>
        <p:spPr bwMode="auto">
          <a:xfrm>
            <a:off x="5705475" y="1000125"/>
            <a:ext cx="560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Tool</a:t>
            </a:r>
          </a:p>
        </p:txBody>
      </p:sp>
      <p:sp>
        <p:nvSpPr>
          <p:cNvPr id="133127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Tool References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3"/>
          <p:cNvSpPr>
            <a:spLocks noChangeArrowheads="1"/>
          </p:cNvSpPr>
          <p:nvPr/>
        </p:nvSpPr>
        <p:spPr bwMode="auto">
          <a:xfrm>
            <a:off x="3343275" y="1489075"/>
            <a:ext cx="57245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/>
              <a:t>www.cs.rug.nl/svcg/SoftVis</a:t>
            </a:r>
          </a:p>
          <a:p>
            <a:r>
              <a:rPr lang="en-US" sz="1600"/>
              <a:t>www.cc.gatech.edu/aristotle/Tools/tarantula</a:t>
            </a:r>
          </a:p>
          <a:p>
            <a:r>
              <a:rPr lang="en-US" sz="1600"/>
              <a:t>www.cs.rug.nl/svcg/SoftVis</a:t>
            </a:r>
          </a:p>
          <a:p>
            <a:r>
              <a:rPr lang="en-US" sz="1600"/>
              <a:t>www.solidsourceit.com</a:t>
            </a:r>
          </a:p>
          <a:p>
            <a:r>
              <a:rPr lang="en-US" sz="1600"/>
              <a:t>www.cs.rug.nl/SolidSX </a:t>
            </a:r>
          </a:p>
          <a:p>
            <a:r>
              <a:rPr lang="en-US" sz="1600"/>
              <a:t>www.rigi.csc.uvic.ca</a:t>
            </a:r>
          </a:p>
          <a:p>
            <a:r>
              <a:rPr lang="en-US" sz="1600"/>
              <a:t>www.thechiselgroup.org</a:t>
            </a:r>
          </a:p>
          <a:p>
            <a:r>
              <a:rPr lang="en-US" sz="1600"/>
              <a:t>www.graphviz.org</a:t>
            </a:r>
            <a:br>
              <a:rPr lang="en-US" sz="1600"/>
            </a:br>
            <a:r>
              <a:rPr lang="en-US" sz="1600"/>
              <a:t>www.labri.fr/tulip</a:t>
            </a:r>
          </a:p>
          <a:p>
            <a:r>
              <a:rPr lang="en-GB" sz="1600"/>
              <a:t>www.argouml.org</a:t>
            </a:r>
          </a:p>
          <a:p>
            <a:r>
              <a:rPr lang="en-GB" sz="1600">
                <a:solidFill>
                  <a:srgbClr val="000000"/>
                </a:solidFill>
              </a:rPr>
              <a:t>www.sugibib.de</a:t>
            </a:r>
          </a:p>
          <a:p>
            <a:r>
              <a:rPr lang="en-GB" sz="1600">
                <a:solidFill>
                  <a:srgbClr val="000000"/>
                </a:solidFill>
              </a:rPr>
              <a:t>www.win.tue.nl/~dholten/extravis</a:t>
            </a:r>
          </a:p>
          <a:p>
            <a:r>
              <a:rPr lang="en-GB" sz="1600">
                <a:solidFill>
                  <a:srgbClr val="000000"/>
                </a:solidFill>
              </a:rPr>
              <a:t>www.cs.rug.nl/SoftVis</a:t>
            </a:r>
          </a:p>
          <a:p>
            <a:r>
              <a:rPr lang="en-GB" sz="1600"/>
              <a:t>rw4.cs.uni-sb.de/~sander</a:t>
            </a:r>
          </a:p>
          <a:p>
            <a:r>
              <a:rPr lang="en-GB" sz="1600"/>
              <a:t>www.solidsourceit.com</a:t>
            </a:r>
            <a:br>
              <a:rPr lang="en-GB" sz="1600"/>
            </a:br>
            <a:r>
              <a:rPr lang="en-GB" sz="1600"/>
              <a:t>www.cs.umd.edu/hcil/treemap-history</a:t>
            </a:r>
          </a:p>
        </p:txBody>
      </p:sp>
      <p:sp>
        <p:nvSpPr>
          <p:cNvPr id="134146" name="Rectangle 4"/>
          <p:cNvSpPr>
            <a:spLocks noChangeArrowheads="1"/>
          </p:cNvSpPr>
          <p:nvPr/>
        </p:nvSpPr>
        <p:spPr bwMode="auto">
          <a:xfrm>
            <a:off x="228600" y="1470025"/>
            <a:ext cx="32004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sz="1600"/>
              <a:t>CSV (see VCN)</a:t>
            </a:r>
          </a:p>
          <a:p>
            <a:r>
              <a:rPr lang="en-GB" sz="1600"/>
              <a:t>Tarantula</a:t>
            </a:r>
          </a:p>
          <a:p>
            <a:r>
              <a:rPr lang="en-GB" sz="1600"/>
              <a:t>DreamCode, CodeFlows</a:t>
            </a:r>
          </a:p>
          <a:p>
            <a:r>
              <a:rPr lang="en-GB" sz="1600"/>
              <a:t>SolidSTA, SolidSX</a:t>
            </a:r>
          </a:p>
          <a:p>
            <a:r>
              <a:rPr lang="en-GB" sz="1600"/>
              <a:t>SoftVision (see VCN)</a:t>
            </a:r>
          </a:p>
          <a:p>
            <a:r>
              <a:rPr lang="en-GB" sz="1600"/>
              <a:t>Rigi</a:t>
            </a:r>
          </a:p>
          <a:p>
            <a:r>
              <a:rPr lang="en-GB" sz="1600"/>
              <a:t>Creole</a:t>
            </a:r>
          </a:p>
          <a:p>
            <a:r>
              <a:rPr lang="en-GB" sz="1600"/>
              <a:t>GraphViz</a:t>
            </a:r>
          </a:p>
          <a:p>
            <a:r>
              <a:rPr lang="en-GB" sz="1600"/>
              <a:t>Tulip</a:t>
            </a:r>
          </a:p>
          <a:p>
            <a:r>
              <a:rPr lang="en-GB" sz="1600"/>
              <a:t>ArgoUML</a:t>
            </a:r>
          </a:p>
          <a:p>
            <a:r>
              <a:rPr lang="en-GB" sz="1600"/>
              <a:t>SugiBib</a:t>
            </a:r>
          </a:p>
          <a:p>
            <a:r>
              <a:rPr lang="en-GB" sz="1600"/>
              <a:t>ExtraVis</a:t>
            </a:r>
          </a:p>
          <a:p>
            <a:r>
              <a:rPr lang="en-GB" sz="1600"/>
              <a:t>MetricView, MemoView</a:t>
            </a:r>
          </a:p>
          <a:p>
            <a:r>
              <a:rPr lang="en-GB" sz="1600"/>
              <a:t>aiSee/aiCall/VCG</a:t>
            </a:r>
          </a:p>
          <a:p>
            <a:r>
              <a:rPr lang="en-GB" sz="1600"/>
              <a:t>Code clones</a:t>
            </a:r>
            <a:br>
              <a:rPr lang="en-GB" sz="1600"/>
            </a:br>
            <a:r>
              <a:rPr lang="en-GB" sz="1600"/>
              <a:t>Treemaps</a:t>
            </a:r>
          </a:p>
        </p:txBody>
      </p:sp>
      <p:sp>
        <p:nvSpPr>
          <p:cNvPr id="134147" name="Line 5"/>
          <p:cNvSpPr>
            <a:spLocks noChangeShapeType="1"/>
          </p:cNvSpPr>
          <p:nvPr/>
        </p:nvSpPr>
        <p:spPr bwMode="auto">
          <a:xfrm>
            <a:off x="304800" y="1393825"/>
            <a:ext cx="8686800" cy="0"/>
          </a:xfrm>
          <a:prstGeom prst="line">
            <a:avLst/>
          </a:prstGeom>
          <a:noFill/>
          <a:ln w="28575">
            <a:solidFill>
              <a:srgbClr val="7575D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48" name="Line 6"/>
          <p:cNvSpPr>
            <a:spLocks noChangeShapeType="1"/>
          </p:cNvSpPr>
          <p:nvPr/>
        </p:nvSpPr>
        <p:spPr bwMode="auto">
          <a:xfrm>
            <a:off x="3124200" y="644525"/>
            <a:ext cx="0" cy="5880100"/>
          </a:xfrm>
          <a:prstGeom prst="line">
            <a:avLst/>
          </a:prstGeom>
          <a:noFill/>
          <a:ln w="28575">
            <a:solidFill>
              <a:srgbClr val="7575D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4149" name="Rectangle 7"/>
          <p:cNvSpPr>
            <a:spLocks noChangeArrowheads="1"/>
          </p:cNvSpPr>
          <p:nvPr/>
        </p:nvSpPr>
        <p:spPr bwMode="auto">
          <a:xfrm>
            <a:off x="3276600" y="936625"/>
            <a:ext cx="587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URL</a:t>
            </a:r>
          </a:p>
        </p:txBody>
      </p:sp>
      <p:sp>
        <p:nvSpPr>
          <p:cNvPr id="134150" name="Rectangle 8"/>
          <p:cNvSpPr>
            <a:spLocks noChangeArrowheads="1"/>
          </p:cNvSpPr>
          <p:nvPr/>
        </p:nvSpPr>
        <p:spPr bwMode="auto">
          <a:xfrm>
            <a:off x="228600" y="946150"/>
            <a:ext cx="5603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Tool</a:t>
            </a:r>
          </a:p>
        </p:txBody>
      </p:sp>
      <p:sp>
        <p:nvSpPr>
          <p:cNvPr id="134151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Tool References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Tables</a:t>
            </a:r>
          </a:p>
        </p:txBody>
      </p:sp>
      <p:sp>
        <p:nvSpPr>
          <p:cNvPr id="28674" name="Rectangle 1027"/>
          <p:cNvSpPr>
            <a:spLocks noChangeArrowheads="1"/>
          </p:cNvSpPr>
          <p:nvPr/>
        </p:nvSpPr>
        <p:spPr bwMode="auto">
          <a:xfrm>
            <a:off x="228600" y="685800"/>
            <a:ext cx="8763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1600" b="1">
                <a:solidFill>
                  <a:srgbClr val="7575D1"/>
                </a:solidFill>
              </a:rPr>
              <a:t>Third enhancement:</a:t>
            </a:r>
            <a:r>
              <a:rPr lang="en-US" sz="1600">
                <a:solidFill>
                  <a:srgbClr val="7575D1"/>
                </a:solidFill>
              </a:rPr>
              <a:t> </a:t>
            </a:r>
            <a:r>
              <a:rPr lang="en-US" sz="1600"/>
              <a:t>single-column sorting</a:t>
            </a:r>
            <a:endParaRPr lang="en-US" sz="120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 b="1"/>
              <a:t>sort</a:t>
            </a:r>
            <a:r>
              <a:rPr lang="en-US" sz="1600"/>
              <a:t> table on values of user-selected column (attribute)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/>
              <a:t>zoom-out mode shows </a:t>
            </a:r>
            <a:r>
              <a:rPr lang="en-US" sz="1600" b="1"/>
              <a:t>distribution</a:t>
            </a:r>
            <a:r>
              <a:rPr lang="en-US" sz="1600"/>
              <a:t> and </a:t>
            </a:r>
            <a:r>
              <a:rPr lang="en-US" sz="1600" b="1">
                <a:solidFill>
                  <a:srgbClr val="000000"/>
                </a:solidFill>
              </a:rPr>
              <a:t>correlation</a:t>
            </a:r>
            <a:r>
              <a:rPr lang="en-US" sz="1600">
                <a:solidFill>
                  <a:srgbClr val="000000"/>
                </a:solidFill>
              </a:rPr>
              <a:t> </a:t>
            </a:r>
            <a:r>
              <a:rPr lang="en-US" sz="1600"/>
              <a:t>of column values</a:t>
            </a:r>
          </a:p>
        </p:txBody>
      </p:sp>
      <p:pic>
        <p:nvPicPr>
          <p:cNvPr id="28675" name="Picture 8" descr="table_zoom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19438"/>
            <a:ext cx="56388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eft Brace 15"/>
          <p:cNvSpPr/>
          <p:nvPr/>
        </p:nvSpPr>
        <p:spPr>
          <a:xfrm rot="5400000">
            <a:off x="4137026" y="1546225"/>
            <a:ext cx="157162" cy="2998787"/>
          </a:xfrm>
          <a:prstGeom prst="leftBrace">
            <a:avLst>
              <a:gd name="adj1" fmla="val 8333"/>
              <a:gd name="adj2" fmla="val 50000"/>
            </a:avLst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8677" name="Rectangle 17"/>
          <p:cNvSpPr>
            <a:spLocks noChangeArrowheads="1"/>
          </p:cNvSpPr>
          <p:nvPr/>
        </p:nvSpPr>
        <p:spPr bwMode="auto">
          <a:xfrm>
            <a:off x="3581400" y="2717800"/>
            <a:ext cx="139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directly correlated</a:t>
            </a:r>
          </a:p>
        </p:txBody>
      </p:sp>
      <p:sp>
        <p:nvSpPr>
          <p:cNvPr id="19" name="Left Brace 18"/>
          <p:cNvSpPr/>
          <p:nvPr/>
        </p:nvSpPr>
        <p:spPr>
          <a:xfrm rot="5400000">
            <a:off x="1066800" y="2286000"/>
            <a:ext cx="152400" cy="1524000"/>
          </a:xfrm>
          <a:prstGeom prst="leftBrace">
            <a:avLst>
              <a:gd name="adj1" fmla="val 8333"/>
              <a:gd name="adj2" fmla="val 50000"/>
            </a:avLst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8679" name="Rectangle 19"/>
          <p:cNvSpPr>
            <a:spLocks noChangeArrowheads="1"/>
          </p:cNvSpPr>
          <p:nvPr/>
        </p:nvSpPr>
        <p:spPr bwMode="auto">
          <a:xfrm>
            <a:off x="404813" y="2722563"/>
            <a:ext cx="1519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inversely correlated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33400" y="6207125"/>
            <a:ext cx="1588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1" name="Rectangle 11"/>
          <p:cNvSpPr>
            <a:spLocks noChangeArrowheads="1"/>
          </p:cNvSpPr>
          <p:nvPr/>
        </p:nvSpPr>
        <p:spPr bwMode="auto">
          <a:xfrm>
            <a:off x="390525" y="6473825"/>
            <a:ext cx="2570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table sorted on transaction ID</a:t>
            </a:r>
          </a:p>
        </p:txBody>
      </p:sp>
      <p:sp>
        <p:nvSpPr>
          <p:cNvPr id="28682" name="Rectangle 2"/>
          <p:cNvSpPr>
            <a:spLocks noChangeArrowheads="1"/>
          </p:cNvSpPr>
          <p:nvPr/>
        </p:nvSpPr>
        <p:spPr bwMode="auto">
          <a:xfrm>
            <a:off x="255588" y="2286000"/>
            <a:ext cx="19812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b="1">
                <a:solidFill>
                  <a:srgbClr val="7575D1"/>
                </a:solidFill>
              </a:rPr>
              <a:t>Stock data example</a:t>
            </a:r>
            <a:endParaRPr lang="en-US" sz="15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Tables</a:t>
            </a:r>
          </a:p>
        </p:txBody>
      </p:sp>
      <p:sp>
        <p:nvSpPr>
          <p:cNvPr id="29698" name="Rectangle 1027"/>
          <p:cNvSpPr>
            <a:spLocks noChangeArrowheads="1"/>
          </p:cNvSpPr>
          <p:nvPr/>
        </p:nvSpPr>
        <p:spPr bwMode="auto">
          <a:xfrm>
            <a:off x="228600" y="685800"/>
            <a:ext cx="8763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1600" b="1">
                <a:solidFill>
                  <a:srgbClr val="7575D1"/>
                </a:solidFill>
              </a:rPr>
              <a:t>Fourth enhancement:</a:t>
            </a:r>
            <a:r>
              <a:rPr lang="en-US" sz="1600">
                <a:solidFill>
                  <a:srgbClr val="7575D1"/>
                </a:solidFill>
              </a:rPr>
              <a:t> </a:t>
            </a:r>
            <a:r>
              <a:rPr lang="en-US" sz="1600"/>
              <a:t>multiple-column sorting and row grouping</a:t>
            </a:r>
            <a:endParaRPr lang="en-US" sz="120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 b="1"/>
              <a:t>sort</a:t>
            </a:r>
            <a:r>
              <a:rPr lang="en-US" sz="1600"/>
              <a:t> table on multiple user-selected column values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/>
              <a:t>emphasize </a:t>
            </a:r>
            <a:r>
              <a:rPr lang="en-US" sz="1600" b="1"/>
              <a:t>s</a:t>
            </a:r>
            <a:r>
              <a:rPr lang="en-GB" sz="1600" b="1"/>
              <a:t>ame-value </a:t>
            </a:r>
            <a:r>
              <a:rPr lang="en-GB" sz="1600"/>
              <a:t>column ranges with </a:t>
            </a:r>
            <a:r>
              <a:rPr lang="en-GB" sz="1600" i="1"/>
              <a:t>cushions</a:t>
            </a:r>
            <a:r>
              <a:rPr lang="en-GB" sz="1600" baseline="30000"/>
              <a:t>1</a:t>
            </a:r>
            <a:endParaRPr lang="en-US" sz="1600" baseline="30000"/>
          </a:p>
        </p:txBody>
      </p:sp>
      <p:pic>
        <p:nvPicPr>
          <p:cNvPr id="29699" name="Picture 5" descr="sort_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606675"/>
            <a:ext cx="2144712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6" descr="sort_co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598738"/>
            <a:ext cx="2162175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7" descr="sort_co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595563"/>
            <a:ext cx="2157413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8" descr="sort_col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2606675"/>
            <a:ext cx="21494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9"/>
          <p:cNvSpPr>
            <a:spLocks noChangeArrowheads="1"/>
          </p:cNvSpPr>
          <p:nvPr/>
        </p:nvSpPr>
        <p:spPr bwMode="auto">
          <a:xfrm>
            <a:off x="838200" y="5135563"/>
            <a:ext cx="6937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300"/>
              <a:t>no sort</a:t>
            </a:r>
            <a:endParaRPr lang="en-US" sz="1300"/>
          </a:p>
        </p:txBody>
      </p:sp>
      <p:sp>
        <p:nvSpPr>
          <p:cNvPr id="29704" name="Rectangle 10"/>
          <p:cNvSpPr>
            <a:spLocks noChangeArrowheads="1"/>
          </p:cNvSpPr>
          <p:nvPr/>
        </p:nvSpPr>
        <p:spPr bwMode="auto">
          <a:xfrm>
            <a:off x="2824163" y="5135563"/>
            <a:ext cx="135731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00"/>
              <a:t>sort on </a:t>
            </a:r>
            <a:r>
              <a:rPr lang="en-US" sz="1300" i="1"/>
              <a:t>industry</a:t>
            </a:r>
          </a:p>
        </p:txBody>
      </p:sp>
      <p:sp>
        <p:nvSpPr>
          <p:cNvPr id="29705" name="Rectangle 11"/>
          <p:cNvSpPr>
            <a:spLocks noChangeArrowheads="1"/>
          </p:cNvSpPr>
          <p:nvPr/>
        </p:nvSpPr>
        <p:spPr bwMode="auto">
          <a:xfrm>
            <a:off x="4864100" y="5135563"/>
            <a:ext cx="1811338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00"/>
              <a:t>next sort on </a:t>
            </a:r>
            <a:r>
              <a:rPr lang="en-US" sz="1300" i="1"/>
              <a:t>company</a:t>
            </a:r>
          </a:p>
        </p:txBody>
      </p:sp>
      <p:sp>
        <p:nvSpPr>
          <p:cNvPr id="29706" name="Rectangle 12"/>
          <p:cNvSpPr>
            <a:spLocks noChangeArrowheads="1"/>
          </p:cNvSpPr>
          <p:nvPr/>
        </p:nvSpPr>
        <p:spPr bwMode="auto">
          <a:xfrm>
            <a:off x="7305675" y="5135563"/>
            <a:ext cx="14589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300"/>
              <a:t>next sort on </a:t>
            </a:r>
            <a:r>
              <a:rPr lang="en-US" sz="1300" i="1"/>
              <a:t>date</a:t>
            </a: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 rot="5400000">
            <a:off x="2624137" y="2389188"/>
            <a:ext cx="150813" cy="287338"/>
          </a:xfrm>
          <a:prstGeom prst="rightArrow">
            <a:avLst>
              <a:gd name="adj1" fmla="val 36306"/>
              <a:gd name="adj2" fmla="val 45231"/>
            </a:avLst>
          </a:prstGeom>
          <a:solidFill>
            <a:srgbClr val="A3A3E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9" name="AutoShape 14"/>
          <p:cNvSpPr>
            <a:spLocks noChangeArrowheads="1"/>
          </p:cNvSpPr>
          <p:nvPr/>
        </p:nvSpPr>
        <p:spPr bwMode="auto">
          <a:xfrm rot="5400000">
            <a:off x="5200650" y="2389188"/>
            <a:ext cx="150813" cy="287337"/>
          </a:xfrm>
          <a:prstGeom prst="rightArrow">
            <a:avLst>
              <a:gd name="adj1" fmla="val 36306"/>
              <a:gd name="adj2" fmla="val 45231"/>
            </a:avLst>
          </a:prstGeom>
          <a:solidFill>
            <a:srgbClr val="A3A3E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0" name="AutoShape 15"/>
          <p:cNvSpPr>
            <a:spLocks noChangeArrowheads="1"/>
          </p:cNvSpPr>
          <p:nvPr/>
        </p:nvSpPr>
        <p:spPr bwMode="auto">
          <a:xfrm rot="5400000">
            <a:off x="7731125" y="2389188"/>
            <a:ext cx="150813" cy="287337"/>
          </a:xfrm>
          <a:prstGeom prst="rightArrow">
            <a:avLst>
              <a:gd name="adj1" fmla="val 36306"/>
              <a:gd name="adj2" fmla="val 45231"/>
            </a:avLst>
          </a:prstGeom>
          <a:solidFill>
            <a:srgbClr val="A3A3E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29710" name="Rectangle 25"/>
          <p:cNvSpPr>
            <a:spLocks noChangeArrowheads="1"/>
          </p:cNvSpPr>
          <p:nvPr/>
        </p:nvSpPr>
        <p:spPr bwMode="auto">
          <a:xfrm>
            <a:off x="346075" y="5532438"/>
            <a:ext cx="8569325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GB" sz="1600"/>
              <a:t>sorting has two roles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400"/>
              <a:t>g</a:t>
            </a:r>
            <a:r>
              <a:rPr lang="en-GB" sz="1400"/>
              <a:t>roup rows having same value in an attribute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400"/>
              <a:t>show how other attributes vary within a group</a:t>
            </a:r>
            <a:endParaRPr lang="en-GB" sz="140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en-GB" sz="1600"/>
          </a:p>
        </p:txBody>
      </p:sp>
      <p:sp>
        <p:nvSpPr>
          <p:cNvPr id="29711" name="Rectangle 9"/>
          <p:cNvSpPr>
            <a:spLocks noChangeArrowheads="1"/>
          </p:cNvSpPr>
          <p:nvPr/>
        </p:nvSpPr>
        <p:spPr bwMode="auto">
          <a:xfrm>
            <a:off x="2565400" y="2209800"/>
            <a:ext cx="284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1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29712" name="Rectangle 9"/>
          <p:cNvSpPr>
            <a:spLocks noChangeArrowheads="1"/>
          </p:cNvSpPr>
          <p:nvPr/>
        </p:nvSpPr>
        <p:spPr bwMode="auto">
          <a:xfrm>
            <a:off x="4821238" y="2209800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1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29713" name="Rectangle 9"/>
          <p:cNvSpPr>
            <a:spLocks noChangeArrowheads="1"/>
          </p:cNvSpPr>
          <p:nvPr/>
        </p:nvSpPr>
        <p:spPr bwMode="auto">
          <a:xfrm>
            <a:off x="5133975" y="2214563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2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29714" name="Rectangle 9"/>
          <p:cNvSpPr>
            <a:spLocks noChangeArrowheads="1"/>
          </p:cNvSpPr>
          <p:nvPr/>
        </p:nvSpPr>
        <p:spPr bwMode="auto">
          <a:xfrm>
            <a:off x="7086600" y="22098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1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29715" name="Rectangle 9"/>
          <p:cNvSpPr>
            <a:spLocks noChangeArrowheads="1"/>
          </p:cNvSpPr>
          <p:nvPr/>
        </p:nvSpPr>
        <p:spPr bwMode="auto">
          <a:xfrm>
            <a:off x="7399338" y="2214563"/>
            <a:ext cx="285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2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29716" name="Rectangle 9"/>
          <p:cNvSpPr>
            <a:spLocks noChangeArrowheads="1"/>
          </p:cNvSpPr>
          <p:nvPr/>
        </p:nvSpPr>
        <p:spPr bwMode="auto">
          <a:xfrm>
            <a:off x="7666038" y="2209800"/>
            <a:ext cx="2841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3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29717" name="Rectangle 1"/>
          <p:cNvSpPr>
            <a:spLocks noChangeArrowheads="1"/>
          </p:cNvSpPr>
          <p:nvPr/>
        </p:nvSpPr>
        <p:spPr bwMode="auto">
          <a:xfrm>
            <a:off x="0" y="6611938"/>
            <a:ext cx="85897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rgbClr val="7575D1"/>
                </a:solidFill>
              </a:rPr>
              <a:t>1</a:t>
            </a:r>
            <a:r>
              <a:rPr lang="en-US" sz="1200" dirty="0">
                <a:solidFill>
                  <a:srgbClr val="7575D1"/>
                </a:solidFill>
              </a:rPr>
              <a:t>J. J. van </a:t>
            </a:r>
            <a:r>
              <a:rPr lang="en-US" sz="1200" dirty="0" err="1">
                <a:solidFill>
                  <a:srgbClr val="7575D1"/>
                </a:solidFill>
              </a:rPr>
              <a:t>Wijk</a:t>
            </a:r>
            <a:r>
              <a:rPr lang="en-US" sz="1200" dirty="0">
                <a:solidFill>
                  <a:srgbClr val="7575D1"/>
                </a:solidFill>
              </a:rPr>
              <a:t>, H. van de </a:t>
            </a:r>
            <a:r>
              <a:rPr lang="en-US" sz="1200" dirty="0" err="1">
                <a:solidFill>
                  <a:srgbClr val="7575D1"/>
                </a:solidFill>
              </a:rPr>
              <a:t>Wetering</a:t>
            </a:r>
            <a:r>
              <a:rPr lang="en-US" sz="1200" dirty="0">
                <a:solidFill>
                  <a:srgbClr val="7575D1"/>
                </a:solidFill>
              </a:rPr>
              <a:t> (1999) Cushion </a:t>
            </a:r>
            <a:r>
              <a:rPr lang="en-US" sz="1200" dirty="0" err="1">
                <a:solidFill>
                  <a:srgbClr val="7575D1"/>
                </a:solidFill>
              </a:rPr>
              <a:t>Treemaps</a:t>
            </a:r>
            <a:r>
              <a:rPr lang="en-US" sz="1200" dirty="0">
                <a:solidFill>
                  <a:srgbClr val="7575D1"/>
                </a:solidFill>
              </a:rPr>
              <a:t>: Visualization of Hierarchical Information, Proc. </a:t>
            </a:r>
            <a:r>
              <a:rPr lang="en-US" sz="1200" dirty="0" err="1">
                <a:solidFill>
                  <a:srgbClr val="7575D1"/>
                </a:solidFill>
              </a:rPr>
              <a:t>InfoVis</a:t>
            </a:r>
            <a:r>
              <a:rPr lang="en-US" sz="1200" dirty="0">
                <a:solidFill>
                  <a:srgbClr val="7575D1"/>
                </a:solidFill>
              </a:rPr>
              <a:t>, 73-81</a:t>
            </a:r>
          </a:p>
        </p:txBody>
      </p:sp>
      <p:sp>
        <p:nvSpPr>
          <p:cNvPr id="29718" name="Rectangle 1"/>
          <p:cNvSpPr>
            <a:spLocks noChangeArrowheads="1"/>
          </p:cNvSpPr>
          <p:nvPr/>
        </p:nvSpPr>
        <p:spPr bwMode="auto">
          <a:xfrm>
            <a:off x="1600200" y="1752600"/>
            <a:ext cx="5791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GB" altLang="ja-JP" sz="1600" b="1">
                <a:solidFill>
                  <a:srgbClr val="7575D1"/>
                </a:solidFill>
              </a:rPr>
              <a:t>Show stock data grouped by industry, company, and date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Tables</a:t>
            </a:r>
          </a:p>
        </p:txBody>
      </p:sp>
      <p:pic>
        <p:nvPicPr>
          <p:cNvPr id="30722" name="Picture 5" descr="sort_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233613"/>
            <a:ext cx="2144712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6" descr="sort_co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225675"/>
            <a:ext cx="216217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 descr="sort_co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2222500"/>
            <a:ext cx="2157413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sort_col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2233613"/>
            <a:ext cx="21494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609600" y="5722938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5351463" y="5187950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28" name="Rectangle 42"/>
          <p:cNvSpPr>
            <a:spLocks noChangeArrowheads="1"/>
          </p:cNvSpPr>
          <p:nvPr/>
        </p:nvSpPr>
        <p:spPr bwMode="auto">
          <a:xfrm>
            <a:off x="5240338" y="5180013"/>
            <a:ext cx="414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44" name="Oval 43"/>
          <p:cNvSpPr/>
          <p:nvPr/>
        </p:nvSpPr>
        <p:spPr>
          <a:xfrm>
            <a:off x="5368925" y="5487988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5054600" y="5281613"/>
            <a:ext cx="304800" cy="762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019675" y="5392738"/>
            <a:ext cx="355600" cy="15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4986338" y="5416550"/>
            <a:ext cx="390525" cy="119063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859338" y="5281613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5368925" y="5743575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35" name="Rectangle 59"/>
          <p:cNvSpPr>
            <a:spLocks noChangeArrowheads="1"/>
          </p:cNvSpPr>
          <p:nvPr/>
        </p:nvSpPr>
        <p:spPr bwMode="auto">
          <a:xfrm>
            <a:off x="5256213" y="5735638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61" name="Oval 60"/>
          <p:cNvSpPr/>
          <p:nvPr/>
        </p:nvSpPr>
        <p:spPr>
          <a:xfrm>
            <a:off x="5384800" y="6043613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5072063" y="5837238"/>
            <a:ext cx="304800" cy="762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037138" y="5948363"/>
            <a:ext cx="355600" cy="15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003800" y="5972175"/>
            <a:ext cx="390525" cy="119063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endCxn id="20" idx="3"/>
          </p:cNvCxnSpPr>
          <p:nvPr/>
        </p:nvCxnSpPr>
        <p:spPr>
          <a:xfrm flipV="1">
            <a:off x="4529138" y="5476875"/>
            <a:ext cx="363537" cy="3556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4554538" y="5837238"/>
            <a:ext cx="398462" cy="13017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4503738" y="5854700"/>
            <a:ext cx="525462" cy="493713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rot="16200000" flipH="1">
            <a:off x="4325143" y="6025357"/>
            <a:ext cx="798513" cy="4572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402138" y="5722938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4876800" y="5837238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46" name="Rectangle 83"/>
          <p:cNvSpPr>
            <a:spLocks noChangeArrowheads="1"/>
          </p:cNvSpPr>
          <p:nvPr/>
        </p:nvSpPr>
        <p:spPr bwMode="auto">
          <a:xfrm>
            <a:off x="5273675" y="6107113"/>
            <a:ext cx="415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…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5054600" y="6319838"/>
            <a:ext cx="354013" cy="15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48" name="Rectangle 85"/>
          <p:cNvSpPr>
            <a:spLocks noChangeArrowheads="1"/>
          </p:cNvSpPr>
          <p:nvPr/>
        </p:nvSpPr>
        <p:spPr bwMode="auto">
          <a:xfrm>
            <a:off x="5283200" y="6411913"/>
            <a:ext cx="4143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…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5062538" y="6624638"/>
            <a:ext cx="355600" cy="15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4876800" y="6196013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4" name="Oval 73"/>
          <p:cNvSpPr/>
          <p:nvPr/>
        </p:nvSpPr>
        <p:spPr>
          <a:xfrm>
            <a:off x="4876800" y="6500813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 flipV="1">
            <a:off x="2532063" y="5440363"/>
            <a:ext cx="363537" cy="3556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2532063" y="5873750"/>
            <a:ext cx="398462" cy="13017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2438400" y="5738813"/>
            <a:ext cx="533400" cy="762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6200000" flipH="1">
            <a:off x="2466975" y="5843588"/>
            <a:ext cx="517525" cy="49212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362200" y="5722938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19400" y="5281613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27338" y="5602288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836863" y="589915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836863" y="6196013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5" name="Oval 94"/>
          <p:cNvSpPr/>
          <p:nvPr/>
        </p:nvSpPr>
        <p:spPr>
          <a:xfrm>
            <a:off x="7654925" y="5189538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62" name="Rectangle 95"/>
          <p:cNvSpPr>
            <a:spLocks noChangeArrowheads="1"/>
          </p:cNvSpPr>
          <p:nvPr/>
        </p:nvSpPr>
        <p:spPr bwMode="auto">
          <a:xfrm>
            <a:off x="7542213" y="5180013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97" name="Oval 96"/>
          <p:cNvSpPr/>
          <p:nvPr/>
        </p:nvSpPr>
        <p:spPr>
          <a:xfrm>
            <a:off x="7670800" y="5487988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98" name="Straight Connector 97"/>
          <p:cNvCxnSpPr/>
          <p:nvPr/>
        </p:nvCxnSpPr>
        <p:spPr>
          <a:xfrm flipV="1">
            <a:off x="7358063" y="5283200"/>
            <a:ext cx="304800" cy="762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7323138" y="5392738"/>
            <a:ext cx="354012" cy="15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7289800" y="5418138"/>
            <a:ext cx="390525" cy="11747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7162800" y="52832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7670800" y="5745163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69" name="Rectangle 102"/>
          <p:cNvSpPr>
            <a:spLocks noChangeArrowheads="1"/>
          </p:cNvSpPr>
          <p:nvPr/>
        </p:nvSpPr>
        <p:spPr bwMode="auto">
          <a:xfrm>
            <a:off x="7559675" y="5737225"/>
            <a:ext cx="415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104" name="Oval 103"/>
          <p:cNvSpPr/>
          <p:nvPr/>
        </p:nvSpPr>
        <p:spPr>
          <a:xfrm>
            <a:off x="7688263" y="6045200"/>
            <a:ext cx="152400" cy="152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 flipV="1">
            <a:off x="7375525" y="5838825"/>
            <a:ext cx="304800" cy="762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7339013" y="5949950"/>
            <a:ext cx="355600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305675" y="5973763"/>
            <a:ext cx="392113" cy="117475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>
            <a:endCxn id="101" idx="3"/>
          </p:cNvCxnSpPr>
          <p:nvPr/>
        </p:nvCxnSpPr>
        <p:spPr>
          <a:xfrm flipV="1">
            <a:off x="6832600" y="5478463"/>
            <a:ext cx="363538" cy="354012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6858000" y="5837238"/>
            <a:ext cx="398463" cy="131762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6807200" y="5854700"/>
            <a:ext cx="525463" cy="4953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rot="16200000" flipH="1">
            <a:off x="6627813" y="6026150"/>
            <a:ext cx="800100" cy="4572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Oval 111"/>
          <p:cNvSpPr/>
          <p:nvPr/>
        </p:nvSpPr>
        <p:spPr>
          <a:xfrm>
            <a:off x="6705600" y="5722938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7180263" y="5838825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80" name="Rectangle 113"/>
          <p:cNvSpPr>
            <a:spLocks noChangeArrowheads="1"/>
          </p:cNvSpPr>
          <p:nvPr/>
        </p:nvSpPr>
        <p:spPr bwMode="auto">
          <a:xfrm>
            <a:off x="7577138" y="6107113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…</a:t>
            </a:r>
          </a:p>
        </p:txBody>
      </p:sp>
      <p:cxnSp>
        <p:nvCxnSpPr>
          <p:cNvPr id="115" name="Straight Connector 114"/>
          <p:cNvCxnSpPr/>
          <p:nvPr/>
        </p:nvCxnSpPr>
        <p:spPr>
          <a:xfrm>
            <a:off x="7356475" y="6319838"/>
            <a:ext cx="355600" cy="15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82" name="Rectangle 115"/>
          <p:cNvSpPr>
            <a:spLocks noChangeArrowheads="1"/>
          </p:cNvSpPr>
          <p:nvPr/>
        </p:nvSpPr>
        <p:spPr bwMode="auto">
          <a:xfrm>
            <a:off x="7585075" y="6411913"/>
            <a:ext cx="41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…</a:t>
            </a:r>
          </a:p>
        </p:txBody>
      </p:sp>
      <p:cxnSp>
        <p:nvCxnSpPr>
          <p:cNvPr id="117" name="Straight Connector 116"/>
          <p:cNvCxnSpPr/>
          <p:nvPr/>
        </p:nvCxnSpPr>
        <p:spPr>
          <a:xfrm>
            <a:off x="7366000" y="6624638"/>
            <a:ext cx="354013" cy="15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Oval 117"/>
          <p:cNvSpPr/>
          <p:nvPr/>
        </p:nvSpPr>
        <p:spPr>
          <a:xfrm>
            <a:off x="7180263" y="61976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7180263" y="6502400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8137525" y="5087938"/>
            <a:ext cx="92075" cy="920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8135938" y="5230813"/>
            <a:ext cx="92075" cy="920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788" name="Rectangle 121"/>
          <p:cNvSpPr>
            <a:spLocks noChangeArrowheads="1"/>
          </p:cNvSpPr>
          <p:nvPr/>
        </p:nvSpPr>
        <p:spPr bwMode="auto">
          <a:xfrm>
            <a:off x="8075613" y="5219700"/>
            <a:ext cx="36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…</a:t>
            </a:r>
          </a:p>
        </p:txBody>
      </p:sp>
      <p:cxnSp>
        <p:nvCxnSpPr>
          <p:cNvPr id="123" name="Straight Connector 122"/>
          <p:cNvCxnSpPr/>
          <p:nvPr/>
        </p:nvCxnSpPr>
        <p:spPr>
          <a:xfrm flipV="1">
            <a:off x="7772400" y="5129213"/>
            <a:ext cx="381000" cy="1270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>
            <a:off x="7807325" y="5272088"/>
            <a:ext cx="355600" cy="15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7772400" y="5281613"/>
            <a:ext cx="381000" cy="152400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7797800" y="5576888"/>
            <a:ext cx="355600" cy="15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7797800" y="5832475"/>
            <a:ext cx="354013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7872413" y="6315075"/>
            <a:ext cx="280987" cy="1588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7891463" y="6627813"/>
            <a:ext cx="280987" cy="1587"/>
          </a:xfrm>
          <a:prstGeom prst="lin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96" name="Rectangle 133"/>
          <p:cNvSpPr>
            <a:spLocks noChangeArrowheads="1"/>
          </p:cNvSpPr>
          <p:nvPr/>
        </p:nvSpPr>
        <p:spPr bwMode="auto">
          <a:xfrm>
            <a:off x="8081963" y="5380038"/>
            <a:ext cx="36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…</a:t>
            </a:r>
          </a:p>
        </p:txBody>
      </p:sp>
      <p:sp>
        <p:nvSpPr>
          <p:cNvPr id="30797" name="Rectangle 134"/>
          <p:cNvSpPr>
            <a:spLocks noChangeArrowheads="1"/>
          </p:cNvSpPr>
          <p:nvPr/>
        </p:nvSpPr>
        <p:spPr bwMode="auto">
          <a:xfrm>
            <a:off x="8085138" y="5629275"/>
            <a:ext cx="36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…</a:t>
            </a:r>
          </a:p>
        </p:txBody>
      </p:sp>
      <p:sp>
        <p:nvSpPr>
          <p:cNvPr id="30798" name="Rectangle 135"/>
          <p:cNvSpPr>
            <a:spLocks noChangeArrowheads="1"/>
          </p:cNvSpPr>
          <p:nvPr/>
        </p:nvSpPr>
        <p:spPr bwMode="auto">
          <a:xfrm>
            <a:off x="8085138" y="6119813"/>
            <a:ext cx="363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…</a:t>
            </a:r>
          </a:p>
        </p:txBody>
      </p:sp>
      <p:sp>
        <p:nvSpPr>
          <p:cNvPr id="30799" name="Rectangle 136"/>
          <p:cNvSpPr>
            <a:spLocks noChangeArrowheads="1"/>
          </p:cNvSpPr>
          <p:nvPr/>
        </p:nvSpPr>
        <p:spPr bwMode="auto">
          <a:xfrm>
            <a:off x="8094663" y="6430963"/>
            <a:ext cx="3635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…</a:t>
            </a:r>
          </a:p>
        </p:txBody>
      </p:sp>
      <p:sp>
        <p:nvSpPr>
          <p:cNvPr id="30800" name="Rectangle 1027"/>
          <p:cNvSpPr>
            <a:spLocks noChangeArrowheads="1"/>
          </p:cNvSpPr>
          <p:nvPr/>
        </p:nvSpPr>
        <p:spPr bwMode="auto">
          <a:xfrm>
            <a:off x="228600" y="685800"/>
            <a:ext cx="8763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US" sz="1600" b="1">
                <a:solidFill>
                  <a:srgbClr val="7575D1"/>
                </a:solidFill>
              </a:rPr>
              <a:t>Multiple sorting:</a:t>
            </a:r>
            <a:r>
              <a:rPr lang="en-US" sz="1600">
                <a:solidFill>
                  <a:srgbClr val="7575D1"/>
                </a:solidFill>
              </a:rPr>
              <a:t> </a:t>
            </a:r>
            <a:r>
              <a:rPr lang="en-US" sz="1600"/>
              <a:t>generates on-the-fly a </a:t>
            </a:r>
            <a:r>
              <a:rPr lang="en-US" sz="1600">
                <a:solidFill>
                  <a:srgbClr val="7575D1"/>
                </a:solidFill>
              </a:rPr>
              <a:t>hierarchy </a:t>
            </a:r>
            <a:r>
              <a:rPr lang="en-US" sz="1600"/>
              <a:t>(tree) from the table</a:t>
            </a:r>
            <a:endParaRPr lang="en-US" sz="120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400"/>
              <a:t>one tree-level per sort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400"/>
              <a:t>one node per group of sorted rows having the same value</a:t>
            </a:r>
            <a:endParaRPr lang="en-GB" sz="140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600"/>
              <a:t>We’ll see soon how to visualize this tree!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endParaRPr lang="en-US" sz="1600"/>
          </a:p>
        </p:txBody>
      </p:sp>
      <p:sp>
        <p:nvSpPr>
          <p:cNvPr id="139" name="AutoShape 13"/>
          <p:cNvSpPr>
            <a:spLocks noChangeArrowheads="1"/>
          </p:cNvSpPr>
          <p:nvPr/>
        </p:nvSpPr>
        <p:spPr bwMode="auto">
          <a:xfrm rot="5400000">
            <a:off x="2624138" y="2016125"/>
            <a:ext cx="150812" cy="287338"/>
          </a:xfrm>
          <a:prstGeom prst="rightArrow">
            <a:avLst>
              <a:gd name="adj1" fmla="val 36306"/>
              <a:gd name="adj2" fmla="val 45231"/>
            </a:avLst>
          </a:prstGeom>
          <a:solidFill>
            <a:srgbClr val="A3A3E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0" name="AutoShape 14"/>
          <p:cNvSpPr>
            <a:spLocks noChangeArrowheads="1"/>
          </p:cNvSpPr>
          <p:nvPr/>
        </p:nvSpPr>
        <p:spPr bwMode="auto">
          <a:xfrm rot="5400000">
            <a:off x="5200651" y="2016125"/>
            <a:ext cx="150812" cy="287337"/>
          </a:xfrm>
          <a:prstGeom prst="rightArrow">
            <a:avLst>
              <a:gd name="adj1" fmla="val 36306"/>
              <a:gd name="adj2" fmla="val 45231"/>
            </a:avLst>
          </a:prstGeom>
          <a:solidFill>
            <a:srgbClr val="A3A3E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41" name="AutoShape 15"/>
          <p:cNvSpPr>
            <a:spLocks noChangeArrowheads="1"/>
          </p:cNvSpPr>
          <p:nvPr/>
        </p:nvSpPr>
        <p:spPr bwMode="auto">
          <a:xfrm rot="5400000">
            <a:off x="7731126" y="2016125"/>
            <a:ext cx="150812" cy="287337"/>
          </a:xfrm>
          <a:prstGeom prst="rightArrow">
            <a:avLst>
              <a:gd name="adj1" fmla="val 36306"/>
              <a:gd name="adj2" fmla="val 45231"/>
            </a:avLst>
          </a:prstGeom>
          <a:solidFill>
            <a:srgbClr val="A3A3E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0804" name="Rectangle 9"/>
          <p:cNvSpPr>
            <a:spLocks noChangeArrowheads="1"/>
          </p:cNvSpPr>
          <p:nvPr/>
        </p:nvSpPr>
        <p:spPr bwMode="auto">
          <a:xfrm>
            <a:off x="2565400" y="1804988"/>
            <a:ext cx="2841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1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30805" name="Rectangle 9"/>
          <p:cNvSpPr>
            <a:spLocks noChangeArrowheads="1"/>
          </p:cNvSpPr>
          <p:nvPr/>
        </p:nvSpPr>
        <p:spPr bwMode="auto">
          <a:xfrm>
            <a:off x="4821238" y="1814513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1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30806" name="Rectangle 9"/>
          <p:cNvSpPr>
            <a:spLocks noChangeArrowheads="1"/>
          </p:cNvSpPr>
          <p:nvPr/>
        </p:nvSpPr>
        <p:spPr bwMode="auto">
          <a:xfrm>
            <a:off x="5133975" y="180975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2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30807" name="Rectangle 9"/>
          <p:cNvSpPr>
            <a:spLocks noChangeArrowheads="1"/>
          </p:cNvSpPr>
          <p:nvPr/>
        </p:nvSpPr>
        <p:spPr bwMode="auto">
          <a:xfrm>
            <a:off x="7086600" y="1804988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1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30808" name="Rectangle 9"/>
          <p:cNvSpPr>
            <a:spLocks noChangeArrowheads="1"/>
          </p:cNvSpPr>
          <p:nvPr/>
        </p:nvSpPr>
        <p:spPr bwMode="auto">
          <a:xfrm>
            <a:off x="7399338" y="1800225"/>
            <a:ext cx="285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2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30809" name="Rectangle 9"/>
          <p:cNvSpPr>
            <a:spLocks noChangeArrowheads="1"/>
          </p:cNvSpPr>
          <p:nvPr/>
        </p:nvSpPr>
        <p:spPr bwMode="auto">
          <a:xfrm>
            <a:off x="7666038" y="1804988"/>
            <a:ext cx="2841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>
                <a:solidFill>
                  <a:srgbClr val="7575D1"/>
                </a:solidFill>
              </a:rPr>
              <a:t>3</a:t>
            </a:r>
            <a:endParaRPr lang="en-US" sz="1400" b="1">
              <a:solidFill>
                <a:srgbClr val="7575D1"/>
              </a:solidFill>
            </a:endParaRPr>
          </a:p>
        </p:txBody>
      </p:sp>
      <p:sp>
        <p:nvSpPr>
          <p:cNvPr id="148" name="Right Arrow 147"/>
          <p:cNvSpPr/>
          <p:nvPr/>
        </p:nvSpPr>
        <p:spPr>
          <a:xfrm>
            <a:off x="1143000" y="5756275"/>
            <a:ext cx="914400" cy="169863"/>
          </a:xfrm>
          <a:prstGeom prst="right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811" name="Rectangle 10"/>
          <p:cNvSpPr>
            <a:spLocks noChangeArrowheads="1"/>
          </p:cNvSpPr>
          <p:nvPr/>
        </p:nvSpPr>
        <p:spPr bwMode="auto">
          <a:xfrm>
            <a:off x="1162050" y="5299075"/>
            <a:ext cx="933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7575D1"/>
                </a:solidFill>
              </a:rPr>
              <a:t>1. sort on </a:t>
            </a:r>
            <a:br>
              <a:rPr lang="en-US" sz="1400">
                <a:solidFill>
                  <a:srgbClr val="7575D1"/>
                </a:solidFill>
              </a:rPr>
            </a:br>
            <a:r>
              <a:rPr lang="en-US" sz="1400" i="1">
                <a:solidFill>
                  <a:srgbClr val="7575D1"/>
                </a:solidFill>
              </a:rPr>
              <a:t>industry</a:t>
            </a:r>
          </a:p>
        </p:txBody>
      </p:sp>
      <p:sp>
        <p:nvSpPr>
          <p:cNvPr id="103" name="Right Arrow 102"/>
          <p:cNvSpPr/>
          <p:nvPr/>
        </p:nvSpPr>
        <p:spPr>
          <a:xfrm>
            <a:off x="3263900" y="5756275"/>
            <a:ext cx="914400" cy="169863"/>
          </a:xfrm>
          <a:prstGeom prst="right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813" name="Rectangle 10"/>
          <p:cNvSpPr>
            <a:spLocks noChangeArrowheads="1"/>
          </p:cNvSpPr>
          <p:nvPr/>
        </p:nvSpPr>
        <p:spPr bwMode="auto">
          <a:xfrm>
            <a:off x="3236913" y="5299075"/>
            <a:ext cx="957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7575D1"/>
                </a:solidFill>
              </a:rPr>
              <a:t>2. sort on </a:t>
            </a:r>
            <a:br>
              <a:rPr lang="en-US" sz="1400">
                <a:solidFill>
                  <a:srgbClr val="7575D1"/>
                </a:solidFill>
              </a:rPr>
            </a:br>
            <a:r>
              <a:rPr lang="en-US" sz="1400" i="1">
                <a:solidFill>
                  <a:srgbClr val="7575D1"/>
                </a:solidFill>
              </a:rPr>
              <a:t>company</a:t>
            </a:r>
          </a:p>
        </p:txBody>
      </p:sp>
      <p:sp>
        <p:nvSpPr>
          <p:cNvPr id="122" name="Right Arrow 121"/>
          <p:cNvSpPr/>
          <p:nvPr/>
        </p:nvSpPr>
        <p:spPr>
          <a:xfrm>
            <a:off x="5657850" y="5754688"/>
            <a:ext cx="914400" cy="169862"/>
          </a:xfrm>
          <a:prstGeom prst="right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815" name="Rectangle 10"/>
          <p:cNvSpPr>
            <a:spLocks noChangeArrowheads="1"/>
          </p:cNvSpPr>
          <p:nvPr/>
        </p:nvSpPr>
        <p:spPr bwMode="auto">
          <a:xfrm>
            <a:off x="5638800" y="5297488"/>
            <a:ext cx="933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7575D1"/>
                </a:solidFill>
              </a:rPr>
              <a:t>3. sort on </a:t>
            </a:r>
            <a:br>
              <a:rPr lang="en-US" sz="1400">
                <a:solidFill>
                  <a:srgbClr val="7575D1"/>
                </a:solidFill>
              </a:rPr>
            </a:br>
            <a:r>
              <a:rPr lang="en-US" sz="1400" i="1">
                <a:solidFill>
                  <a:srgbClr val="7575D1"/>
                </a:solidFill>
              </a:rPr>
              <a:t>date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  <p:bldP spid="140" grpId="0" animBg="1"/>
      <p:bldP spid="1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Design Question: Trees or Tables?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52400" y="2590800"/>
          <a:ext cx="44196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309"/>
                <a:gridCol w="736600"/>
                <a:gridCol w="803563"/>
                <a:gridCol w="1607128"/>
              </a:tblGrid>
              <a:tr h="3429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Name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Age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Salary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Function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John Doe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65K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management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10E926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Bill Smith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40K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IT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Fanny Mae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35K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administration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31773" name="Picture 5" descr="sort_n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457200"/>
            <a:ext cx="274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74" name="Group 3"/>
          <p:cNvGrpSpPr>
            <a:grpSpLocks/>
          </p:cNvGrpSpPr>
          <p:nvPr/>
        </p:nvGrpSpPr>
        <p:grpSpPr bwMode="auto">
          <a:xfrm>
            <a:off x="5622925" y="3733800"/>
            <a:ext cx="2743200" cy="1143000"/>
            <a:chOff x="5715000" y="3886200"/>
            <a:chExt cx="2743200" cy="1143000"/>
          </a:xfrm>
        </p:grpSpPr>
        <p:sp>
          <p:nvSpPr>
            <p:cNvPr id="3" name="Rectangle 2"/>
            <p:cNvSpPr/>
            <p:nvPr/>
          </p:nvSpPr>
          <p:spPr>
            <a:xfrm>
              <a:off x="5715000" y="3886200"/>
              <a:ext cx="2743200" cy="304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b="1" dirty="0">
                  <a:solidFill>
                    <a:srgbClr val="000000"/>
                  </a:solidFill>
                </a:rPr>
                <a:t>All employees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715000" y="4191000"/>
              <a:ext cx="990600" cy="304800"/>
            </a:xfrm>
            <a:prstGeom prst="rect">
              <a:avLst/>
            </a:prstGeom>
            <a:solidFill>
              <a:srgbClr val="10E926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 err="1">
                  <a:solidFill>
                    <a:srgbClr val="000000"/>
                  </a:solidFill>
                </a:rPr>
                <a:t>mgmt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05600" y="4191000"/>
              <a:ext cx="609600" cy="3048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315200" y="4191000"/>
              <a:ext cx="1143000" cy="3048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admin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7150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7912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674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9436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0198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960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722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484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63246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008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4770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5532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6294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7056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7818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8580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9342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0104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0866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1628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2390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3152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3914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4676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5438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6200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6962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7724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8486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9248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0010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80772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1534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2296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305800" y="4495800"/>
              <a:ext cx="76200" cy="533400"/>
            </a:xfrm>
            <a:prstGeom prst="rect">
              <a:avLst/>
            </a:prstGeom>
            <a:solidFill>
              <a:srgbClr val="DAF6E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382000" y="4495800"/>
              <a:ext cx="76200" cy="533400"/>
            </a:xfrm>
            <a:prstGeom prst="rect">
              <a:avLst/>
            </a:prstGeom>
            <a:solidFill>
              <a:srgbClr val="B5D2CA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>
                  <a:solidFill>
                    <a:srgbClr val="000000"/>
                  </a:solidFill>
                </a:rPr>
                <a:t>IT</a:t>
              </a:r>
            </a:p>
          </p:txBody>
        </p:sp>
      </p:grpSp>
      <p:sp>
        <p:nvSpPr>
          <p:cNvPr id="69" name="Right Arrow 68"/>
          <p:cNvSpPr/>
          <p:nvPr/>
        </p:nvSpPr>
        <p:spPr>
          <a:xfrm rot="19661538">
            <a:off x="4564063" y="2074863"/>
            <a:ext cx="1017587" cy="322262"/>
          </a:xfrm>
          <a:prstGeom prst="right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0" name="Right Arrow 69"/>
          <p:cNvSpPr/>
          <p:nvPr/>
        </p:nvSpPr>
        <p:spPr>
          <a:xfrm rot="1992815">
            <a:off x="4602163" y="4149725"/>
            <a:ext cx="1016000" cy="322263"/>
          </a:xfrm>
          <a:prstGeom prst="right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1777" name="Rectangle 10"/>
          <p:cNvSpPr>
            <a:spLocks noChangeArrowheads="1"/>
          </p:cNvSpPr>
          <p:nvPr/>
        </p:nvSpPr>
        <p:spPr bwMode="auto">
          <a:xfrm rot="-2007474">
            <a:off x="4329113" y="1847850"/>
            <a:ext cx="1268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7575D1"/>
                </a:solidFill>
              </a:rPr>
              <a:t>can do this</a:t>
            </a:r>
            <a:r>
              <a:rPr lang="is-IS" sz="1400">
                <a:solidFill>
                  <a:srgbClr val="7575D1"/>
                </a:solidFill>
              </a:rPr>
              <a:t>…</a:t>
            </a:r>
            <a:endParaRPr lang="en-US" sz="1400" i="1">
              <a:solidFill>
                <a:srgbClr val="7575D1"/>
              </a:solidFill>
            </a:endParaRPr>
          </a:p>
        </p:txBody>
      </p:sp>
      <p:sp>
        <p:nvSpPr>
          <p:cNvPr id="31778" name="Rectangle 10"/>
          <p:cNvSpPr>
            <a:spLocks noChangeArrowheads="1"/>
          </p:cNvSpPr>
          <p:nvPr/>
        </p:nvSpPr>
        <p:spPr bwMode="auto">
          <a:xfrm rot="2043354">
            <a:off x="4665663" y="3883025"/>
            <a:ext cx="887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>
                <a:solidFill>
                  <a:srgbClr val="7575D1"/>
                </a:solidFill>
              </a:rPr>
              <a:t>or this</a:t>
            </a:r>
            <a:r>
              <a:rPr lang="is-IS" sz="1400">
                <a:solidFill>
                  <a:srgbClr val="7575D1"/>
                </a:solidFill>
              </a:rPr>
              <a:t>…</a:t>
            </a:r>
            <a:endParaRPr lang="en-US" sz="1400" i="1">
              <a:solidFill>
                <a:srgbClr val="7575D1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622925" y="5105400"/>
            <a:ext cx="2743200" cy="3048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</a:rPr>
              <a:t>All employees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334000" y="5715000"/>
            <a:ext cx="990600" cy="304800"/>
          </a:xfrm>
          <a:prstGeom prst="rect">
            <a:avLst/>
          </a:prstGeom>
          <a:solidFill>
            <a:srgbClr val="10E92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err="1">
                <a:solidFill>
                  <a:srgbClr val="000000"/>
                </a:solidFill>
              </a:rPr>
              <a:t>mgmt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613525" y="5715000"/>
            <a:ext cx="6096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77" name="Rectangle 76"/>
          <p:cNvSpPr/>
          <p:nvPr/>
        </p:nvSpPr>
        <p:spPr>
          <a:xfrm>
            <a:off x="7467600" y="5715000"/>
            <a:ext cx="1143000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admin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029200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79" name="Rectangle 78"/>
          <p:cNvSpPr/>
          <p:nvPr/>
        </p:nvSpPr>
        <p:spPr>
          <a:xfrm>
            <a:off x="5181600" y="6248400"/>
            <a:ext cx="76200" cy="533400"/>
          </a:xfrm>
          <a:prstGeom prst="rect">
            <a:avLst/>
          </a:prstGeom>
          <a:solidFill>
            <a:srgbClr val="B5D2C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334000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86400" y="6248400"/>
            <a:ext cx="76200" cy="533400"/>
          </a:xfrm>
          <a:prstGeom prst="rect">
            <a:avLst/>
          </a:prstGeom>
          <a:solidFill>
            <a:srgbClr val="B5D2C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638800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791200" y="6248400"/>
            <a:ext cx="76200" cy="533400"/>
          </a:xfrm>
          <a:prstGeom prst="rect">
            <a:avLst/>
          </a:prstGeom>
          <a:solidFill>
            <a:srgbClr val="B5D2C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84" name="Rectangle 83"/>
          <p:cNvSpPr/>
          <p:nvPr/>
        </p:nvSpPr>
        <p:spPr>
          <a:xfrm>
            <a:off x="5943600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85" name="Rectangle 84"/>
          <p:cNvSpPr/>
          <p:nvPr/>
        </p:nvSpPr>
        <p:spPr>
          <a:xfrm>
            <a:off x="6111875" y="6248400"/>
            <a:ext cx="76200" cy="533400"/>
          </a:xfrm>
          <a:prstGeom prst="rect">
            <a:avLst/>
          </a:prstGeom>
          <a:solidFill>
            <a:srgbClr val="B5D2C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86" name="Rectangle 85"/>
          <p:cNvSpPr/>
          <p:nvPr/>
        </p:nvSpPr>
        <p:spPr>
          <a:xfrm>
            <a:off x="6248400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14" name="Right Arrow 113"/>
          <p:cNvSpPr/>
          <p:nvPr/>
        </p:nvSpPr>
        <p:spPr>
          <a:xfrm rot="5400000">
            <a:off x="6261894" y="2924969"/>
            <a:ext cx="1295400" cy="322262"/>
          </a:xfrm>
          <a:prstGeom prst="right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5" name="Right Arrow 114"/>
          <p:cNvSpPr/>
          <p:nvPr/>
        </p:nvSpPr>
        <p:spPr>
          <a:xfrm rot="5400000" flipH="1">
            <a:off x="6584157" y="2924968"/>
            <a:ext cx="1295400" cy="322263"/>
          </a:xfrm>
          <a:prstGeom prst="right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1794" name="Rectangle 10"/>
          <p:cNvSpPr>
            <a:spLocks noChangeArrowheads="1"/>
          </p:cNvSpPr>
          <p:nvPr/>
        </p:nvSpPr>
        <p:spPr bwMode="auto">
          <a:xfrm>
            <a:off x="5256213" y="2690813"/>
            <a:ext cx="15859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400">
                <a:solidFill>
                  <a:srgbClr val="7575D1"/>
                </a:solidFill>
              </a:rPr>
              <a:t>group by value</a:t>
            </a:r>
            <a:br>
              <a:rPr lang="en-US" sz="1400">
                <a:solidFill>
                  <a:srgbClr val="7575D1"/>
                </a:solidFill>
              </a:rPr>
            </a:br>
            <a:r>
              <a:rPr lang="en-US" sz="1400">
                <a:solidFill>
                  <a:srgbClr val="7575D1"/>
                </a:solidFill>
              </a:rPr>
              <a:t>of Function to</a:t>
            </a:r>
            <a:br>
              <a:rPr lang="en-US" sz="1400">
                <a:solidFill>
                  <a:srgbClr val="7575D1"/>
                </a:solidFill>
              </a:rPr>
            </a:br>
            <a:r>
              <a:rPr lang="en-US" sz="1400">
                <a:solidFill>
                  <a:srgbClr val="7575D1"/>
                </a:solidFill>
              </a:rPr>
              <a:t>create tree levels</a:t>
            </a:r>
            <a:endParaRPr lang="en-US" sz="1400" i="1">
              <a:solidFill>
                <a:srgbClr val="7575D1"/>
              </a:solidFill>
            </a:endParaRPr>
          </a:p>
        </p:txBody>
      </p:sp>
      <p:sp>
        <p:nvSpPr>
          <p:cNvPr id="31795" name="Rectangle 10"/>
          <p:cNvSpPr>
            <a:spLocks noChangeArrowheads="1"/>
          </p:cNvSpPr>
          <p:nvPr/>
        </p:nvSpPr>
        <p:spPr bwMode="auto">
          <a:xfrm>
            <a:off x="7281863" y="2693988"/>
            <a:ext cx="18907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create tree from table</a:t>
            </a:r>
            <a:br>
              <a:rPr lang="en-US" sz="1400">
                <a:solidFill>
                  <a:srgbClr val="7575D1"/>
                </a:solidFill>
              </a:rPr>
            </a:br>
            <a:r>
              <a:rPr lang="en-US" sz="1400">
                <a:solidFill>
                  <a:srgbClr val="7575D1"/>
                </a:solidFill>
              </a:rPr>
              <a:t>each tree level = </a:t>
            </a:r>
            <a:br>
              <a:rPr lang="en-US" sz="1400">
                <a:solidFill>
                  <a:srgbClr val="7575D1"/>
                </a:solidFill>
              </a:rPr>
            </a:br>
            <a:r>
              <a:rPr lang="en-US" sz="1400">
                <a:solidFill>
                  <a:srgbClr val="7575D1"/>
                </a:solidFill>
              </a:rPr>
              <a:t>add 1 column</a:t>
            </a:r>
            <a:endParaRPr lang="en-US" sz="1400" i="1">
              <a:solidFill>
                <a:srgbClr val="7575D1"/>
              </a:solidFill>
            </a:endParaRPr>
          </a:p>
        </p:txBody>
      </p:sp>
      <p:sp>
        <p:nvSpPr>
          <p:cNvPr id="31796" name="Rectangle 4"/>
          <p:cNvSpPr>
            <a:spLocks noChangeArrowheads="1"/>
          </p:cNvSpPr>
          <p:nvPr/>
        </p:nvSpPr>
        <p:spPr bwMode="auto">
          <a:xfrm>
            <a:off x="917575" y="1905000"/>
            <a:ext cx="2892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Consider this simple table:</a:t>
            </a:r>
            <a:endParaRPr lang="en-US"/>
          </a:p>
        </p:txBody>
      </p:sp>
      <p:cxnSp>
        <p:nvCxnSpPr>
          <p:cNvPr id="7" name="Straight Connector 6"/>
          <p:cNvCxnSpPr>
            <a:stCxn id="74" idx="2"/>
            <a:endCxn id="75" idx="0"/>
          </p:cNvCxnSpPr>
          <p:nvPr/>
        </p:nvCxnSpPr>
        <p:spPr>
          <a:xfrm flipH="1">
            <a:off x="5829300" y="5410200"/>
            <a:ext cx="1165225" cy="304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74" idx="2"/>
            <a:endCxn id="76" idx="0"/>
          </p:cNvCxnSpPr>
          <p:nvPr/>
        </p:nvCxnSpPr>
        <p:spPr>
          <a:xfrm flipH="1">
            <a:off x="6918325" y="5410200"/>
            <a:ext cx="76200" cy="304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4" idx="2"/>
            <a:endCxn id="77" idx="0"/>
          </p:cNvCxnSpPr>
          <p:nvPr/>
        </p:nvCxnSpPr>
        <p:spPr>
          <a:xfrm>
            <a:off x="6994525" y="5410200"/>
            <a:ext cx="1044575" cy="3048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78" idx="0"/>
          </p:cNvCxnSpPr>
          <p:nvPr/>
        </p:nvCxnSpPr>
        <p:spPr>
          <a:xfrm flipH="1">
            <a:off x="5030788" y="6019800"/>
            <a:ext cx="803275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>
            <a:endCxn id="79" idx="0"/>
          </p:cNvCxnSpPr>
          <p:nvPr/>
        </p:nvCxnSpPr>
        <p:spPr>
          <a:xfrm flipH="1">
            <a:off x="5191125" y="6019800"/>
            <a:ext cx="642938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endCxn id="80" idx="0"/>
          </p:cNvCxnSpPr>
          <p:nvPr/>
        </p:nvCxnSpPr>
        <p:spPr>
          <a:xfrm flipH="1">
            <a:off x="5349875" y="6019800"/>
            <a:ext cx="4826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>
            <a:endCxn id="81" idx="0"/>
          </p:cNvCxnSpPr>
          <p:nvPr/>
        </p:nvCxnSpPr>
        <p:spPr>
          <a:xfrm flipH="1">
            <a:off x="5510213" y="6019800"/>
            <a:ext cx="320675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endCxn id="82" idx="0"/>
          </p:cNvCxnSpPr>
          <p:nvPr/>
        </p:nvCxnSpPr>
        <p:spPr>
          <a:xfrm flipH="1">
            <a:off x="5668963" y="6019800"/>
            <a:ext cx="161925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endCxn id="83" idx="0"/>
          </p:cNvCxnSpPr>
          <p:nvPr/>
        </p:nvCxnSpPr>
        <p:spPr>
          <a:xfrm>
            <a:off x="5829300" y="6019800"/>
            <a:ext cx="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643" name="Straight Connector 69642"/>
          <p:cNvCxnSpPr>
            <a:endCxn id="84" idx="0"/>
          </p:cNvCxnSpPr>
          <p:nvPr/>
        </p:nvCxnSpPr>
        <p:spPr>
          <a:xfrm>
            <a:off x="5827713" y="6019800"/>
            <a:ext cx="161925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645" name="Straight Connector 69644"/>
          <p:cNvCxnSpPr>
            <a:endCxn id="85" idx="0"/>
          </p:cNvCxnSpPr>
          <p:nvPr/>
        </p:nvCxnSpPr>
        <p:spPr>
          <a:xfrm>
            <a:off x="5827713" y="6019800"/>
            <a:ext cx="33655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647" name="Straight Connector 69646"/>
          <p:cNvCxnSpPr>
            <a:endCxn id="86" idx="0"/>
          </p:cNvCxnSpPr>
          <p:nvPr/>
        </p:nvCxnSpPr>
        <p:spPr>
          <a:xfrm>
            <a:off x="5826125" y="6019800"/>
            <a:ext cx="4826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7" name="Rectangle 146"/>
          <p:cNvSpPr/>
          <p:nvPr/>
        </p:nvSpPr>
        <p:spPr>
          <a:xfrm>
            <a:off x="6580188" y="6248400"/>
            <a:ext cx="76200" cy="533400"/>
          </a:xfrm>
          <a:prstGeom prst="rect">
            <a:avLst/>
          </a:prstGeom>
          <a:solidFill>
            <a:srgbClr val="B5D2C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6732588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6884988" y="6248400"/>
            <a:ext cx="76200" cy="533400"/>
          </a:xfrm>
          <a:prstGeom prst="rect">
            <a:avLst/>
          </a:prstGeom>
          <a:solidFill>
            <a:srgbClr val="B5D2C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7037388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7205663" y="6248400"/>
            <a:ext cx="76200" cy="533400"/>
          </a:xfrm>
          <a:prstGeom prst="rect">
            <a:avLst/>
          </a:prstGeom>
          <a:solidFill>
            <a:srgbClr val="B5D2C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cxnSp>
        <p:nvCxnSpPr>
          <p:cNvPr id="156" name="Straight Connector 155"/>
          <p:cNvCxnSpPr>
            <a:endCxn id="147" idx="0"/>
          </p:cNvCxnSpPr>
          <p:nvPr/>
        </p:nvCxnSpPr>
        <p:spPr>
          <a:xfrm flipH="1">
            <a:off x="6618288" y="6019800"/>
            <a:ext cx="3048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endCxn id="148" idx="0"/>
          </p:cNvCxnSpPr>
          <p:nvPr/>
        </p:nvCxnSpPr>
        <p:spPr>
          <a:xfrm flipH="1">
            <a:off x="6770688" y="6019800"/>
            <a:ext cx="1524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57"/>
          <p:cNvCxnSpPr>
            <a:endCxn id="149" idx="0"/>
          </p:cNvCxnSpPr>
          <p:nvPr/>
        </p:nvCxnSpPr>
        <p:spPr>
          <a:xfrm>
            <a:off x="6923088" y="6019800"/>
            <a:ext cx="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endCxn id="150" idx="0"/>
          </p:cNvCxnSpPr>
          <p:nvPr/>
        </p:nvCxnSpPr>
        <p:spPr>
          <a:xfrm>
            <a:off x="6923088" y="6019800"/>
            <a:ext cx="1524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endCxn id="151" idx="0"/>
          </p:cNvCxnSpPr>
          <p:nvPr/>
        </p:nvCxnSpPr>
        <p:spPr>
          <a:xfrm>
            <a:off x="6923088" y="6019800"/>
            <a:ext cx="320675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Rectangle 162"/>
          <p:cNvSpPr/>
          <p:nvPr/>
        </p:nvSpPr>
        <p:spPr>
          <a:xfrm>
            <a:off x="7620000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7772400" y="6248400"/>
            <a:ext cx="76200" cy="533400"/>
          </a:xfrm>
          <a:prstGeom prst="rect">
            <a:avLst/>
          </a:prstGeom>
          <a:solidFill>
            <a:srgbClr val="B5D2C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7924800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8077200" y="6248400"/>
            <a:ext cx="76200" cy="533400"/>
          </a:xfrm>
          <a:prstGeom prst="rect">
            <a:avLst/>
          </a:prstGeom>
          <a:solidFill>
            <a:srgbClr val="B5D2C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8229600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8382000" y="6248400"/>
            <a:ext cx="76200" cy="533400"/>
          </a:xfrm>
          <a:prstGeom prst="rect">
            <a:avLst/>
          </a:prstGeom>
          <a:solidFill>
            <a:srgbClr val="B5D2C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8534400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8702675" y="6248400"/>
            <a:ext cx="76200" cy="533400"/>
          </a:xfrm>
          <a:prstGeom prst="rect">
            <a:avLst/>
          </a:prstGeom>
          <a:solidFill>
            <a:srgbClr val="B5D2CA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8839200" y="6248400"/>
            <a:ext cx="76200" cy="533400"/>
          </a:xfrm>
          <a:prstGeom prst="rect">
            <a:avLst/>
          </a:prstGeom>
          <a:solidFill>
            <a:srgbClr val="DAF6E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</a:rPr>
              <a:t>IT</a:t>
            </a:r>
          </a:p>
        </p:txBody>
      </p:sp>
      <p:cxnSp>
        <p:nvCxnSpPr>
          <p:cNvPr id="172" name="Straight Connector 171"/>
          <p:cNvCxnSpPr>
            <a:endCxn id="163" idx="0"/>
          </p:cNvCxnSpPr>
          <p:nvPr/>
        </p:nvCxnSpPr>
        <p:spPr>
          <a:xfrm flipH="1">
            <a:off x="7621588" y="6019800"/>
            <a:ext cx="803275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endCxn id="164" idx="0"/>
          </p:cNvCxnSpPr>
          <p:nvPr/>
        </p:nvCxnSpPr>
        <p:spPr>
          <a:xfrm flipH="1">
            <a:off x="7781925" y="6019800"/>
            <a:ext cx="642938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endCxn id="165" idx="0"/>
          </p:cNvCxnSpPr>
          <p:nvPr/>
        </p:nvCxnSpPr>
        <p:spPr>
          <a:xfrm flipH="1">
            <a:off x="7940675" y="6019800"/>
            <a:ext cx="4826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endCxn id="166" idx="0"/>
          </p:cNvCxnSpPr>
          <p:nvPr/>
        </p:nvCxnSpPr>
        <p:spPr>
          <a:xfrm flipH="1">
            <a:off x="8101013" y="6019800"/>
            <a:ext cx="320675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>
            <a:endCxn id="167" idx="0"/>
          </p:cNvCxnSpPr>
          <p:nvPr/>
        </p:nvCxnSpPr>
        <p:spPr>
          <a:xfrm flipH="1">
            <a:off x="8259763" y="6019800"/>
            <a:ext cx="161925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endCxn id="168" idx="0"/>
          </p:cNvCxnSpPr>
          <p:nvPr/>
        </p:nvCxnSpPr>
        <p:spPr>
          <a:xfrm>
            <a:off x="8420100" y="6019800"/>
            <a:ext cx="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>
            <a:endCxn id="169" idx="0"/>
          </p:cNvCxnSpPr>
          <p:nvPr/>
        </p:nvCxnSpPr>
        <p:spPr>
          <a:xfrm>
            <a:off x="8418513" y="6019800"/>
            <a:ext cx="161925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>
            <a:endCxn id="170" idx="0"/>
          </p:cNvCxnSpPr>
          <p:nvPr/>
        </p:nvCxnSpPr>
        <p:spPr>
          <a:xfrm>
            <a:off x="8418513" y="6019800"/>
            <a:ext cx="33655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endCxn id="171" idx="0"/>
          </p:cNvCxnSpPr>
          <p:nvPr/>
        </p:nvCxnSpPr>
        <p:spPr>
          <a:xfrm>
            <a:off x="8416925" y="6019800"/>
            <a:ext cx="4826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Rectangle 180"/>
          <p:cNvSpPr/>
          <p:nvPr/>
        </p:nvSpPr>
        <p:spPr>
          <a:xfrm>
            <a:off x="76200" y="4889500"/>
            <a:ext cx="4391025" cy="1816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Conclusion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b</a:t>
            </a:r>
            <a:r>
              <a:rPr lang="en-GB" sz="1600" dirty="0" err="1"/>
              <a:t>oth</a:t>
            </a:r>
            <a:r>
              <a:rPr lang="en-GB" sz="1600" dirty="0"/>
              <a:t> designs are possible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GB" sz="1600" dirty="0"/>
              <a:t>‘right’ one depends on type of task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/>
              <a:t>c</a:t>
            </a:r>
            <a:r>
              <a:rPr lang="en-GB" sz="1600" dirty="0" err="1"/>
              <a:t>ompare</a:t>
            </a:r>
            <a:r>
              <a:rPr lang="en-GB" sz="1600" dirty="0"/>
              <a:t> items </a:t>
            </a:r>
            <a:r>
              <a:rPr lang="en-GB" sz="1600" b="1" dirty="0"/>
              <a:t>per category: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use tree design</a:t>
            </a:r>
          </a:p>
          <a:p>
            <a:pPr marL="742950" lvl="1" indent="-285750">
              <a:buFont typeface="Arial"/>
              <a:buChar char="•"/>
              <a:defRPr/>
            </a:pPr>
            <a:r>
              <a:rPr lang="en-US" sz="1600" dirty="0"/>
              <a:t>c</a:t>
            </a:r>
            <a:r>
              <a:rPr lang="en-GB" sz="1600" dirty="0" err="1"/>
              <a:t>ompare</a:t>
            </a:r>
            <a:r>
              <a:rPr lang="en-GB" sz="1600" dirty="0"/>
              <a:t> all items </a:t>
            </a:r>
            <a:r>
              <a:rPr lang="en-GB" sz="1600" b="1" dirty="0"/>
              <a:t>across categories:</a:t>
            </a:r>
            <a:r>
              <a:rPr lang="en-GB" sz="1600" dirty="0"/>
              <a:t/>
            </a:r>
            <a:br>
              <a:rPr lang="en-GB" sz="1600" dirty="0"/>
            </a:br>
            <a:r>
              <a:rPr lang="en-GB" sz="1600" dirty="0"/>
              <a:t>use table design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Hierarchies: Node-link layouts</a:t>
            </a:r>
          </a:p>
        </p:txBody>
      </p:sp>
      <p:sp>
        <p:nvSpPr>
          <p:cNvPr id="32770" name="Rectangle 1027"/>
          <p:cNvSpPr>
            <a:spLocks noChangeArrowheads="1"/>
          </p:cNvSpPr>
          <p:nvPr/>
        </p:nvSpPr>
        <p:spPr bwMode="auto">
          <a:xfrm>
            <a:off x="228600" y="627063"/>
            <a:ext cx="8915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/>
              <a:t>most widespread: very intuitive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</a:pPr>
            <a:r>
              <a:rPr lang="en-US" sz="1600"/>
              <a:t>do not scale well to large hierarchies (more than 1K nodes)</a:t>
            </a:r>
          </a:p>
        </p:txBody>
      </p:sp>
      <p:pic>
        <p:nvPicPr>
          <p:cNvPr id="32771" name="Picture 6" descr="file_classic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135188"/>
            <a:ext cx="3046413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7" descr="file_rad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2120900"/>
            <a:ext cx="213995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8" descr="file_bub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05300"/>
            <a:ext cx="2125663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9" descr="file_co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4298950"/>
            <a:ext cx="2017713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Rectangle 11"/>
          <p:cNvSpPr>
            <a:spLocks noChangeArrowheads="1"/>
          </p:cNvSpPr>
          <p:nvPr/>
        </p:nvSpPr>
        <p:spPr bwMode="auto">
          <a:xfrm>
            <a:off x="457200" y="3054350"/>
            <a:ext cx="1052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rooted tree</a:t>
            </a:r>
          </a:p>
        </p:txBody>
      </p:sp>
      <p:sp>
        <p:nvSpPr>
          <p:cNvPr id="32776" name="Rectangle 12"/>
          <p:cNvSpPr>
            <a:spLocks noChangeArrowheads="1"/>
          </p:cNvSpPr>
          <p:nvPr/>
        </p:nvSpPr>
        <p:spPr bwMode="auto">
          <a:xfrm>
            <a:off x="457200" y="5041900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cone tree</a:t>
            </a:r>
          </a:p>
        </p:txBody>
      </p:sp>
      <p:sp>
        <p:nvSpPr>
          <p:cNvPr id="32777" name="Rectangle 13"/>
          <p:cNvSpPr>
            <a:spLocks noChangeArrowheads="1"/>
          </p:cNvSpPr>
          <p:nvPr/>
        </p:nvSpPr>
        <p:spPr bwMode="auto">
          <a:xfrm>
            <a:off x="7245350" y="2976563"/>
            <a:ext cx="982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radial tree</a:t>
            </a:r>
          </a:p>
        </p:txBody>
      </p:sp>
      <p:sp>
        <p:nvSpPr>
          <p:cNvPr id="32778" name="Rectangle 14"/>
          <p:cNvSpPr>
            <a:spLocks noChangeArrowheads="1"/>
          </p:cNvSpPr>
          <p:nvPr/>
        </p:nvSpPr>
        <p:spPr bwMode="auto">
          <a:xfrm>
            <a:off x="7235825" y="5041900"/>
            <a:ext cx="1082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bubble tree</a:t>
            </a:r>
          </a:p>
        </p:txBody>
      </p:sp>
      <p:sp>
        <p:nvSpPr>
          <p:cNvPr id="32779" name="Rectangle 18"/>
          <p:cNvSpPr>
            <a:spLocks noChangeArrowheads="1"/>
          </p:cNvSpPr>
          <p:nvPr/>
        </p:nvSpPr>
        <p:spPr bwMode="auto">
          <a:xfrm>
            <a:off x="228600" y="1316038"/>
            <a:ext cx="1143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Examples</a:t>
            </a:r>
            <a:endParaRPr lang="en-US" sz="1600" b="1"/>
          </a:p>
        </p:txBody>
      </p:sp>
      <p:sp>
        <p:nvSpPr>
          <p:cNvPr id="32780" name="Rectangle 19"/>
          <p:cNvSpPr>
            <a:spLocks noChangeArrowheads="1"/>
          </p:cNvSpPr>
          <p:nvPr/>
        </p:nvSpPr>
        <p:spPr bwMode="auto">
          <a:xfrm>
            <a:off x="449263" y="1395413"/>
            <a:ext cx="26717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 sz="1400"/>
          </a:p>
          <a:p>
            <a:pPr>
              <a:buFont typeface="Arial" charset="0"/>
              <a:buChar char="•"/>
            </a:pPr>
            <a:r>
              <a:rPr lang="en-US" sz="1400"/>
              <a:t> icon size: folder size</a:t>
            </a:r>
          </a:p>
          <a:p>
            <a:pPr>
              <a:buFont typeface="Arial" charset="0"/>
              <a:buChar char="•"/>
            </a:pPr>
            <a:r>
              <a:rPr lang="en-US" sz="1400"/>
              <a:t> icon shape+color: level in tree</a:t>
            </a:r>
          </a:p>
        </p:txBody>
      </p:sp>
      <p:sp>
        <p:nvSpPr>
          <p:cNvPr id="82957" name="Rectangle 21"/>
          <p:cNvSpPr>
            <a:spLocks noChangeArrowheads="1"/>
          </p:cNvSpPr>
          <p:nvPr/>
        </p:nvSpPr>
        <p:spPr bwMode="auto">
          <a:xfrm>
            <a:off x="134938" y="6592888"/>
            <a:ext cx="5076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Layouts generated with the Tulip visualization system (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www.labri.fr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/tulip)</a:t>
            </a:r>
          </a:p>
        </p:txBody>
      </p:sp>
      <p:pic>
        <p:nvPicPr>
          <p:cNvPr id="32782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807075"/>
            <a:ext cx="66675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3" name="Rectangle 18"/>
          <p:cNvSpPr>
            <a:spLocks noChangeArrowheads="1"/>
          </p:cNvSpPr>
          <p:nvPr/>
        </p:nvSpPr>
        <p:spPr bwMode="auto">
          <a:xfrm>
            <a:off x="5105400" y="1536700"/>
            <a:ext cx="403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ffmpeg video codec library: 785 files, 42 folders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Icicle plots</a:t>
            </a:r>
          </a:p>
        </p:txBody>
      </p:sp>
      <p:sp>
        <p:nvSpPr>
          <p:cNvPr id="67588" name="Rectangle 1027"/>
          <p:cNvSpPr>
            <a:spLocks noChangeArrowheads="1"/>
          </p:cNvSpPr>
          <p:nvPr/>
        </p:nvSpPr>
        <p:spPr bwMode="auto">
          <a:xfrm>
            <a:off x="228600" y="685800"/>
            <a:ext cx="8763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Basic idea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400" dirty="0"/>
              <a:t>nodes: rectangles; edges: not drawn explicitly, but shown by node positions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400" dirty="0"/>
              <a:t>one level per vertical band (root at left, leaves at right)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400" dirty="0"/>
              <a:t>siblings stacked vertically within a band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sz="1600" dirty="0"/>
              <a:t>compact display, no clutter; node size = sum of </a:t>
            </a:r>
            <a:r>
              <a:rPr lang="en-US" sz="1600" dirty="0" err="1"/>
              <a:t>subtree</a:t>
            </a:r>
            <a:r>
              <a:rPr lang="en-US" sz="1600" dirty="0"/>
              <a:t> importance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/>
            </a:pPr>
            <a:endParaRPr lang="en-US" sz="1400" dirty="0"/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/>
            </a:pPr>
            <a:endParaRPr lang="en-US" sz="1400" dirty="0"/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/>
            </a:pPr>
            <a:endParaRPr lang="en-US" sz="1600" dirty="0"/>
          </a:p>
        </p:txBody>
      </p:sp>
      <p:grpSp>
        <p:nvGrpSpPr>
          <p:cNvPr id="33795" name="Group 1"/>
          <p:cNvGrpSpPr>
            <a:grpSpLocks/>
          </p:cNvGrpSpPr>
          <p:nvPr/>
        </p:nvGrpSpPr>
        <p:grpSpPr bwMode="auto">
          <a:xfrm>
            <a:off x="1884363" y="2514600"/>
            <a:ext cx="4524375" cy="3414713"/>
            <a:chOff x="1909763" y="2713038"/>
            <a:chExt cx="5033839" cy="3798427"/>
          </a:xfrm>
        </p:grpSpPr>
        <p:grpSp>
          <p:nvGrpSpPr>
            <p:cNvPr id="33803" name="Group 1"/>
            <p:cNvGrpSpPr>
              <a:grpSpLocks/>
            </p:cNvGrpSpPr>
            <p:nvPr/>
          </p:nvGrpSpPr>
          <p:grpSpPr bwMode="auto">
            <a:xfrm>
              <a:off x="1909763" y="2713038"/>
              <a:ext cx="2911475" cy="3511550"/>
              <a:chOff x="1676400" y="2667001"/>
              <a:chExt cx="2149475" cy="2592387"/>
            </a:xfrm>
          </p:grpSpPr>
          <p:pic>
            <p:nvPicPr>
              <p:cNvPr id="33807" name="Picture 8" descr="sort_col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76400" y="2667001"/>
                <a:ext cx="2149475" cy="2592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1828966" y="2820833"/>
                <a:ext cx="867153" cy="2363536"/>
              </a:xfrm>
              <a:prstGeom prst="rect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  <p:pic>
          <p:nvPicPr>
            <p:cNvPr id="33804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4460082" y="3744119"/>
              <a:ext cx="3505200" cy="144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5" name="Rectangle 12"/>
            <p:cNvSpPr>
              <a:spLocks noChangeArrowheads="1"/>
            </p:cNvSpPr>
            <p:nvPr/>
          </p:nvSpPr>
          <p:spPr bwMode="auto">
            <a:xfrm>
              <a:off x="2287588" y="6169025"/>
              <a:ext cx="22606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table lens, multiple sorting</a:t>
              </a:r>
            </a:p>
          </p:txBody>
        </p:sp>
        <p:sp>
          <p:nvSpPr>
            <p:cNvPr id="33806" name="Rectangle 13"/>
            <p:cNvSpPr>
              <a:spLocks noChangeArrowheads="1"/>
            </p:cNvSpPr>
            <p:nvPr/>
          </p:nvSpPr>
          <p:spPr bwMode="auto">
            <a:xfrm>
              <a:off x="5805488" y="6169025"/>
              <a:ext cx="1138114" cy="342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/>
                <a:t>icicle plot</a:t>
              </a:r>
              <a:r>
                <a:rPr lang="en-US" sz="1400" baseline="30000"/>
                <a:t>1</a:t>
              </a:r>
            </a:p>
          </p:txBody>
        </p:sp>
      </p:grpSp>
      <p:sp>
        <p:nvSpPr>
          <p:cNvPr id="33796" name="Rectangle 14"/>
          <p:cNvSpPr>
            <a:spLocks noChangeArrowheads="1"/>
          </p:cNvSpPr>
          <p:nvPr/>
        </p:nvSpPr>
        <p:spPr bwMode="auto">
          <a:xfrm>
            <a:off x="254000" y="6553200"/>
            <a:ext cx="64997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rgbClr val="7575D1"/>
                </a:solidFill>
              </a:rPr>
              <a:t>1</a:t>
            </a:r>
            <a:r>
              <a:rPr lang="en-US" sz="1200" dirty="0">
                <a:solidFill>
                  <a:srgbClr val="7575D1"/>
                </a:solidFill>
              </a:rPr>
              <a:t>J. </a:t>
            </a:r>
            <a:r>
              <a:rPr lang="en-US" sz="1200" dirty="0" err="1">
                <a:solidFill>
                  <a:srgbClr val="7575D1"/>
                </a:solidFill>
              </a:rPr>
              <a:t>Kruskal</a:t>
            </a:r>
            <a:r>
              <a:rPr lang="en-US" sz="1200" dirty="0">
                <a:solidFill>
                  <a:srgbClr val="7575D1"/>
                </a:solidFill>
              </a:rPr>
              <a:t>, J. </a:t>
            </a:r>
            <a:r>
              <a:rPr lang="en-US" sz="1200" dirty="0" err="1">
                <a:solidFill>
                  <a:srgbClr val="7575D1"/>
                </a:solidFill>
              </a:rPr>
              <a:t>Landwehr</a:t>
            </a:r>
            <a:r>
              <a:rPr lang="en-US" sz="1200" dirty="0">
                <a:solidFill>
                  <a:srgbClr val="7575D1"/>
                </a:solidFill>
              </a:rPr>
              <a:t>, Icicle plots: Better displays for hierarchical clustering, JSTOR, 1983</a:t>
            </a:r>
          </a:p>
        </p:txBody>
      </p:sp>
      <p:sp>
        <p:nvSpPr>
          <p:cNvPr id="33797" name="Rectangle 15"/>
          <p:cNvSpPr>
            <a:spLocks noChangeArrowheads="1"/>
          </p:cNvSpPr>
          <p:nvPr/>
        </p:nvSpPr>
        <p:spPr bwMode="auto">
          <a:xfrm>
            <a:off x="228600" y="6172200"/>
            <a:ext cx="5187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We shall see several variations of the icicle plot further!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660900" y="3765550"/>
            <a:ext cx="304800" cy="685800"/>
          </a:xfrm>
          <a:prstGeom prst="right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105400" y="2438400"/>
            <a:ext cx="14478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0" name="Rectangle 13"/>
          <p:cNvSpPr>
            <a:spLocks noChangeArrowheads="1"/>
          </p:cNvSpPr>
          <p:nvPr/>
        </p:nvSpPr>
        <p:spPr bwMode="auto">
          <a:xfrm>
            <a:off x="5162550" y="2163763"/>
            <a:ext cx="1282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root-to-leaves</a:t>
            </a:r>
            <a:endParaRPr lang="en-US" sz="1400" baseline="3000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553200" y="2590800"/>
            <a:ext cx="0" cy="30480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802" name="Rectangle 13"/>
          <p:cNvSpPr>
            <a:spLocks noChangeArrowheads="1"/>
          </p:cNvSpPr>
          <p:nvPr/>
        </p:nvSpPr>
        <p:spPr bwMode="auto">
          <a:xfrm rot="-5400000">
            <a:off x="5326063" y="3933825"/>
            <a:ext cx="2689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sibling nodes on the same level</a:t>
            </a:r>
            <a:endParaRPr lang="en-US" sz="1400" baseline="30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Software Visualization Taxonomies</a:t>
            </a:r>
          </a:p>
        </p:txBody>
      </p:sp>
      <p:sp>
        <p:nvSpPr>
          <p:cNvPr id="16386" name="Text Box 6"/>
          <p:cNvSpPr txBox="1">
            <a:spLocks noChangeArrowheads="1"/>
          </p:cNvSpPr>
          <p:nvPr/>
        </p:nvSpPr>
        <p:spPr bwMode="auto">
          <a:xfrm>
            <a:off x="228600" y="1143000"/>
            <a:ext cx="3238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575D1"/>
                </a:solidFill>
              </a:rPr>
              <a:t>1. Matrix of techniques </a:t>
            </a:r>
            <a:r>
              <a:rPr lang="en-US" sz="1200">
                <a:solidFill>
                  <a:srgbClr val="7575D1"/>
                </a:solidFill>
              </a:rPr>
              <a:t>[Myers, 1990]</a:t>
            </a:r>
            <a:endParaRPr lang="en-GB" sz="1200">
              <a:solidFill>
                <a:srgbClr val="7575D1"/>
              </a:solidFill>
            </a:endParaRPr>
          </a:p>
        </p:txBody>
      </p:sp>
      <p:graphicFrame>
        <p:nvGraphicFramePr>
          <p:cNvPr id="16387" name="Object 2"/>
          <p:cNvGraphicFramePr>
            <a:graphicFrameLocks noChangeAspect="1"/>
          </p:cNvGraphicFramePr>
          <p:nvPr/>
        </p:nvGraphicFramePr>
        <p:xfrm>
          <a:off x="1524000" y="1752600"/>
          <a:ext cx="27432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8" name="Bitmap Image" r:id="rId3" imgW="8352381" imgH="3285714" progId="">
                  <p:embed/>
                </p:oleObj>
              </mc:Choice>
              <mc:Fallback>
                <p:oleObj name="Bitmap Image" r:id="rId3" imgW="8352381" imgH="32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752600"/>
                        <a:ext cx="27432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1D0993"/>
                                </a:gs>
                                <a:gs pos="100000">
                                  <a:srgbClr val="7575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4249738" y="2473325"/>
            <a:ext cx="987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type of data</a:t>
            </a:r>
            <a:endParaRPr lang="en-GB" sz="1200"/>
          </a:p>
        </p:txBody>
      </p:sp>
      <p:sp>
        <p:nvSpPr>
          <p:cNvPr id="16389" name="Rectangle 9"/>
          <p:cNvSpPr>
            <a:spLocks noChangeArrowheads="1"/>
          </p:cNvSpPr>
          <p:nvPr/>
        </p:nvSpPr>
        <p:spPr bwMode="auto">
          <a:xfrm>
            <a:off x="1050925" y="1531938"/>
            <a:ext cx="1176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data dynamics</a:t>
            </a:r>
            <a:endParaRPr lang="en-GB" sz="1200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28600" y="2938463"/>
            <a:ext cx="3952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575D1"/>
                </a:solidFill>
              </a:rPr>
              <a:t>2. Technique hierarchy </a:t>
            </a:r>
            <a:r>
              <a:rPr lang="en-US" sz="1200">
                <a:solidFill>
                  <a:srgbClr val="7575D1"/>
                </a:solidFill>
              </a:rPr>
              <a:t>[Oudshoorn </a:t>
            </a:r>
            <a:r>
              <a:rPr lang="en-US" sz="1200" i="1">
                <a:solidFill>
                  <a:srgbClr val="7575D1"/>
                </a:solidFill>
              </a:rPr>
              <a:t>et al.</a:t>
            </a:r>
            <a:r>
              <a:rPr lang="en-US" sz="1200">
                <a:solidFill>
                  <a:srgbClr val="7575D1"/>
                </a:solidFill>
              </a:rPr>
              <a:t>, 1996]</a:t>
            </a:r>
            <a:endParaRPr lang="en-GB" sz="1200">
              <a:solidFill>
                <a:srgbClr val="7575D1"/>
              </a:solidFill>
            </a:endParaRPr>
          </a:p>
        </p:txBody>
      </p:sp>
      <p:graphicFrame>
        <p:nvGraphicFramePr>
          <p:cNvPr id="16391" name="Object 3"/>
          <p:cNvGraphicFramePr>
            <a:graphicFrameLocks noChangeAspect="1"/>
          </p:cNvGraphicFramePr>
          <p:nvPr/>
        </p:nvGraphicFramePr>
        <p:xfrm>
          <a:off x="3956050" y="4057650"/>
          <a:ext cx="15875" cy="17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09" name="Bitmap Image" r:id="rId5" imgW="25400" imgH="25400" progId="">
                  <p:embed/>
                </p:oleObj>
              </mc:Choice>
              <mc:Fallback>
                <p:oleObj name="Bitmap Image" r:id="rId5" imgW="25400" imgH="254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050" y="4057650"/>
                        <a:ext cx="15875" cy="17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1D0993"/>
                                </a:gs>
                                <a:gs pos="100000">
                                  <a:srgbClr val="7575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2" name="Text Box 6"/>
          <p:cNvSpPr txBox="1">
            <a:spLocks noChangeArrowheads="1"/>
          </p:cNvSpPr>
          <p:nvPr/>
        </p:nvSpPr>
        <p:spPr bwMode="auto">
          <a:xfrm>
            <a:off x="228600" y="4767263"/>
            <a:ext cx="50752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575D1"/>
                </a:solidFill>
              </a:rPr>
              <a:t>3. Recent taxonomies </a:t>
            </a:r>
            <a:r>
              <a:rPr lang="en-US" sz="1200">
                <a:solidFill>
                  <a:srgbClr val="7575D1"/>
                </a:solidFill>
              </a:rPr>
              <a:t>[Diehl, 2006; Lanza and Marinescu, 2007]</a:t>
            </a:r>
            <a:endParaRPr lang="en-GB" sz="1200">
              <a:solidFill>
                <a:srgbClr val="7575D1"/>
              </a:solidFill>
            </a:endParaRPr>
          </a:p>
        </p:txBody>
      </p:sp>
      <p:sp>
        <p:nvSpPr>
          <p:cNvPr id="16393" name="Rectangle 19"/>
          <p:cNvSpPr>
            <a:spLocks noChangeArrowheads="1"/>
          </p:cNvSpPr>
          <p:nvPr/>
        </p:nvSpPr>
        <p:spPr bwMode="auto">
          <a:xfrm>
            <a:off x="457200" y="5105400"/>
            <a:ext cx="22875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GB" sz="1600"/>
              <a:t> structure visualization</a:t>
            </a:r>
          </a:p>
          <a:p>
            <a:pPr>
              <a:buFont typeface="Arial" charset="0"/>
              <a:buChar char="•"/>
            </a:pPr>
            <a:r>
              <a:rPr lang="en-GB" sz="1600"/>
              <a:t> behavior visualization</a:t>
            </a:r>
          </a:p>
          <a:p>
            <a:pPr>
              <a:buFont typeface="Arial" charset="0"/>
              <a:buChar char="•"/>
            </a:pPr>
            <a:r>
              <a:rPr lang="en-GB" sz="1600"/>
              <a:t> evolution visualization</a:t>
            </a:r>
            <a:endParaRPr lang="en-US" sz="1600"/>
          </a:p>
        </p:txBody>
      </p:sp>
      <p:sp>
        <p:nvSpPr>
          <p:cNvPr id="22" name="Rectangle 21"/>
          <p:cNvSpPr/>
          <p:nvPr/>
        </p:nvSpPr>
        <p:spPr>
          <a:xfrm>
            <a:off x="228600" y="6380163"/>
            <a:ext cx="8686800" cy="46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28600" y="4783138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2895600" y="5207000"/>
            <a:ext cx="152400" cy="685800"/>
          </a:xfrm>
          <a:prstGeom prst="rightBrac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3124200" y="5351463"/>
            <a:ext cx="32750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s</a:t>
            </a:r>
            <a:r>
              <a:rPr lang="en-GB" sz="1600"/>
              <a:t>imple and clear, so we’ll use this!</a:t>
            </a:r>
            <a:endParaRPr lang="en-US" sz="1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Treemaps</a:t>
            </a:r>
            <a:r>
              <a:rPr lang="en-US" sz="1400">
                <a:solidFill>
                  <a:srgbClr val="000090"/>
                </a:solidFill>
                <a:latin typeface="Trebuchet MS" charset="0"/>
              </a:rPr>
              <a:t> [Shneiderman</a:t>
            </a:r>
            <a:r>
              <a:rPr lang="en-US" altLang="ja-JP" sz="1400">
                <a:solidFill>
                  <a:srgbClr val="000090"/>
                </a:solidFill>
                <a:latin typeface="Trebuchet MS" charset="0"/>
              </a:rPr>
              <a:t> ‘92]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1003300" y="4581525"/>
            <a:ext cx="76231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Basic idea: </a:t>
            </a:r>
            <a:r>
              <a:rPr lang="ja-JP" altLang="en-US" sz="1600">
                <a:solidFill>
                  <a:srgbClr val="7575D1"/>
                </a:solidFill>
              </a:rPr>
              <a:t>‘</a:t>
            </a:r>
            <a:r>
              <a:rPr lang="en-US" altLang="ja-JP" sz="1600">
                <a:solidFill>
                  <a:srgbClr val="7575D1"/>
                </a:solidFill>
              </a:rPr>
              <a:t>slice and dice</a:t>
            </a:r>
            <a:r>
              <a:rPr lang="ja-JP" altLang="en-US" sz="1600">
                <a:solidFill>
                  <a:srgbClr val="7575D1"/>
                </a:solidFill>
              </a:rPr>
              <a:t>’</a:t>
            </a:r>
            <a:r>
              <a:rPr lang="en-US" altLang="ja-JP" sz="1600">
                <a:solidFill>
                  <a:srgbClr val="7575D1"/>
                </a:solidFill>
              </a:rPr>
              <a:t> layout</a:t>
            </a:r>
          </a:p>
          <a:p>
            <a:pPr>
              <a:buFontTx/>
              <a:buChar char="•"/>
            </a:pPr>
            <a:r>
              <a:rPr lang="en-US" sz="1600"/>
              <a:t> 1 node = 1 rectangle</a:t>
            </a:r>
          </a:p>
          <a:p>
            <a:pPr>
              <a:buFontTx/>
              <a:buChar char="•"/>
            </a:pPr>
            <a:r>
              <a:rPr lang="en-US" sz="1600"/>
              <a:t> child node rectangles: </a:t>
            </a:r>
            <a:r>
              <a:rPr lang="en-US" sz="1600" i="1">
                <a:solidFill>
                  <a:srgbClr val="000000"/>
                </a:solidFill>
              </a:rPr>
              <a:t>nested </a:t>
            </a:r>
            <a:r>
              <a:rPr lang="en-US" sz="1600"/>
              <a:t>in the parent node rectangle (recursive subdivision)</a:t>
            </a:r>
          </a:p>
          <a:p>
            <a:pPr>
              <a:buFontTx/>
              <a:buChar char="•"/>
            </a:pPr>
            <a:r>
              <a:rPr lang="en-US" sz="1600"/>
              <a:t> leaf rectangle </a:t>
            </a:r>
            <a:r>
              <a:rPr lang="en-US" sz="1600" i="1">
                <a:solidFill>
                  <a:srgbClr val="000000"/>
                </a:solidFill>
              </a:rPr>
              <a:t>size </a:t>
            </a:r>
            <a:r>
              <a:rPr lang="en-US" sz="1600"/>
              <a:t>and </a:t>
            </a:r>
            <a:r>
              <a:rPr lang="en-US" sz="1600" i="1">
                <a:solidFill>
                  <a:srgbClr val="000000"/>
                </a:solidFill>
              </a:rPr>
              <a:t>color </a:t>
            </a:r>
            <a:r>
              <a:rPr lang="en-US" sz="1600"/>
              <a:t>show data attributes</a:t>
            </a:r>
          </a:p>
          <a:p>
            <a:pPr>
              <a:buFontTx/>
              <a:buChar char="•"/>
            </a:pPr>
            <a:r>
              <a:rPr lang="en-US" sz="1600"/>
              <a:t> edges: </a:t>
            </a:r>
            <a:r>
              <a:rPr lang="en-US" sz="1600">
                <a:solidFill>
                  <a:srgbClr val="7575D1"/>
                </a:solidFill>
              </a:rPr>
              <a:t>not drawn explicitly!</a:t>
            </a:r>
          </a:p>
          <a:p>
            <a:pPr>
              <a:buFontTx/>
              <a:buChar char="•"/>
            </a:pPr>
            <a:r>
              <a:rPr lang="en-US" sz="1600"/>
              <a:t> very compact: tens of thousands of nodes on one screen! no pixel wasted</a:t>
            </a:r>
          </a:p>
          <a:p>
            <a:pPr>
              <a:buFontTx/>
              <a:buChar char="•"/>
            </a:pPr>
            <a:r>
              <a:rPr lang="en-US" sz="1600"/>
              <a:t> aspect ratios are not very good; hierarchy depth unclear</a:t>
            </a:r>
          </a:p>
        </p:txBody>
      </p:sp>
      <p:pic>
        <p:nvPicPr>
          <p:cNvPr id="34819" name="Picture 8" descr="file_tree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895350"/>
            <a:ext cx="54292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2743200" y="6457950"/>
            <a:ext cx="37544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How can we improve the basic idea?</a:t>
            </a:r>
            <a:endParaRPr lang="en-GB" sz="1600" b="1">
              <a:solidFill>
                <a:srgbClr val="7575D1"/>
              </a:solidFill>
            </a:endParaRPr>
          </a:p>
        </p:txBody>
      </p:sp>
      <p:sp>
        <p:nvSpPr>
          <p:cNvPr id="74757" name="Rectangle 10"/>
          <p:cNvSpPr>
            <a:spLocks noChangeArrowheads="1"/>
          </p:cNvSpPr>
          <p:nvPr/>
        </p:nvSpPr>
        <p:spPr bwMode="auto">
          <a:xfrm>
            <a:off x="7391400" y="2438400"/>
            <a:ext cx="12874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ffmpeg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library</a:t>
            </a:r>
          </a:p>
        </p:txBody>
      </p:sp>
      <p:pic>
        <p:nvPicPr>
          <p:cNvPr id="3482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75" y="4257675"/>
            <a:ext cx="26289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Squarified Cushion Treemaps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35842" name="Rectangle 6"/>
          <p:cNvSpPr>
            <a:spLocks noChangeArrowheads="1"/>
          </p:cNvSpPr>
          <p:nvPr/>
        </p:nvSpPr>
        <p:spPr bwMode="auto">
          <a:xfrm>
            <a:off x="304800" y="762000"/>
            <a:ext cx="7161213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Two extensions:</a:t>
            </a:r>
          </a:p>
          <a:p>
            <a:pPr>
              <a:buFontTx/>
              <a:buChar char="•"/>
            </a:pPr>
            <a:r>
              <a:rPr lang="en-US" sz="1600"/>
              <a:t> enforce near-square aspect ratios during rectangle subdivision </a:t>
            </a:r>
            <a:r>
              <a:rPr lang="en-US" sz="1200"/>
              <a:t>[Bruls et al </a:t>
            </a:r>
            <a:r>
              <a:rPr lang="ja-JP" altLang="en-US" sz="1200"/>
              <a:t>‘</a:t>
            </a:r>
            <a:r>
              <a:rPr lang="en-US" altLang="ja-JP" sz="1200"/>
              <a:t>00]</a:t>
            </a:r>
          </a:p>
          <a:p>
            <a:pPr>
              <a:buFontTx/>
              <a:buChar char="•"/>
            </a:pPr>
            <a:r>
              <a:rPr lang="en-US" sz="1600"/>
              <a:t> use shading: </a:t>
            </a:r>
            <a:r>
              <a:rPr lang="en-US" sz="1600">
                <a:solidFill>
                  <a:srgbClr val="7575D1"/>
                </a:solidFill>
              </a:rPr>
              <a:t>cushion profiles </a:t>
            </a:r>
            <a:r>
              <a:rPr lang="en-US" sz="1600"/>
              <a:t>to convey hierarchical structure </a:t>
            </a:r>
            <a:r>
              <a:rPr lang="en-US" sz="1200"/>
              <a:t>[Van Wijk et al </a:t>
            </a:r>
            <a:r>
              <a:rPr lang="ja-JP" altLang="en-US" sz="1200"/>
              <a:t>’</a:t>
            </a:r>
            <a:r>
              <a:rPr lang="en-US" altLang="ja-JP" sz="1200"/>
              <a:t>99]</a:t>
            </a:r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endParaRPr lang="en-US" sz="1200"/>
          </a:p>
          <a:p>
            <a:pPr>
              <a:buFontTx/>
              <a:buChar char="•"/>
            </a:pPr>
            <a:r>
              <a:rPr lang="en-US" sz="1600"/>
              <a:t> for each rectangle </a:t>
            </a:r>
            <a:r>
              <a:rPr lang="en-US" sz="1600" i="1">
                <a:latin typeface="Times" charset="0"/>
                <a:cs typeface="Times" charset="0"/>
              </a:rPr>
              <a:t>r</a:t>
            </a:r>
            <a:r>
              <a:rPr lang="en-US" sz="1600" i="1" baseline="-25000">
                <a:latin typeface="Times" charset="0"/>
                <a:cs typeface="Times" charset="0"/>
              </a:rPr>
              <a:t>i</a:t>
            </a:r>
            <a:r>
              <a:rPr lang="en-US" sz="1600"/>
              <a:t> (except root)</a:t>
            </a:r>
          </a:p>
          <a:p>
            <a:pPr lvl="1">
              <a:buFontTx/>
              <a:buChar char="•"/>
            </a:pPr>
            <a:r>
              <a:rPr lang="en-US" sz="1600"/>
              <a:t> define 2D parabola </a:t>
            </a:r>
            <a:r>
              <a:rPr lang="en-US" sz="1600" i="1">
                <a:latin typeface="Times" charset="0"/>
                <a:cs typeface="Times" charset="0"/>
              </a:rPr>
              <a:t>h</a:t>
            </a:r>
            <a:r>
              <a:rPr lang="en-US" sz="1600" i="1" baseline="-25000">
                <a:latin typeface="Times" charset="0"/>
                <a:cs typeface="Times" charset="0"/>
              </a:rPr>
              <a:t>i </a:t>
            </a:r>
            <a:r>
              <a:rPr lang="en-US" sz="1600">
                <a:latin typeface="Times" charset="0"/>
                <a:cs typeface="Times" charset="0"/>
              </a:rPr>
              <a:t>(</a:t>
            </a:r>
            <a:r>
              <a:rPr lang="en-US" sz="1600" i="1">
                <a:latin typeface="Times" charset="0"/>
                <a:cs typeface="Times" charset="0"/>
              </a:rPr>
              <a:t>x,y</a:t>
            </a:r>
            <a:r>
              <a:rPr lang="en-US" sz="1600">
                <a:latin typeface="Times" charset="0"/>
                <a:cs typeface="Times" charset="0"/>
              </a:rPr>
              <a:t>)</a:t>
            </a:r>
            <a:r>
              <a:rPr lang="en-US" sz="1600"/>
              <a:t> with height </a:t>
            </a:r>
            <a:r>
              <a:rPr lang="en-US" sz="1600" i="1">
                <a:latin typeface="Times" charset="0"/>
                <a:cs typeface="Times" charset="0"/>
              </a:rPr>
              <a:t>H</a:t>
            </a:r>
            <a:r>
              <a:rPr lang="en-US" sz="1600" i="1" baseline="-25000">
                <a:latin typeface="Times" charset="0"/>
                <a:cs typeface="Times" charset="0"/>
              </a:rPr>
              <a:t>i</a:t>
            </a:r>
            <a:r>
              <a:rPr lang="en-US" sz="1600" i="1">
                <a:latin typeface="Times" charset="0"/>
                <a:cs typeface="Times" charset="0"/>
              </a:rPr>
              <a:t> = f </a:t>
            </a:r>
            <a:r>
              <a:rPr lang="en-US" sz="1600" i="1" baseline="30000">
                <a:latin typeface="Times" charset="0"/>
                <a:cs typeface="Times" charset="0"/>
              </a:rPr>
              <a:t>d</a:t>
            </a:r>
            <a:r>
              <a:rPr lang="en-US" sz="1600" i="1">
                <a:latin typeface="Times" charset="0"/>
                <a:cs typeface="Times" charset="0"/>
              </a:rPr>
              <a:t> </a:t>
            </a:r>
            <a:r>
              <a:rPr lang="en-US" sz="1600"/>
              <a:t>(</a:t>
            </a:r>
            <a:r>
              <a:rPr lang="en-US" sz="1600" i="1">
                <a:latin typeface="Times" charset="0"/>
                <a:cs typeface="Times" charset="0"/>
              </a:rPr>
              <a:t>d</a:t>
            </a:r>
            <a:r>
              <a:rPr lang="en-US" sz="1600"/>
              <a:t> = depth of </a:t>
            </a:r>
            <a:r>
              <a:rPr lang="en-US" sz="1600" i="1">
                <a:latin typeface="Times" charset="0"/>
                <a:cs typeface="Times" charset="0"/>
              </a:rPr>
              <a:t>r</a:t>
            </a:r>
            <a:r>
              <a:rPr lang="en-US" sz="1600" i="1" baseline="-25000">
                <a:latin typeface="Times" charset="0"/>
                <a:cs typeface="Times" charset="0"/>
              </a:rPr>
              <a:t>i</a:t>
            </a:r>
            <a:r>
              <a:rPr lang="en-US" sz="1600"/>
              <a:t> in tree)</a:t>
            </a:r>
          </a:p>
          <a:p>
            <a:pPr lvl="1"/>
            <a:endParaRPr lang="en-US" sz="1600"/>
          </a:p>
          <a:p>
            <a:pPr>
              <a:buFontTx/>
              <a:buChar char="•"/>
            </a:pPr>
            <a:r>
              <a:rPr lang="en-US" sz="1600"/>
              <a:t> compute global height </a:t>
            </a:r>
            <a:r>
              <a:rPr lang="en-US" sz="1600" i="1">
                <a:latin typeface="Times" charset="0"/>
                <a:cs typeface="Times" charset="0"/>
              </a:rPr>
              <a:t>h</a:t>
            </a:r>
            <a:r>
              <a:rPr lang="en-US" sz="1600">
                <a:latin typeface="Times" charset="0"/>
                <a:cs typeface="Times" charset="0"/>
              </a:rPr>
              <a:t> = </a:t>
            </a:r>
            <a:r>
              <a:rPr lang="en-US" sz="1600">
                <a:latin typeface="Symbol" charset="0"/>
                <a:cs typeface="Times" charset="0"/>
              </a:rPr>
              <a:t>S</a:t>
            </a:r>
            <a:r>
              <a:rPr lang="en-US" sz="1600" baseline="-25000">
                <a:latin typeface="Times" charset="0"/>
                <a:cs typeface="Times" charset="0"/>
              </a:rPr>
              <a:t>i</a:t>
            </a:r>
            <a:r>
              <a:rPr lang="en-US" sz="1600">
                <a:latin typeface="Times" charset="0"/>
                <a:cs typeface="Times" charset="0"/>
              </a:rPr>
              <a:t> </a:t>
            </a:r>
            <a:r>
              <a:rPr lang="en-US" sz="1600" i="1">
                <a:latin typeface="Times" charset="0"/>
                <a:cs typeface="Times" charset="0"/>
              </a:rPr>
              <a:t>h</a:t>
            </a:r>
            <a:r>
              <a:rPr lang="en-US" sz="1600" i="1" baseline="-25000">
                <a:latin typeface="Times" charset="0"/>
                <a:cs typeface="Times" charset="0"/>
              </a:rPr>
              <a:t>i</a:t>
            </a:r>
          </a:p>
          <a:p>
            <a:endParaRPr lang="en-US" sz="1600" i="1" baseline="-25000">
              <a:latin typeface="Symbol" charset="0"/>
              <a:cs typeface="Times" charset="0"/>
            </a:endParaRPr>
          </a:p>
          <a:p>
            <a:pPr>
              <a:buFontTx/>
              <a:buChar char="•"/>
            </a:pPr>
            <a:r>
              <a:rPr lang="en-US" sz="1600" i="1">
                <a:latin typeface="Times" charset="0"/>
                <a:cs typeface="Times" charset="0"/>
              </a:rPr>
              <a:t> </a:t>
            </a:r>
            <a:r>
              <a:rPr lang="en-US" sz="1600"/>
              <a:t>for each image pixel </a:t>
            </a:r>
            <a:r>
              <a:rPr lang="en-US" sz="1600" i="1">
                <a:latin typeface="Times" charset="0"/>
                <a:cs typeface="Times" charset="0"/>
              </a:rPr>
              <a:t>I</a:t>
            </a:r>
            <a:r>
              <a:rPr lang="en-US" sz="1600">
                <a:latin typeface="Times" charset="0"/>
                <a:cs typeface="Times" charset="0"/>
              </a:rPr>
              <a:t>(</a:t>
            </a:r>
            <a:r>
              <a:rPr lang="en-US" sz="1600" i="1">
                <a:latin typeface="Times" charset="0"/>
                <a:cs typeface="Times" charset="0"/>
              </a:rPr>
              <a:t>x,y</a:t>
            </a:r>
            <a:r>
              <a:rPr lang="en-US" sz="1600">
                <a:latin typeface="Times" charset="0"/>
                <a:cs typeface="Times" charset="0"/>
              </a:rPr>
              <a:t>)</a:t>
            </a:r>
            <a:endParaRPr lang="en-US" sz="1600"/>
          </a:p>
          <a:p>
            <a:pPr lvl="1">
              <a:buFontTx/>
              <a:buChar char="•"/>
            </a:pPr>
            <a:r>
              <a:rPr lang="en-US" sz="1600"/>
              <a:t> </a:t>
            </a:r>
            <a:r>
              <a:rPr lang="en-US" sz="1600" i="1">
                <a:latin typeface="Times" charset="0"/>
                <a:cs typeface="Times" charset="0"/>
              </a:rPr>
              <a:t>I</a:t>
            </a:r>
            <a:r>
              <a:rPr lang="en-US" sz="1600">
                <a:latin typeface="Times" charset="0"/>
                <a:cs typeface="Times" charset="0"/>
              </a:rPr>
              <a:t>(</a:t>
            </a:r>
            <a:r>
              <a:rPr lang="en-US" sz="1600" i="1">
                <a:latin typeface="Times" charset="0"/>
                <a:cs typeface="Times" charset="0"/>
              </a:rPr>
              <a:t>x,y</a:t>
            </a:r>
            <a:r>
              <a:rPr lang="en-US" sz="1600">
                <a:latin typeface="Times" charset="0"/>
                <a:cs typeface="Times" charset="0"/>
              </a:rPr>
              <a:t>)</a:t>
            </a:r>
            <a:r>
              <a:rPr lang="en-US" sz="1600" i="1">
                <a:latin typeface="Times" charset="0"/>
                <a:cs typeface="Times" charset="0"/>
              </a:rPr>
              <a:t> = shading </a:t>
            </a:r>
            <a:r>
              <a:rPr lang="en-US" sz="1600">
                <a:latin typeface="Times" charset="0"/>
                <a:cs typeface="Times" charset="0"/>
              </a:rPr>
              <a:t>(</a:t>
            </a:r>
            <a:r>
              <a:rPr lang="en-US" sz="1600" i="1">
                <a:latin typeface="Times" charset="0"/>
                <a:cs typeface="Times" charset="0"/>
              </a:rPr>
              <a:t>h</a:t>
            </a:r>
            <a:r>
              <a:rPr lang="en-US" sz="1600">
                <a:latin typeface="Times" charset="0"/>
                <a:cs typeface="Times" charset="0"/>
              </a:rPr>
              <a:t>(</a:t>
            </a:r>
            <a:r>
              <a:rPr lang="en-US" sz="1600" i="1">
                <a:latin typeface="Times" charset="0"/>
                <a:cs typeface="Times" charset="0"/>
              </a:rPr>
              <a:t>x,y</a:t>
            </a:r>
            <a:r>
              <a:rPr lang="en-US" sz="1600">
                <a:latin typeface="Times" charset="0"/>
                <a:cs typeface="Times" charset="0"/>
              </a:rPr>
              <a:t>))</a:t>
            </a:r>
          </a:p>
          <a:p>
            <a:pPr lvl="1">
              <a:buFontTx/>
              <a:buChar char="•"/>
            </a:pPr>
            <a:r>
              <a:rPr lang="en-US" sz="1600">
                <a:latin typeface="Times" charset="0"/>
                <a:cs typeface="Times" charset="0"/>
              </a:rPr>
              <a:t> </a:t>
            </a:r>
            <a:r>
              <a:rPr lang="en-US" sz="1600"/>
              <a:t>use an oblique light source for better results</a:t>
            </a:r>
            <a:endParaRPr lang="en-US" sz="1600">
              <a:latin typeface="Times" charset="0"/>
              <a:cs typeface="Times" charset="0"/>
            </a:endParaRPr>
          </a:p>
        </p:txBody>
      </p:sp>
      <p:pic>
        <p:nvPicPr>
          <p:cNvPr id="3584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74875"/>
            <a:ext cx="50673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1338263" y="1905000"/>
            <a:ext cx="493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tree</a:t>
            </a:r>
          </a:p>
        </p:txBody>
      </p:sp>
      <p:sp>
        <p:nvSpPr>
          <p:cNvPr id="35845" name="Rectangle 8"/>
          <p:cNvSpPr>
            <a:spLocks noChangeArrowheads="1"/>
          </p:cNvSpPr>
          <p:nvPr/>
        </p:nvSpPr>
        <p:spPr bwMode="auto">
          <a:xfrm>
            <a:off x="5562600" y="3048000"/>
            <a:ext cx="2000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treemap (shown in 1D)</a:t>
            </a:r>
          </a:p>
        </p:txBody>
      </p:sp>
      <p:sp>
        <p:nvSpPr>
          <p:cNvPr id="35846" name="Rectangle 9"/>
          <p:cNvSpPr>
            <a:spLocks noChangeArrowheads="1"/>
          </p:cNvSpPr>
          <p:nvPr/>
        </p:nvSpPr>
        <p:spPr bwMode="auto">
          <a:xfrm>
            <a:off x="3530600" y="1905000"/>
            <a:ext cx="1341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cushion profile</a:t>
            </a:r>
          </a:p>
        </p:txBody>
      </p:sp>
      <p:sp>
        <p:nvSpPr>
          <p:cNvPr id="35847" name="Rectangle 1"/>
          <p:cNvSpPr>
            <a:spLocks noChangeArrowheads="1"/>
          </p:cNvSpPr>
          <p:nvPr/>
        </p:nvSpPr>
        <p:spPr bwMode="auto">
          <a:xfrm>
            <a:off x="344488" y="6445250"/>
            <a:ext cx="79232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7575D1"/>
                </a:solidFill>
              </a:rPr>
              <a:t>M. </a:t>
            </a:r>
            <a:r>
              <a:rPr lang="en-US" sz="1100" dirty="0" err="1">
                <a:solidFill>
                  <a:srgbClr val="7575D1"/>
                </a:solidFill>
              </a:rPr>
              <a:t>Bruls</a:t>
            </a:r>
            <a:r>
              <a:rPr lang="en-US" sz="1100" dirty="0">
                <a:solidFill>
                  <a:srgbClr val="7575D1"/>
                </a:solidFill>
              </a:rPr>
              <a:t>, K. </a:t>
            </a:r>
            <a:r>
              <a:rPr lang="en-US" sz="1100" dirty="0" err="1">
                <a:solidFill>
                  <a:srgbClr val="7575D1"/>
                </a:solidFill>
              </a:rPr>
              <a:t>Huizing</a:t>
            </a:r>
            <a:r>
              <a:rPr lang="en-US" sz="1100" dirty="0">
                <a:solidFill>
                  <a:srgbClr val="7575D1"/>
                </a:solidFill>
              </a:rPr>
              <a:t>, J. J. van </a:t>
            </a:r>
            <a:r>
              <a:rPr lang="en-US" sz="1100" dirty="0" err="1">
                <a:solidFill>
                  <a:srgbClr val="7575D1"/>
                </a:solidFill>
              </a:rPr>
              <a:t>Wijk</a:t>
            </a:r>
            <a:r>
              <a:rPr lang="en-US" sz="1100" dirty="0">
                <a:solidFill>
                  <a:srgbClr val="7575D1"/>
                </a:solidFill>
              </a:rPr>
              <a:t> (1999) </a:t>
            </a:r>
            <a:r>
              <a:rPr lang="en-US" sz="1100" dirty="0" err="1">
                <a:solidFill>
                  <a:srgbClr val="7575D1"/>
                </a:solidFill>
              </a:rPr>
              <a:t>Squarified</a:t>
            </a:r>
            <a:r>
              <a:rPr lang="en-US" sz="1100" dirty="0">
                <a:solidFill>
                  <a:srgbClr val="7575D1"/>
                </a:solidFill>
              </a:rPr>
              <a:t> </a:t>
            </a:r>
            <a:r>
              <a:rPr lang="en-US" sz="1100" dirty="0" err="1">
                <a:solidFill>
                  <a:srgbClr val="7575D1"/>
                </a:solidFill>
              </a:rPr>
              <a:t>Treemaps</a:t>
            </a:r>
            <a:r>
              <a:rPr lang="en-US" sz="1100" dirty="0">
                <a:solidFill>
                  <a:srgbClr val="7575D1"/>
                </a:solidFill>
              </a:rPr>
              <a:t>, Proc. </a:t>
            </a:r>
            <a:r>
              <a:rPr lang="en-US" sz="1100" dirty="0" err="1">
                <a:solidFill>
                  <a:srgbClr val="7575D1"/>
                </a:solidFill>
              </a:rPr>
              <a:t>VisSym</a:t>
            </a:r>
            <a:r>
              <a:rPr lang="en-US" sz="1100" dirty="0">
                <a:solidFill>
                  <a:srgbClr val="7575D1"/>
                </a:solidFill>
              </a:rPr>
              <a:t>, 322-330</a:t>
            </a:r>
            <a:br>
              <a:rPr lang="en-US" sz="1100" dirty="0">
                <a:solidFill>
                  <a:srgbClr val="7575D1"/>
                </a:solidFill>
              </a:rPr>
            </a:br>
            <a:r>
              <a:rPr lang="en-US" sz="1100" dirty="0">
                <a:solidFill>
                  <a:srgbClr val="7575D1"/>
                </a:solidFill>
              </a:rPr>
              <a:t>J. J. van </a:t>
            </a:r>
            <a:r>
              <a:rPr lang="en-US" sz="1100" dirty="0" err="1">
                <a:solidFill>
                  <a:srgbClr val="7575D1"/>
                </a:solidFill>
              </a:rPr>
              <a:t>Wijk</a:t>
            </a:r>
            <a:r>
              <a:rPr lang="en-US" sz="1100" dirty="0">
                <a:solidFill>
                  <a:srgbClr val="7575D1"/>
                </a:solidFill>
              </a:rPr>
              <a:t>, H. van de </a:t>
            </a:r>
            <a:r>
              <a:rPr lang="en-US" sz="1100" dirty="0" err="1">
                <a:solidFill>
                  <a:srgbClr val="7575D1"/>
                </a:solidFill>
              </a:rPr>
              <a:t>Wetering</a:t>
            </a:r>
            <a:r>
              <a:rPr lang="en-US" sz="1100" dirty="0">
                <a:solidFill>
                  <a:srgbClr val="7575D1"/>
                </a:solidFill>
              </a:rPr>
              <a:t> (1999) Cushion </a:t>
            </a:r>
            <a:r>
              <a:rPr lang="en-US" sz="1100" dirty="0" err="1">
                <a:solidFill>
                  <a:srgbClr val="7575D1"/>
                </a:solidFill>
              </a:rPr>
              <a:t>treemaps</a:t>
            </a:r>
            <a:r>
              <a:rPr lang="en-US" sz="1100" dirty="0">
                <a:solidFill>
                  <a:srgbClr val="7575D1"/>
                </a:solidFill>
              </a:rPr>
              <a:t>: Visualization of hierarchical information, Proc. </a:t>
            </a:r>
            <a:r>
              <a:rPr lang="en-US" sz="1100" dirty="0" err="1">
                <a:solidFill>
                  <a:srgbClr val="7575D1"/>
                </a:solidFill>
              </a:rPr>
              <a:t>InfoVis</a:t>
            </a:r>
            <a:r>
              <a:rPr lang="en-US" sz="1100" dirty="0">
                <a:solidFill>
                  <a:srgbClr val="7575D1"/>
                </a:solidFill>
              </a:rPr>
              <a:t>, 135-142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Squarified Cushion Treemaps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36866" name="Picture 3" descr="file_sqr_cu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57350"/>
            <a:ext cx="54006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Rectangle 9"/>
          <p:cNvSpPr>
            <a:spLocks noChangeArrowheads="1"/>
          </p:cNvSpPr>
          <p:nvPr/>
        </p:nvSpPr>
        <p:spPr bwMode="auto">
          <a:xfrm>
            <a:off x="7391400" y="2892425"/>
            <a:ext cx="1466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ffmpeg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C library</a:t>
            </a: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304800" y="5105400"/>
            <a:ext cx="65960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rectangle borders are not </a:t>
            </a:r>
            <a:r>
              <a:rPr lang="en-US" sz="1600" i="1"/>
              <a:t>explicitly</a:t>
            </a:r>
            <a:r>
              <a:rPr lang="en-US" sz="1600"/>
              <a:t> drawn  </a:t>
            </a:r>
            <a:r>
              <a:rPr lang="en-US" sz="1600">
                <a:latin typeface="Symbol" charset="0"/>
                <a:cs typeface="Symbol" charset="0"/>
              </a:rPr>
              <a:t>® </a:t>
            </a:r>
            <a:r>
              <a:rPr lang="en-US" sz="1600"/>
              <a:t>gain space</a:t>
            </a:r>
          </a:p>
          <a:p>
            <a:pPr>
              <a:buFont typeface="Arial" charset="0"/>
              <a:buChar char="•"/>
            </a:pPr>
            <a:r>
              <a:rPr lang="en-US" sz="1600"/>
              <a:t> borders are </a:t>
            </a:r>
            <a:r>
              <a:rPr lang="en-US" sz="1600" i="1"/>
              <a:t>implicit</a:t>
            </a:r>
            <a:r>
              <a:rPr lang="en-US" sz="1600"/>
              <a:t> in the shading discontinuities</a:t>
            </a:r>
          </a:p>
          <a:p>
            <a:pPr>
              <a:buFont typeface="Arial" charset="0"/>
              <a:buChar char="•"/>
            </a:pPr>
            <a:r>
              <a:rPr lang="en-US" sz="1600"/>
              <a:t> discontinuity strength conveys tree depth levels</a:t>
            </a:r>
          </a:p>
          <a:p>
            <a:pPr>
              <a:buFont typeface="Arial" charset="0"/>
              <a:buChar char="•"/>
            </a:pPr>
            <a:r>
              <a:rPr lang="en-US" sz="1600"/>
              <a:t> near-square aspect ratio of cells allows easier size (area) comparison</a:t>
            </a:r>
            <a:endParaRPr lang="en-US" sz="1200"/>
          </a:p>
        </p:txBody>
      </p:sp>
      <p:sp>
        <p:nvSpPr>
          <p:cNvPr id="36869" name="Rectangle 11"/>
          <p:cNvSpPr>
            <a:spLocks noChangeArrowheads="1"/>
          </p:cNvSpPr>
          <p:nvPr/>
        </p:nvSpPr>
        <p:spPr bwMode="auto">
          <a:xfrm>
            <a:off x="325438" y="6581775"/>
            <a:ext cx="3424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7575D1"/>
                </a:solidFill>
              </a:rPr>
              <a:t>SequoiaView</a:t>
            </a:r>
            <a:r>
              <a:rPr lang="en-US" sz="1200" dirty="0">
                <a:solidFill>
                  <a:srgbClr val="7575D1"/>
                </a:solidFill>
              </a:rPr>
              <a:t> tool (</a:t>
            </a:r>
            <a:r>
              <a:rPr lang="en-US" sz="1200" dirty="0" err="1">
                <a:solidFill>
                  <a:srgbClr val="7575D1"/>
                </a:solidFill>
              </a:rPr>
              <a:t>www.win.tue.nl</a:t>
            </a:r>
            <a:r>
              <a:rPr lang="en-US" sz="1200" dirty="0">
                <a:solidFill>
                  <a:srgbClr val="7575D1"/>
                </a:solidFill>
              </a:rPr>
              <a:t>/</a:t>
            </a:r>
            <a:r>
              <a:rPr lang="en-US" sz="1200" dirty="0" err="1">
                <a:solidFill>
                  <a:srgbClr val="7575D1"/>
                </a:solidFill>
              </a:rPr>
              <a:t>sequoiaview</a:t>
            </a:r>
            <a:r>
              <a:rPr lang="en-US" sz="1200" dirty="0">
                <a:solidFill>
                  <a:srgbClr val="7575D1"/>
                </a:solidFill>
              </a:rPr>
              <a:t>)</a:t>
            </a:r>
          </a:p>
        </p:txBody>
      </p:sp>
      <p:sp>
        <p:nvSpPr>
          <p:cNvPr id="36870" name="Rectangle 1"/>
          <p:cNvSpPr>
            <a:spLocks noChangeArrowheads="1"/>
          </p:cNvSpPr>
          <p:nvPr/>
        </p:nvSpPr>
        <p:spPr bwMode="auto">
          <a:xfrm>
            <a:off x="228600" y="657225"/>
            <a:ext cx="7696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Two extensions: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</a:rPr>
              <a:t> enforce near-square aspect ratios during rectangle subdivision </a:t>
            </a:r>
            <a:r>
              <a:rPr lang="en-US" sz="1200">
                <a:solidFill>
                  <a:srgbClr val="000000"/>
                </a:solidFill>
              </a:rPr>
              <a:t>[Bruls et al </a:t>
            </a:r>
            <a:r>
              <a:rPr lang="ja-JP" altLang="en-US" sz="1200">
                <a:solidFill>
                  <a:srgbClr val="000000"/>
                </a:solidFill>
              </a:rPr>
              <a:t>‘</a:t>
            </a:r>
            <a:r>
              <a:rPr lang="en-US" altLang="ja-JP" sz="1200">
                <a:solidFill>
                  <a:srgbClr val="000000"/>
                </a:solidFill>
              </a:rPr>
              <a:t>00]</a:t>
            </a:r>
          </a:p>
          <a:p>
            <a:pPr>
              <a:buFontTx/>
              <a:buChar char="•"/>
            </a:pPr>
            <a:r>
              <a:rPr lang="en-US" sz="1600">
                <a:solidFill>
                  <a:srgbClr val="000000"/>
                </a:solidFill>
              </a:rPr>
              <a:t> use shading: </a:t>
            </a:r>
            <a:r>
              <a:rPr lang="en-US" sz="1600">
                <a:solidFill>
                  <a:srgbClr val="7575D1"/>
                </a:solidFill>
              </a:rPr>
              <a:t>cushion profiles </a:t>
            </a:r>
            <a:r>
              <a:rPr lang="en-US" sz="1600">
                <a:solidFill>
                  <a:srgbClr val="000000"/>
                </a:solidFill>
              </a:rPr>
              <a:t>to convey hierarchical structure </a:t>
            </a:r>
            <a:r>
              <a:rPr lang="en-US" sz="1200">
                <a:solidFill>
                  <a:srgbClr val="000000"/>
                </a:solidFill>
              </a:rPr>
              <a:t>[Van Wijk et al </a:t>
            </a:r>
            <a:r>
              <a:rPr lang="ja-JP" altLang="en-US" sz="1200">
                <a:solidFill>
                  <a:srgbClr val="000000"/>
                </a:solidFill>
              </a:rPr>
              <a:t>’</a:t>
            </a:r>
            <a:r>
              <a:rPr lang="en-US" altLang="ja-JP" sz="1200">
                <a:solidFill>
                  <a:srgbClr val="000000"/>
                </a:solidFill>
              </a:rPr>
              <a:t>99]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375443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90675"/>
            <a:ext cx="3706813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Squarified Cushion Treemaps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37892" name="Rectangle 11"/>
          <p:cNvSpPr>
            <a:spLocks noChangeArrowheads="1"/>
          </p:cNvSpPr>
          <p:nvPr/>
        </p:nvSpPr>
        <p:spPr bwMode="auto">
          <a:xfrm>
            <a:off x="358775" y="6581775"/>
            <a:ext cx="3424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7575D1"/>
                </a:solidFill>
              </a:rPr>
              <a:t>SequoiaView</a:t>
            </a:r>
            <a:r>
              <a:rPr lang="en-US" sz="1200" dirty="0">
                <a:solidFill>
                  <a:srgbClr val="7575D1"/>
                </a:solidFill>
              </a:rPr>
              <a:t> tool (</a:t>
            </a:r>
            <a:r>
              <a:rPr lang="en-US" sz="1200" dirty="0" err="1">
                <a:solidFill>
                  <a:srgbClr val="7575D1"/>
                </a:solidFill>
              </a:rPr>
              <a:t>www.win.tue.nl</a:t>
            </a:r>
            <a:r>
              <a:rPr lang="en-US" sz="1200" dirty="0">
                <a:solidFill>
                  <a:srgbClr val="7575D1"/>
                </a:solidFill>
              </a:rPr>
              <a:t>/</a:t>
            </a:r>
            <a:r>
              <a:rPr lang="en-US" sz="1200" dirty="0" err="1">
                <a:solidFill>
                  <a:srgbClr val="7575D1"/>
                </a:solidFill>
              </a:rPr>
              <a:t>sequoiaview</a:t>
            </a:r>
            <a:r>
              <a:rPr lang="en-US" sz="1200" dirty="0">
                <a:solidFill>
                  <a:srgbClr val="7575D1"/>
                </a:solidFill>
              </a:rPr>
              <a:t>)</a:t>
            </a:r>
          </a:p>
        </p:txBody>
      </p:sp>
      <p:sp>
        <p:nvSpPr>
          <p:cNvPr id="37893" name="Rectangle 12"/>
          <p:cNvSpPr>
            <a:spLocks noChangeArrowheads="1"/>
          </p:cNvSpPr>
          <p:nvPr/>
        </p:nvSpPr>
        <p:spPr bwMode="auto">
          <a:xfrm>
            <a:off x="1371600" y="4462463"/>
            <a:ext cx="30067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Slice and dice layout</a:t>
            </a:r>
          </a:p>
          <a:p>
            <a:pPr>
              <a:buFont typeface="Arial" charset="0"/>
              <a:buChar char="•"/>
            </a:pPr>
            <a:r>
              <a:rPr lang="en-US" sz="1600"/>
              <a:t> unbalanced cell sizes</a:t>
            </a:r>
            <a:br>
              <a:rPr lang="en-US" sz="1600"/>
            </a:br>
            <a:r>
              <a:rPr lang="en-US" sz="1600"/>
              <a:t>  (hard to compare)</a:t>
            </a:r>
          </a:p>
          <a:p>
            <a:pPr>
              <a:buFont typeface="Arial" charset="0"/>
              <a:buChar char="•"/>
            </a:pPr>
            <a:r>
              <a:rPr lang="en-US" sz="1600"/>
              <a:t> tree structure is not very clear</a:t>
            </a:r>
          </a:p>
        </p:txBody>
      </p:sp>
      <p:sp>
        <p:nvSpPr>
          <p:cNvPr id="37894" name="Rectangle 13"/>
          <p:cNvSpPr>
            <a:spLocks noChangeArrowheads="1"/>
          </p:cNvSpPr>
          <p:nvPr/>
        </p:nvSpPr>
        <p:spPr bwMode="auto">
          <a:xfrm>
            <a:off x="5181600" y="4462463"/>
            <a:ext cx="33131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Squarified layout</a:t>
            </a:r>
          </a:p>
          <a:p>
            <a:pPr>
              <a:buFont typeface="Arial" charset="0"/>
              <a:buChar char="•"/>
            </a:pPr>
            <a:r>
              <a:rPr lang="en-US" sz="1600"/>
              <a:t> balanced cell sizes</a:t>
            </a:r>
            <a:br>
              <a:rPr lang="en-US" sz="1600"/>
            </a:br>
            <a:r>
              <a:rPr lang="en-US" sz="1600"/>
              <a:t>  (easier to compare)</a:t>
            </a:r>
          </a:p>
          <a:p>
            <a:pPr>
              <a:buFont typeface="Arial" charset="0"/>
              <a:buChar char="•"/>
            </a:pPr>
            <a:r>
              <a:rPr lang="en-US" sz="1600"/>
              <a:t> tree structure is extremely salient</a:t>
            </a:r>
          </a:p>
        </p:txBody>
      </p:sp>
      <p:sp>
        <p:nvSpPr>
          <p:cNvPr id="37895" name="Rectangle 14"/>
          <p:cNvSpPr>
            <a:spLocks noChangeArrowheads="1"/>
          </p:cNvSpPr>
          <p:nvPr/>
        </p:nvSpPr>
        <p:spPr bwMode="auto">
          <a:xfrm>
            <a:off x="228600" y="838200"/>
            <a:ext cx="284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7575D1"/>
                </a:solidFill>
              </a:rPr>
              <a:t>Comparison of methods</a:t>
            </a:r>
          </a:p>
        </p:txBody>
      </p:sp>
      <p:sp>
        <p:nvSpPr>
          <p:cNvPr id="37896" name="Rectangle 15"/>
          <p:cNvSpPr>
            <a:spLocks noChangeArrowheads="1"/>
          </p:cNvSpPr>
          <p:nvPr/>
        </p:nvSpPr>
        <p:spPr bwMode="auto">
          <a:xfrm>
            <a:off x="3405188" y="1295400"/>
            <a:ext cx="180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hard disk, ~30K files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1476375"/>
            <a:ext cx="6307137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Squarified Cushion Treemaps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38915" name="Rectangle 6"/>
          <p:cNvSpPr>
            <a:spLocks noChangeArrowheads="1"/>
          </p:cNvSpPr>
          <p:nvPr/>
        </p:nvSpPr>
        <p:spPr bwMode="auto">
          <a:xfrm>
            <a:off x="304800" y="762000"/>
            <a:ext cx="4121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Example 1: WinDirStat tool</a:t>
            </a:r>
            <a:r>
              <a:rPr lang="en-US" sz="1600" b="1" baseline="30000">
                <a:solidFill>
                  <a:srgbClr val="7575D1"/>
                </a:solidFill>
              </a:rPr>
              <a:t>1</a:t>
            </a:r>
            <a:endParaRPr lang="en-US" sz="1200" b="1" baseline="30000">
              <a:solidFill>
                <a:srgbClr val="7575D1"/>
              </a:solidFill>
            </a:endParaRPr>
          </a:p>
          <a:p>
            <a:pPr>
              <a:buFontTx/>
              <a:buChar char="•"/>
            </a:pPr>
            <a:r>
              <a:rPr lang="en-US" sz="1600"/>
              <a:t> visualize a file system (</a:t>
            </a:r>
            <a:r>
              <a:rPr lang="en-US" sz="1600" i="1"/>
              <a:t>e.g.</a:t>
            </a:r>
            <a:r>
              <a:rPr lang="en-US" sz="1600"/>
              <a:t> your hard disk)</a:t>
            </a:r>
          </a:p>
        </p:txBody>
      </p:sp>
      <p:sp>
        <p:nvSpPr>
          <p:cNvPr id="38916" name="Rectangle 7"/>
          <p:cNvSpPr>
            <a:spLocks noChangeArrowheads="1"/>
          </p:cNvSpPr>
          <p:nvPr/>
        </p:nvSpPr>
        <p:spPr bwMode="auto">
          <a:xfrm>
            <a:off x="228600" y="6550025"/>
            <a:ext cx="6096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aseline="30000" dirty="0">
                <a:solidFill>
                  <a:srgbClr val="7575D1"/>
                </a:solidFill>
              </a:rPr>
              <a:t>1 </a:t>
            </a:r>
            <a:r>
              <a:rPr lang="en-US" sz="1400" dirty="0">
                <a:solidFill>
                  <a:srgbClr val="7575D1"/>
                </a:solidFill>
              </a:rPr>
              <a:t>http://</a:t>
            </a:r>
            <a:r>
              <a:rPr lang="en-US" sz="1400" dirty="0" err="1">
                <a:solidFill>
                  <a:srgbClr val="7575D1"/>
                </a:solidFill>
              </a:rPr>
              <a:t>windirstat.info</a:t>
            </a:r>
            <a:endParaRPr lang="en-US" sz="1400" dirty="0">
              <a:solidFill>
                <a:srgbClr val="7575D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53"/>
          <p:cNvPicPr>
            <a:picLocks noChangeAspect="1" noChangeArrowheads="1"/>
          </p:cNvPicPr>
          <p:nvPr/>
        </p:nvPicPr>
        <p:blipFill>
          <a:blip r:embed="rId2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2168525"/>
            <a:ext cx="6121400" cy="4572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AutoShape 57"/>
          <p:cNvSpPr>
            <a:spLocks/>
          </p:cNvSpPr>
          <p:nvPr/>
        </p:nvSpPr>
        <p:spPr bwMode="auto">
          <a:xfrm>
            <a:off x="7932738" y="6515100"/>
            <a:ext cx="96837" cy="215900"/>
          </a:xfrm>
          <a:prstGeom prst="rightBrace">
            <a:avLst>
              <a:gd name="adj1" fmla="val 18579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9939" name="Rectangle 58"/>
          <p:cNvSpPr>
            <a:spLocks noChangeArrowheads="1"/>
          </p:cNvSpPr>
          <p:nvPr/>
        </p:nvSpPr>
        <p:spPr bwMode="auto">
          <a:xfrm>
            <a:off x="8086725" y="6435725"/>
            <a:ext cx="458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files</a:t>
            </a:r>
          </a:p>
        </p:txBody>
      </p:sp>
      <p:sp>
        <p:nvSpPr>
          <p:cNvPr id="39940" name="AutoShape 59"/>
          <p:cNvSpPr>
            <a:spLocks/>
          </p:cNvSpPr>
          <p:nvPr/>
        </p:nvSpPr>
        <p:spPr bwMode="auto">
          <a:xfrm>
            <a:off x="7929563" y="2193925"/>
            <a:ext cx="157162" cy="4257675"/>
          </a:xfrm>
          <a:prstGeom prst="rightBrace">
            <a:avLst>
              <a:gd name="adj1" fmla="val 225758"/>
              <a:gd name="adj2" fmla="val 50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39941" name="Rectangle 60"/>
          <p:cNvSpPr>
            <a:spLocks noChangeArrowheads="1"/>
          </p:cNvSpPr>
          <p:nvPr/>
        </p:nvSpPr>
        <p:spPr bwMode="auto">
          <a:xfrm>
            <a:off x="8086725" y="3849688"/>
            <a:ext cx="749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200"/>
              <a:t>‘</a:t>
            </a:r>
            <a:r>
              <a:rPr lang="en-US" altLang="ja-JP" sz="1200"/>
              <a:t>public</a:t>
            </a:r>
            <a:r>
              <a:rPr lang="ja-JP" altLang="en-US" sz="1200"/>
              <a:t>’</a:t>
            </a:r>
            <a:r>
              <a:rPr lang="en-US" altLang="ja-JP" sz="1200"/>
              <a:t/>
            </a:r>
            <a:br>
              <a:rPr lang="en-US" altLang="ja-JP" sz="1200"/>
            </a:br>
            <a:r>
              <a:rPr lang="en-US" altLang="ja-JP" sz="1200"/>
              <a:t>symbols</a:t>
            </a:r>
            <a:br>
              <a:rPr lang="en-US" altLang="ja-JP" sz="1200"/>
            </a:br>
            <a:r>
              <a:rPr lang="en-US" altLang="ja-JP" sz="1200"/>
              <a:t>in files</a:t>
            </a:r>
            <a:endParaRPr lang="en-US" sz="1200"/>
          </a:p>
        </p:txBody>
      </p:sp>
      <p:sp>
        <p:nvSpPr>
          <p:cNvPr id="39942" name="Rectangle 61"/>
          <p:cNvSpPr>
            <a:spLocks noChangeArrowheads="1"/>
          </p:cNvSpPr>
          <p:nvPr/>
        </p:nvSpPr>
        <p:spPr bwMode="auto">
          <a:xfrm>
            <a:off x="179388" y="692150"/>
            <a:ext cx="87137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GB" sz="1600"/>
              <a:t>Interface: symbols organized as headers or namespaces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600"/>
              <a:t>v</a:t>
            </a:r>
            <a:r>
              <a:rPr lang="en-GB" sz="1600"/>
              <a:t>isualize with treemaps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600"/>
              <a:t>c</a:t>
            </a:r>
            <a:r>
              <a:rPr lang="en-GB" sz="1600"/>
              <a:t>ell size:   #lines of code / #arguments (function) or #fields (compound type)</a:t>
            </a:r>
          </a:p>
          <a:p>
            <a:pPr marL="800100" lvl="1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1600"/>
              <a:t>c</a:t>
            </a:r>
            <a:r>
              <a:rPr lang="en-GB" sz="1600"/>
              <a:t>ell color: symbol type</a:t>
            </a:r>
          </a:p>
        </p:txBody>
      </p:sp>
      <p:sp>
        <p:nvSpPr>
          <p:cNvPr id="39943" name="Rectangle 62"/>
          <p:cNvSpPr>
            <a:spLocks noChangeArrowheads="1"/>
          </p:cNvSpPr>
          <p:nvPr/>
        </p:nvSpPr>
        <p:spPr bwMode="auto">
          <a:xfrm>
            <a:off x="165100" y="4775200"/>
            <a:ext cx="217488" cy="2159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1200">
              <a:solidFill>
                <a:srgbClr val="FFFF00"/>
              </a:solidFill>
            </a:endParaRPr>
          </a:p>
        </p:txBody>
      </p:sp>
      <p:sp>
        <p:nvSpPr>
          <p:cNvPr id="39944" name="Rectangle 63"/>
          <p:cNvSpPr>
            <a:spLocks noChangeArrowheads="1"/>
          </p:cNvSpPr>
          <p:nvPr/>
        </p:nvSpPr>
        <p:spPr bwMode="auto">
          <a:xfrm>
            <a:off x="355600" y="4729163"/>
            <a:ext cx="915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arguments</a:t>
            </a:r>
          </a:p>
        </p:txBody>
      </p:sp>
      <p:sp>
        <p:nvSpPr>
          <p:cNvPr id="39945" name="Rectangle 64"/>
          <p:cNvSpPr>
            <a:spLocks noChangeArrowheads="1"/>
          </p:cNvSpPr>
          <p:nvPr/>
        </p:nvSpPr>
        <p:spPr bwMode="auto">
          <a:xfrm>
            <a:off x="165100" y="5045075"/>
            <a:ext cx="217488" cy="215900"/>
          </a:xfrm>
          <a:prstGeom prst="rect">
            <a:avLst/>
          </a:prstGeom>
          <a:solidFill>
            <a:srgbClr val="33CC33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9946" name="Rectangle 65"/>
          <p:cNvSpPr>
            <a:spLocks noChangeArrowheads="1"/>
          </p:cNvSpPr>
          <p:nvPr/>
        </p:nvSpPr>
        <p:spPr bwMode="auto">
          <a:xfrm>
            <a:off x="355600" y="4997450"/>
            <a:ext cx="800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functions</a:t>
            </a:r>
          </a:p>
        </p:txBody>
      </p:sp>
      <p:sp>
        <p:nvSpPr>
          <p:cNvPr id="39947" name="Rectangle 66"/>
          <p:cNvSpPr>
            <a:spLocks noChangeArrowheads="1"/>
          </p:cNvSpPr>
          <p:nvPr/>
        </p:nvSpPr>
        <p:spPr bwMode="auto">
          <a:xfrm>
            <a:off x="165100" y="5307013"/>
            <a:ext cx="217488" cy="2159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9948" name="Rectangle 67"/>
          <p:cNvSpPr>
            <a:spLocks noChangeArrowheads="1"/>
          </p:cNvSpPr>
          <p:nvPr/>
        </p:nvSpPr>
        <p:spPr bwMode="auto">
          <a:xfrm>
            <a:off x="355600" y="5259388"/>
            <a:ext cx="5445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fields</a:t>
            </a:r>
          </a:p>
        </p:txBody>
      </p:sp>
      <p:sp>
        <p:nvSpPr>
          <p:cNvPr id="39949" name="Rectangle 68"/>
          <p:cNvSpPr>
            <a:spLocks noChangeArrowheads="1"/>
          </p:cNvSpPr>
          <p:nvPr/>
        </p:nvSpPr>
        <p:spPr bwMode="auto">
          <a:xfrm>
            <a:off x="165100" y="5568950"/>
            <a:ext cx="217488" cy="215900"/>
          </a:xfrm>
          <a:prstGeom prst="rect">
            <a:avLst/>
          </a:prstGeom>
          <a:solidFill>
            <a:srgbClr val="0099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9950" name="Rectangle 69"/>
          <p:cNvSpPr>
            <a:spLocks noChangeArrowheads="1"/>
          </p:cNvSpPr>
          <p:nvPr/>
        </p:nvSpPr>
        <p:spPr bwMode="auto">
          <a:xfrm>
            <a:off x="355600" y="5521325"/>
            <a:ext cx="76676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typedefs</a:t>
            </a:r>
          </a:p>
        </p:txBody>
      </p:sp>
      <p:sp>
        <p:nvSpPr>
          <p:cNvPr id="39951" name="Rectangle 70"/>
          <p:cNvSpPr>
            <a:spLocks noChangeArrowheads="1"/>
          </p:cNvSpPr>
          <p:nvPr/>
        </p:nvSpPr>
        <p:spPr bwMode="auto">
          <a:xfrm>
            <a:off x="165100" y="6094413"/>
            <a:ext cx="217488" cy="2159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9952" name="Rectangle 71"/>
          <p:cNvSpPr>
            <a:spLocks noChangeArrowheads="1"/>
          </p:cNvSpPr>
          <p:nvPr/>
        </p:nvSpPr>
        <p:spPr bwMode="auto">
          <a:xfrm>
            <a:off x="355600" y="6048375"/>
            <a:ext cx="4587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files</a:t>
            </a:r>
          </a:p>
        </p:txBody>
      </p:sp>
      <p:sp>
        <p:nvSpPr>
          <p:cNvPr id="39953" name="Rectangle 72"/>
          <p:cNvSpPr>
            <a:spLocks noChangeArrowheads="1"/>
          </p:cNvSpPr>
          <p:nvPr/>
        </p:nvSpPr>
        <p:spPr bwMode="auto">
          <a:xfrm>
            <a:off x="171450" y="5832475"/>
            <a:ext cx="217488" cy="2159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sp>
        <p:nvSpPr>
          <p:cNvPr id="39954" name="Rectangle 73"/>
          <p:cNvSpPr>
            <a:spLocks noChangeArrowheads="1"/>
          </p:cNvSpPr>
          <p:nvPr/>
        </p:nvSpPr>
        <p:spPr bwMode="auto">
          <a:xfrm>
            <a:off x="369888" y="5775325"/>
            <a:ext cx="9286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global vars</a:t>
            </a:r>
          </a:p>
        </p:txBody>
      </p:sp>
      <p:sp>
        <p:nvSpPr>
          <p:cNvPr id="39955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Interface structure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27163"/>
            <a:ext cx="7110412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2" name="AutoShape 5"/>
          <p:cNvSpPr>
            <a:spLocks/>
          </p:cNvSpPr>
          <p:nvPr/>
        </p:nvSpPr>
        <p:spPr bwMode="auto">
          <a:xfrm rot="5400000" flipV="1">
            <a:off x="1543050" y="792163"/>
            <a:ext cx="100013" cy="1081087"/>
          </a:xfrm>
          <a:prstGeom prst="leftBrace">
            <a:avLst>
              <a:gd name="adj1" fmla="val 90079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40963" name="AutoShape 6"/>
          <p:cNvSpPr>
            <a:spLocks/>
          </p:cNvSpPr>
          <p:nvPr/>
        </p:nvSpPr>
        <p:spPr bwMode="auto">
          <a:xfrm rot="5400000" flipV="1">
            <a:off x="3329781" y="130970"/>
            <a:ext cx="98425" cy="2386012"/>
          </a:xfrm>
          <a:prstGeom prst="leftBrace">
            <a:avLst>
              <a:gd name="adj1" fmla="val 202016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40964" name="Rectangle 7"/>
          <p:cNvSpPr>
            <a:spLocks noChangeArrowheads="1"/>
          </p:cNvSpPr>
          <p:nvPr/>
        </p:nvSpPr>
        <p:spPr bwMode="auto">
          <a:xfrm>
            <a:off x="1127125" y="838200"/>
            <a:ext cx="979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GB" sz="1200"/>
              <a:t>C global</a:t>
            </a:r>
          </a:p>
          <a:p>
            <a:pPr algn="r"/>
            <a:r>
              <a:rPr lang="en-GB" sz="1200"/>
              <a:t>namespace</a:t>
            </a:r>
            <a:endParaRPr lang="en-US" sz="1200"/>
          </a:p>
        </p:txBody>
      </p:sp>
      <p:sp>
        <p:nvSpPr>
          <p:cNvPr id="40965" name="Rectangle 8"/>
          <p:cNvSpPr>
            <a:spLocks noChangeArrowheads="1"/>
          </p:cNvSpPr>
          <p:nvPr/>
        </p:nvSpPr>
        <p:spPr bwMode="auto">
          <a:xfrm>
            <a:off x="2514600" y="1019175"/>
            <a:ext cx="1562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GB" sz="1200"/>
              <a:t>C++ std namespace</a:t>
            </a:r>
            <a:endParaRPr lang="en-US" sz="1200"/>
          </a:p>
        </p:txBody>
      </p:sp>
      <p:sp>
        <p:nvSpPr>
          <p:cNvPr id="40966" name="AutoShape 9"/>
          <p:cNvSpPr>
            <a:spLocks noChangeArrowheads="1"/>
          </p:cNvSpPr>
          <p:nvPr/>
        </p:nvSpPr>
        <p:spPr bwMode="auto">
          <a:xfrm>
            <a:off x="587375" y="6578600"/>
            <a:ext cx="792163" cy="192088"/>
          </a:xfrm>
          <a:prstGeom prst="rightArrow">
            <a:avLst>
              <a:gd name="adj1" fmla="val 35537"/>
              <a:gd name="adj2" fmla="val 88436"/>
            </a:avLst>
          </a:prstGeom>
          <a:solidFill>
            <a:srgbClr val="FF000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400">
              <a:solidFill>
                <a:srgbClr val="FF0000"/>
              </a:solidFill>
            </a:endParaRPr>
          </a:p>
        </p:txBody>
      </p:sp>
      <p:sp>
        <p:nvSpPr>
          <p:cNvPr id="40967" name="Rectangle 10"/>
          <p:cNvSpPr>
            <a:spLocks noChangeArrowheads="1"/>
          </p:cNvSpPr>
          <p:nvPr/>
        </p:nvSpPr>
        <p:spPr bwMode="auto">
          <a:xfrm>
            <a:off x="249238" y="6337300"/>
            <a:ext cx="741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brushed</a:t>
            </a:r>
          </a:p>
          <a:p>
            <a:r>
              <a:rPr lang="en-US" sz="1200"/>
              <a:t>file</a:t>
            </a:r>
          </a:p>
        </p:txBody>
      </p:sp>
      <p:sp>
        <p:nvSpPr>
          <p:cNvPr id="40968" name="Line 11"/>
          <p:cNvSpPr>
            <a:spLocks noChangeShapeType="1"/>
          </p:cNvSpPr>
          <p:nvPr/>
        </p:nvSpPr>
        <p:spPr bwMode="auto">
          <a:xfrm>
            <a:off x="746125" y="4292600"/>
            <a:ext cx="2303463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Line 12"/>
          <p:cNvSpPr>
            <a:spLocks noChangeShapeType="1"/>
          </p:cNvSpPr>
          <p:nvPr/>
        </p:nvSpPr>
        <p:spPr bwMode="auto">
          <a:xfrm>
            <a:off x="755650" y="4292600"/>
            <a:ext cx="2097088" cy="192563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Rectangle 13"/>
          <p:cNvSpPr>
            <a:spLocks noChangeArrowheads="1"/>
          </p:cNvSpPr>
          <p:nvPr/>
        </p:nvSpPr>
        <p:spPr bwMode="auto">
          <a:xfrm>
            <a:off x="241300" y="3962400"/>
            <a:ext cx="749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symbols</a:t>
            </a:r>
          </a:p>
          <a:p>
            <a:r>
              <a:rPr lang="en-US" sz="1200"/>
              <a:t>in file</a:t>
            </a:r>
          </a:p>
        </p:txBody>
      </p:sp>
      <p:sp>
        <p:nvSpPr>
          <p:cNvPr id="40971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Interface structure</a:t>
            </a:r>
          </a:p>
        </p:txBody>
      </p:sp>
      <p:sp>
        <p:nvSpPr>
          <p:cNvPr id="40972" name="Rectangle 16"/>
          <p:cNvSpPr>
            <a:spLocks noChangeArrowheads="1"/>
          </p:cNvSpPr>
          <p:nvPr/>
        </p:nvSpPr>
        <p:spPr bwMode="auto">
          <a:xfrm>
            <a:off x="4419600" y="76200"/>
            <a:ext cx="47244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200"/>
              <a:t>	</a:t>
            </a:r>
            <a:r>
              <a:rPr lang="en-GB" sz="1200">
                <a:solidFill>
                  <a:srgbClr val="7575D1"/>
                </a:solidFill>
              </a:rPr>
              <a:t>Targeted questions: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200"/>
              <a:t>	- what </a:t>
            </a:r>
            <a:r>
              <a:rPr lang="en-GB" sz="1200">
                <a:solidFill>
                  <a:srgbClr val="7575D1"/>
                </a:solidFill>
              </a:rPr>
              <a:t>kind of symbols </a:t>
            </a:r>
            <a:r>
              <a:rPr lang="en-GB" sz="1200"/>
              <a:t>are in a library’s headers?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200"/>
              <a:t>	- how are </a:t>
            </a:r>
            <a:r>
              <a:rPr lang="en-GB" sz="1200">
                <a:solidFill>
                  <a:srgbClr val="7575D1"/>
                </a:solidFill>
              </a:rPr>
              <a:t>namespaces</a:t>
            </a:r>
            <a:r>
              <a:rPr lang="en-GB" sz="1200"/>
              <a:t> used in interface headers?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200"/>
              <a:t>	- does a header have a </a:t>
            </a:r>
            <a:r>
              <a:rPr lang="en-GB" sz="1200">
                <a:solidFill>
                  <a:srgbClr val="7575D1"/>
                </a:solidFill>
              </a:rPr>
              <a:t>simple / uniform structure </a:t>
            </a:r>
            <a:r>
              <a:rPr lang="en-GB" sz="1200"/>
              <a:t>or not?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en-GB" sz="1200"/>
              <a:t>	- are there </a:t>
            </a:r>
            <a:r>
              <a:rPr lang="en-GB" sz="1200">
                <a:solidFill>
                  <a:srgbClr val="7575D1"/>
                </a:solidFill>
              </a:rPr>
              <a:t>heavy functions </a:t>
            </a:r>
            <a:r>
              <a:rPr lang="en-GB" sz="1200"/>
              <a:t>from a parameter-passing view?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Directed acyclic graphs (DAGs)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41986" name="Rectangle 6"/>
          <p:cNvSpPr>
            <a:spLocks noChangeArrowheads="1"/>
          </p:cNvSpPr>
          <p:nvPr/>
        </p:nvSpPr>
        <p:spPr bwMode="auto">
          <a:xfrm>
            <a:off x="304800" y="762000"/>
            <a:ext cx="5108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class hierarchies (multiple inheritance)</a:t>
            </a:r>
          </a:p>
          <a:p>
            <a:pPr>
              <a:buFont typeface="Arial" charset="0"/>
              <a:buChar char="•"/>
            </a:pPr>
            <a:r>
              <a:rPr lang="en-US" sz="1600"/>
              <a:t> organization structure (multiple bosses)</a:t>
            </a:r>
          </a:p>
          <a:p>
            <a:pPr>
              <a:buFont typeface="Arial" charset="0"/>
              <a:buChar char="•"/>
            </a:pPr>
            <a:r>
              <a:rPr lang="en-US" sz="1600"/>
              <a:t> also created from general graphs by removing cycles</a:t>
            </a:r>
          </a:p>
        </p:txBody>
      </p:sp>
      <p:graphicFrame>
        <p:nvGraphicFramePr>
          <p:cNvPr id="41987" name="Object 2"/>
          <p:cNvGraphicFramePr>
            <a:graphicFrameLocks noChangeAspect="1"/>
          </p:cNvGraphicFramePr>
          <p:nvPr/>
        </p:nvGraphicFramePr>
        <p:xfrm>
          <a:off x="1781175" y="1933575"/>
          <a:ext cx="5457825" cy="457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46" name="Photo Editor Photo" r:id="rId3" imgW="3238952" imgH="2715004" progId="MSPhotoEd.3">
                  <p:embed/>
                </p:oleObj>
              </mc:Choice>
              <mc:Fallback>
                <p:oleObj name="Photo Editor Photo" r:id="rId3" imgW="3238952" imgH="2715004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12000" contrast="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1175" y="1933575"/>
                        <a:ext cx="5457825" cy="457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Rectangle 7"/>
          <p:cNvSpPr>
            <a:spLocks noChangeArrowheads="1"/>
          </p:cNvSpPr>
          <p:nvPr/>
        </p:nvSpPr>
        <p:spPr bwMode="auto">
          <a:xfrm>
            <a:off x="7210425" y="4038600"/>
            <a:ext cx="1781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UNIX system history</a:t>
            </a:r>
            <a:br>
              <a:rPr lang="en-US" sz="1200"/>
            </a:br>
            <a:r>
              <a:rPr lang="en-US" sz="1200"/>
              <a:t>(top-&gt;down = timeline)</a:t>
            </a:r>
            <a:endParaRPr lang="en-GB" sz="1200"/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304800" y="1541463"/>
            <a:ext cx="32813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Hierarchical layout </a:t>
            </a:r>
            <a:r>
              <a:rPr lang="en-US" sz="1200">
                <a:solidFill>
                  <a:srgbClr val="7575D1"/>
                </a:solidFill>
              </a:rPr>
              <a:t>[Sugiyama et al </a:t>
            </a:r>
            <a:r>
              <a:rPr lang="ja-JP" altLang="en-US" sz="1200">
                <a:solidFill>
                  <a:srgbClr val="7575D1"/>
                </a:solidFill>
              </a:rPr>
              <a:t>’</a:t>
            </a:r>
            <a:r>
              <a:rPr lang="en-US" altLang="ja-JP" sz="1200">
                <a:solidFill>
                  <a:srgbClr val="7575D1"/>
                </a:solidFill>
              </a:rPr>
              <a:t>81]</a:t>
            </a:r>
            <a:endParaRPr lang="en-US" sz="1200">
              <a:solidFill>
                <a:srgbClr val="7575D1"/>
              </a:solidFill>
            </a:endParaRPr>
          </a:p>
        </p:txBody>
      </p:sp>
      <p:sp>
        <p:nvSpPr>
          <p:cNvPr id="41990" name="Rectangle 21"/>
          <p:cNvSpPr>
            <a:spLocks noChangeArrowheads="1"/>
          </p:cNvSpPr>
          <p:nvPr/>
        </p:nvSpPr>
        <p:spPr bwMode="auto">
          <a:xfrm>
            <a:off x="134938" y="6553200"/>
            <a:ext cx="4313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575D1"/>
                </a:solidFill>
              </a:rPr>
              <a:t>Layout made with the </a:t>
            </a:r>
            <a:r>
              <a:rPr lang="en-US" sz="1200" dirty="0" err="1">
                <a:solidFill>
                  <a:srgbClr val="7575D1"/>
                </a:solidFill>
              </a:rPr>
              <a:t>GraphViz</a:t>
            </a:r>
            <a:r>
              <a:rPr lang="en-US" sz="1200" dirty="0">
                <a:solidFill>
                  <a:srgbClr val="7575D1"/>
                </a:solidFill>
              </a:rPr>
              <a:t> package (</a:t>
            </a:r>
            <a:r>
              <a:rPr lang="en-US" sz="1200" dirty="0" err="1">
                <a:solidFill>
                  <a:srgbClr val="7575D1"/>
                </a:solidFill>
              </a:rPr>
              <a:t>www.graphviz.org</a:t>
            </a:r>
            <a:r>
              <a:rPr lang="en-US" sz="1200" dirty="0">
                <a:solidFill>
                  <a:srgbClr val="7575D1"/>
                </a:solidFill>
              </a:rPr>
              <a:t>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Hessel\Desktop\Presentation\ff\comp-dot-bison-nc-fd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0"/>
            <a:ext cx="1857375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3" descr="C:\Users\Hessel\Desktop\Presentation\ff\comp-tulip-bison-nc-walk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86000"/>
            <a:ext cx="39243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Directed acyclic graphs (DAGs)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43012" name="Rectangle 6"/>
          <p:cNvSpPr>
            <a:spLocks noChangeArrowheads="1"/>
          </p:cNvSpPr>
          <p:nvPr/>
        </p:nvSpPr>
        <p:spPr bwMode="auto">
          <a:xfrm>
            <a:off x="304800" y="762000"/>
            <a:ext cx="612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Hierarchical layout scalability </a:t>
            </a:r>
          </a:p>
          <a:p>
            <a:pPr>
              <a:buFont typeface="Arial" charset="0"/>
              <a:buChar char="•"/>
            </a:pPr>
            <a:r>
              <a:rPr lang="en-US" sz="1600"/>
              <a:t> OK for &lt; 1000 nodes or edges</a:t>
            </a:r>
          </a:p>
          <a:p>
            <a:pPr>
              <a:buFont typeface="Arial" charset="0"/>
              <a:buChar char="•"/>
            </a:pPr>
            <a:r>
              <a:rPr lang="en-US" sz="1600"/>
              <a:t> too many </a:t>
            </a:r>
            <a:r>
              <a:rPr lang="en-US" sz="1600" b="1"/>
              <a:t>crossings</a:t>
            </a:r>
            <a:r>
              <a:rPr lang="en-US" sz="1600"/>
              <a:t> and/or </a:t>
            </a:r>
            <a:r>
              <a:rPr lang="en-US" sz="1600" b="1"/>
              <a:t>bad aspect ratios </a:t>
            </a:r>
            <a:r>
              <a:rPr lang="en-US" sz="1600"/>
              <a:t>for larger graphs</a:t>
            </a:r>
          </a:p>
        </p:txBody>
      </p:sp>
      <p:sp>
        <p:nvSpPr>
          <p:cNvPr id="43013" name="Rectangle 8"/>
          <p:cNvSpPr>
            <a:spLocks noChangeArrowheads="1"/>
          </p:cNvSpPr>
          <p:nvPr/>
        </p:nvSpPr>
        <p:spPr bwMode="auto">
          <a:xfrm>
            <a:off x="3962400" y="1752600"/>
            <a:ext cx="3925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  <a:latin typeface="Calibri" charset="0"/>
              </a:rPr>
              <a:t>Bison library call graph (3.214 nodes, 14.382 edges)</a:t>
            </a:r>
          </a:p>
        </p:txBody>
      </p:sp>
      <p:sp>
        <p:nvSpPr>
          <p:cNvPr id="43014" name="Rectangle 9"/>
          <p:cNvSpPr>
            <a:spLocks noChangeArrowheads="1"/>
          </p:cNvSpPr>
          <p:nvPr/>
        </p:nvSpPr>
        <p:spPr bwMode="auto">
          <a:xfrm>
            <a:off x="228600" y="3810000"/>
            <a:ext cx="187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libri" charset="0"/>
              </a:rPr>
              <a:t>GraphViz</a:t>
            </a:r>
            <a:r>
              <a:rPr lang="en-US" sz="1400" baseline="30000"/>
              <a:t>1</a:t>
            </a:r>
            <a:r>
              <a:rPr lang="en-US" sz="1400">
                <a:latin typeface="Calibri" charset="0"/>
              </a:rPr>
              <a:t> hierarchical </a:t>
            </a:r>
          </a:p>
          <a:p>
            <a:r>
              <a:rPr lang="en-US" sz="1400">
                <a:latin typeface="Calibri" charset="0"/>
              </a:rPr>
              <a:t>DAG layout</a:t>
            </a:r>
            <a:endParaRPr lang="en-US" sz="1400"/>
          </a:p>
        </p:txBody>
      </p:sp>
      <p:sp>
        <p:nvSpPr>
          <p:cNvPr id="43015" name="Rectangle 10"/>
          <p:cNvSpPr>
            <a:spLocks noChangeArrowheads="1"/>
          </p:cNvSpPr>
          <p:nvPr/>
        </p:nvSpPr>
        <p:spPr bwMode="auto">
          <a:xfrm>
            <a:off x="7339013" y="3810000"/>
            <a:ext cx="15001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libri" charset="0"/>
              </a:rPr>
              <a:t>Tulip</a:t>
            </a:r>
            <a:r>
              <a:rPr lang="en-US" sz="1400" baseline="30000"/>
              <a:t>2</a:t>
            </a:r>
            <a:r>
              <a:rPr lang="en-US" sz="1400">
                <a:latin typeface="Calibri" charset="0"/>
              </a:rPr>
              <a:t> hierarchical </a:t>
            </a:r>
          </a:p>
          <a:p>
            <a:r>
              <a:rPr lang="en-US" sz="1400">
                <a:latin typeface="Calibri" charset="0"/>
              </a:rPr>
              <a:t>DAG layout</a:t>
            </a:r>
            <a:endParaRPr lang="en-US" sz="1400"/>
          </a:p>
        </p:txBody>
      </p:sp>
      <p:sp>
        <p:nvSpPr>
          <p:cNvPr id="43016" name="Rectangle 21"/>
          <p:cNvSpPr>
            <a:spLocks noChangeArrowheads="1"/>
          </p:cNvSpPr>
          <p:nvPr/>
        </p:nvSpPr>
        <p:spPr bwMode="auto">
          <a:xfrm>
            <a:off x="323850" y="6581775"/>
            <a:ext cx="2535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aseline="30000" dirty="0">
                <a:solidFill>
                  <a:srgbClr val="7575D1"/>
                </a:solidFill>
              </a:rPr>
              <a:t>1 </a:t>
            </a:r>
            <a:r>
              <a:rPr lang="en-US" sz="1200" dirty="0" err="1">
                <a:solidFill>
                  <a:srgbClr val="7575D1"/>
                </a:solidFill>
              </a:rPr>
              <a:t>www.graphviz.org</a:t>
            </a:r>
            <a:r>
              <a:rPr lang="en-US" sz="1200" dirty="0">
                <a:solidFill>
                  <a:srgbClr val="7575D1"/>
                </a:solidFill>
              </a:rPr>
              <a:t>   </a:t>
            </a:r>
            <a:r>
              <a:rPr lang="en-US" sz="1200" baseline="30000" dirty="0">
                <a:solidFill>
                  <a:srgbClr val="7575D1"/>
                </a:solidFill>
              </a:rPr>
              <a:t>2 </a:t>
            </a:r>
            <a:r>
              <a:rPr lang="en-US" sz="1200" dirty="0" err="1">
                <a:solidFill>
                  <a:srgbClr val="7575D1"/>
                </a:solidFill>
              </a:rPr>
              <a:t>tulip.labri.fr</a:t>
            </a:r>
            <a:endParaRPr lang="en-US" sz="1200" dirty="0">
              <a:solidFill>
                <a:srgbClr val="7575D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447800"/>
            <a:ext cx="2532062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General graphs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4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3962400"/>
            <a:ext cx="34480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1524000"/>
            <a:ext cx="36337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037" name="Object 2"/>
          <p:cNvGraphicFramePr>
            <a:graphicFrameLocks noChangeAspect="1"/>
          </p:cNvGraphicFramePr>
          <p:nvPr/>
        </p:nvGraphicFramePr>
        <p:xfrm>
          <a:off x="5141913" y="4095750"/>
          <a:ext cx="2590800" cy="242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98" name="Photo Editor Photo" r:id="rId6" imgW="3172268" imgH="2971429" progId="MSPhotoEd.3">
                  <p:embed/>
                </p:oleObj>
              </mc:Choice>
              <mc:Fallback>
                <p:oleObj name="Photo Editor Photo" r:id="rId6" imgW="3172268" imgH="29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913" y="4095750"/>
                        <a:ext cx="2590800" cy="242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1D0993"/>
                                </a:gs>
                                <a:gs pos="100000">
                                  <a:srgbClr val="7575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Rectangle 9"/>
          <p:cNvSpPr>
            <a:spLocks noChangeArrowheads="1"/>
          </p:cNvSpPr>
          <p:nvPr/>
        </p:nvSpPr>
        <p:spPr bwMode="auto">
          <a:xfrm>
            <a:off x="538163" y="2547938"/>
            <a:ext cx="852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call graph</a:t>
            </a:r>
          </a:p>
        </p:txBody>
      </p:sp>
      <p:sp>
        <p:nvSpPr>
          <p:cNvPr id="44039" name="Rectangle 10"/>
          <p:cNvSpPr>
            <a:spLocks noChangeArrowheads="1"/>
          </p:cNvSpPr>
          <p:nvPr/>
        </p:nvSpPr>
        <p:spPr bwMode="auto">
          <a:xfrm>
            <a:off x="7702550" y="2557463"/>
            <a:ext cx="1244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inheritance tree</a:t>
            </a:r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493713" y="5214938"/>
            <a:ext cx="852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call graph</a:t>
            </a:r>
          </a:p>
        </p:txBody>
      </p:sp>
      <p:sp>
        <p:nvSpPr>
          <p:cNvPr id="44041" name="Rectangle 10"/>
          <p:cNvSpPr>
            <a:spLocks noChangeArrowheads="1"/>
          </p:cNvSpPr>
          <p:nvPr/>
        </p:nvSpPr>
        <p:spPr bwMode="auto">
          <a:xfrm>
            <a:off x="265113" y="685800"/>
            <a:ext cx="8532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200"/>
              <a:t> not necessarily directed; can have cycles too</a:t>
            </a:r>
          </a:p>
          <a:p>
            <a:pPr>
              <a:buFont typeface="Arial" charset="0"/>
              <a:buChar char="•"/>
            </a:pPr>
            <a:r>
              <a:rPr lang="en-US" sz="1200"/>
              <a:t> laid out by computing the 2D node placement that minimizes the sum of edge lengths without creating too much crowding</a:t>
            </a:r>
          </a:p>
          <a:p>
            <a:pPr>
              <a:buFont typeface="Arial" charset="0"/>
              <a:buChar char="•"/>
            </a:pPr>
            <a:r>
              <a:rPr lang="en-US" sz="1200"/>
              <a:t> </a:t>
            </a:r>
            <a:r>
              <a:rPr lang="en-US" sz="1200" b="1"/>
              <a:t>no good layout engine </a:t>
            </a:r>
            <a:r>
              <a:rPr lang="en-US" sz="1200"/>
              <a:t>for graphs with more than ~1000 nodes/edges</a:t>
            </a:r>
          </a:p>
        </p:txBody>
      </p:sp>
      <p:sp>
        <p:nvSpPr>
          <p:cNvPr id="44042" name="Rectangle 21"/>
          <p:cNvSpPr>
            <a:spLocks noChangeArrowheads="1"/>
          </p:cNvSpPr>
          <p:nvPr/>
        </p:nvSpPr>
        <p:spPr bwMode="auto">
          <a:xfrm>
            <a:off x="534988" y="6602413"/>
            <a:ext cx="2990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7575D1"/>
                </a:solidFill>
              </a:rPr>
              <a:t>Layouts created by </a:t>
            </a:r>
            <a:r>
              <a:rPr lang="en-US" sz="1000" i="1" dirty="0" err="1">
                <a:solidFill>
                  <a:srgbClr val="7575D1"/>
                </a:solidFill>
              </a:rPr>
              <a:t>neato</a:t>
            </a:r>
            <a:r>
              <a:rPr lang="en-US" sz="1000" dirty="0">
                <a:solidFill>
                  <a:srgbClr val="7575D1"/>
                </a:solidFill>
              </a:rPr>
              <a:t> tool, </a:t>
            </a:r>
            <a:r>
              <a:rPr lang="en-US" sz="1000" dirty="0" err="1">
                <a:solidFill>
                  <a:srgbClr val="7575D1"/>
                </a:solidFill>
              </a:rPr>
              <a:t>GraphViz</a:t>
            </a:r>
            <a:r>
              <a:rPr lang="en-US" sz="1000" dirty="0">
                <a:solidFill>
                  <a:srgbClr val="7575D1"/>
                </a:solidFill>
              </a:rPr>
              <a:t> package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Software Visualization Pipeline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" y="6380163"/>
            <a:ext cx="8686800" cy="46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413" name="Rectangle 1047"/>
          <p:cNvSpPr>
            <a:spLocks noChangeArrowheads="1"/>
          </p:cNvSpPr>
          <p:nvPr/>
        </p:nvSpPr>
        <p:spPr bwMode="auto">
          <a:xfrm>
            <a:off x="76200" y="3895725"/>
            <a:ext cx="8763000" cy="1895475"/>
          </a:xfrm>
          <a:prstGeom prst="rect">
            <a:avLst/>
          </a:prstGeom>
          <a:noFill/>
          <a:ln w="38100">
            <a:solidFill>
              <a:srgbClr val="A3A3E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18" name="Rectangle 1045"/>
          <p:cNvSpPr>
            <a:spLocks noChangeArrowheads="1"/>
          </p:cNvSpPr>
          <p:nvPr/>
        </p:nvSpPr>
        <p:spPr bwMode="auto">
          <a:xfrm>
            <a:off x="76200" y="1066800"/>
            <a:ext cx="8763000" cy="2133600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cs typeface="Arial" charset="0"/>
            </a:endParaRPr>
          </a:p>
        </p:txBody>
      </p:sp>
      <p:sp>
        <p:nvSpPr>
          <p:cNvPr id="25" name="Rectangle 1027"/>
          <p:cNvSpPr>
            <a:spLocks noChangeArrowheads="1"/>
          </p:cNvSpPr>
          <p:nvPr/>
        </p:nvSpPr>
        <p:spPr bwMode="auto">
          <a:xfrm>
            <a:off x="152400" y="1371600"/>
            <a:ext cx="1600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cs typeface="Arial" charset="0"/>
              </a:rPr>
              <a:t>software</a:t>
            </a:r>
          </a:p>
          <a:p>
            <a:pPr algn="ctr">
              <a:defRPr/>
            </a:pPr>
            <a:r>
              <a:rPr lang="en-US" sz="1600">
                <a:cs typeface="Arial" charset="0"/>
              </a:rPr>
              <a:t>engineering</a:t>
            </a:r>
            <a:endParaRPr lang="en-GB" sz="1600">
              <a:cs typeface="Arial" charset="0"/>
            </a:endParaRPr>
          </a:p>
        </p:txBody>
      </p:sp>
      <p:sp>
        <p:nvSpPr>
          <p:cNvPr id="17416" name="Rectangle 1029"/>
          <p:cNvSpPr>
            <a:spLocks noChangeArrowheads="1"/>
          </p:cNvSpPr>
          <p:nvPr/>
        </p:nvSpPr>
        <p:spPr bwMode="auto">
          <a:xfrm>
            <a:off x="1981200" y="1371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600" i="1"/>
              <a:t>software</a:t>
            </a:r>
          </a:p>
          <a:p>
            <a:pPr algn="ctr"/>
            <a:r>
              <a:rPr lang="en-US" sz="1600" i="1"/>
              <a:t>data</a:t>
            </a:r>
            <a:endParaRPr lang="en-GB" sz="1600" i="1"/>
          </a:p>
        </p:txBody>
      </p:sp>
      <p:sp>
        <p:nvSpPr>
          <p:cNvPr id="17417" name="Line 1030"/>
          <p:cNvSpPr>
            <a:spLocks noChangeShapeType="1"/>
          </p:cNvSpPr>
          <p:nvPr/>
        </p:nvSpPr>
        <p:spPr bwMode="auto">
          <a:xfrm>
            <a:off x="1752600" y="1724025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1031"/>
          <p:cNvSpPr>
            <a:spLocks noChangeArrowheads="1"/>
          </p:cNvSpPr>
          <p:nvPr/>
        </p:nvSpPr>
        <p:spPr bwMode="auto">
          <a:xfrm>
            <a:off x="3638550" y="1371600"/>
            <a:ext cx="1600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cs typeface="Arial" charset="0"/>
              </a:rPr>
              <a:t>data</a:t>
            </a:r>
          </a:p>
          <a:p>
            <a:pPr algn="ctr">
              <a:defRPr/>
            </a:pPr>
            <a:r>
              <a:rPr lang="en-US" sz="1600">
                <a:cs typeface="Arial" charset="0"/>
              </a:rPr>
              <a:t>acquisition</a:t>
            </a:r>
            <a:endParaRPr lang="en-GB" sz="1600">
              <a:cs typeface="Arial" charset="0"/>
            </a:endParaRPr>
          </a:p>
        </p:txBody>
      </p:sp>
      <p:sp>
        <p:nvSpPr>
          <p:cNvPr id="17419" name="Rectangle 1032"/>
          <p:cNvSpPr>
            <a:spLocks noChangeArrowheads="1"/>
          </p:cNvSpPr>
          <p:nvPr/>
        </p:nvSpPr>
        <p:spPr bwMode="auto">
          <a:xfrm>
            <a:off x="5334000" y="1371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600" i="1"/>
              <a:t>internal</a:t>
            </a:r>
          </a:p>
          <a:p>
            <a:pPr algn="ctr"/>
            <a:r>
              <a:rPr lang="en-US" sz="1600" i="1"/>
              <a:t>data</a:t>
            </a:r>
            <a:endParaRPr lang="en-GB" sz="1600" i="1"/>
          </a:p>
        </p:txBody>
      </p:sp>
      <p:sp>
        <p:nvSpPr>
          <p:cNvPr id="17420" name="Line 1033"/>
          <p:cNvSpPr>
            <a:spLocks noChangeShapeType="1"/>
          </p:cNvSpPr>
          <p:nvPr/>
        </p:nvSpPr>
        <p:spPr bwMode="auto">
          <a:xfrm>
            <a:off x="5257800" y="1724025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1034"/>
          <p:cNvSpPr>
            <a:spLocks noChangeArrowheads="1"/>
          </p:cNvSpPr>
          <p:nvPr/>
        </p:nvSpPr>
        <p:spPr bwMode="auto">
          <a:xfrm>
            <a:off x="7010400" y="1371600"/>
            <a:ext cx="1600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cs typeface="Arial" charset="0"/>
              </a:rPr>
              <a:t>data</a:t>
            </a:r>
          </a:p>
          <a:p>
            <a:pPr algn="ctr">
              <a:defRPr/>
            </a:pPr>
            <a:r>
              <a:rPr lang="en-US" sz="1600">
                <a:cs typeface="Arial" charset="0"/>
              </a:rPr>
              <a:t>filtering</a:t>
            </a:r>
            <a:endParaRPr lang="en-GB" sz="1600">
              <a:cs typeface="Arial" charset="0"/>
            </a:endParaRPr>
          </a:p>
        </p:txBody>
      </p:sp>
      <p:sp>
        <p:nvSpPr>
          <p:cNvPr id="33" name="Rectangle 1036"/>
          <p:cNvSpPr>
            <a:spLocks noChangeArrowheads="1"/>
          </p:cNvSpPr>
          <p:nvPr/>
        </p:nvSpPr>
        <p:spPr bwMode="auto">
          <a:xfrm>
            <a:off x="7010400" y="4191000"/>
            <a:ext cx="1600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cs typeface="Arial" charset="0"/>
              </a:rPr>
              <a:t>data</a:t>
            </a:r>
            <a:br>
              <a:rPr lang="en-US" sz="1600">
                <a:cs typeface="Arial" charset="0"/>
              </a:rPr>
            </a:br>
            <a:r>
              <a:rPr lang="en-US" sz="1600">
                <a:cs typeface="Arial" charset="0"/>
              </a:rPr>
              <a:t>mapping</a:t>
            </a:r>
            <a:endParaRPr lang="en-GB" sz="1600">
              <a:cs typeface="Arial" charset="0"/>
            </a:endParaRPr>
          </a:p>
        </p:txBody>
      </p:sp>
      <p:sp>
        <p:nvSpPr>
          <p:cNvPr id="17423" name="Rectangle 1038"/>
          <p:cNvSpPr>
            <a:spLocks noChangeArrowheads="1"/>
          </p:cNvSpPr>
          <p:nvPr/>
        </p:nvSpPr>
        <p:spPr bwMode="auto">
          <a:xfrm>
            <a:off x="6215063" y="32004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en-US" sz="1600" i="1"/>
              <a:t>enriched data</a:t>
            </a:r>
            <a:endParaRPr lang="en-GB" sz="1600" i="1"/>
          </a:p>
        </p:txBody>
      </p:sp>
      <p:sp>
        <p:nvSpPr>
          <p:cNvPr id="17424" name="Rectangle 1039"/>
          <p:cNvSpPr>
            <a:spLocks noChangeArrowheads="1"/>
          </p:cNvSpPr>
          <p:nvPr/>
        </p:nvSpPr>
        <p:spPr bwMode="auto">
          <a:xfrm>
            <a:off x="5210175" y="41910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600" i="1"/>
              <a:t>visual</a:t>
            </a:r>
          </a:p>
          <a:p>
            <a:pPr algn="ctr"/>
            <a:r>
              <a:rPr lang="en-US" sz="1600" i="1"/>
              <a:t>representations</a:t>
            </a:r>
            <a:endParaRPr lang="en-GB" sz="1600" i="1"/>
          </a:p>
        </p:txBody>
      </p:sp>
      <p:sp>
        <p:nvSpPr>
          <p:cNvPr id="17425" name="Line 1040"/>
          <p:cNvSpPr>
            <a:spLocks noChangeShapeType="1"/>
          </p:cNvSpPr>
          <p:nvPr/>
        </p:nvSpPr>
        <p:spPr bwMode="auto">
          <a:xfrm>
            <a:off x="4876800" y="4543425"/>
            <a:ext cx="205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Rectangle 1041"/>
          <p:cNvSpPr>
            <a:spLocks noChangeArrowheads="1"/>
          </p:cNvSpPr>
          <p:nvPr/>
        </p:nvSpPr>
        <p:spPr bwMode="auto">
          <a:xfrm>
            <a:off x="3200400" y="4191000"/>
            <a:ext cx="1600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cs typeface="Arial" charset="0"/>
              </a:rPr>
              <a:t>graphics</a:t>
            </a:r>
            <a:br>
              <a:rPr lang="en-US" sz="1600">
                <a:cs typeface="Arial" charset="0"/>
              </a:rPr>
            </a:br>
            <a:r>
              <a:rPr lang="en-US" sz="1600">
                <a:cs typeface="Arial" charset="0"/>
              </a:rPr>
              <a:t>rendering</a:t>
            </a:r>
            <a:endParaRPr lang="en-GB" sz="1600">
              <a:cs typeface="Arial" charset="0"/>
            </a:endParaRPr>
          </a:p>
        </p:txBody>
      </p:sp>
      <p:sp>
        <p:nvSpPr>
          <p:cNvPr id="17427" name="Rectangle 1042"/>
          <p:cNvSpPr>
            <a:spLocks noChangeArrowheads="1"/>
          </p:cNvSpPr>
          <p:nvPr/>
        </p:nvSpPr>
        <p:spPr bwMode="auto">
          <a:xfrm>
            <a:off x="2095500" y="4162425"/>
            <a:ext cx="11620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600" i="1"/>
              <a:t>image</a:t>
            </a:r>
          </a:p>
          <a:p>
            <a:pPr algn="ctr"/>
            <a:endParaRPr lang="en-GB" sz="1600" i="1"/>
          </a:p>
        </p:txBody>
      </p:sp>
      <p:sp>
        <p:nvSpPr>
          <p:cNvPr id="17428" name="Line 1043"/>
          <p:cNvSpPr>
            <a:spLocks noChangeShapeType="1"/>
          </p:cNvSpPr>
          <p:nvPr/>
        </p:nvSpPr>
        <p:spPr bwMode="auto">
          <a:xfrm>
            <a:off x="2057400" y="4543425"/>
            <a:ext cx="11334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Rectangle 1044"/>
          <p:cNvSpPr>
            <a:spLocks noChangeArrowheads="1"/>
          </p:cNvSpPr>
          <p:nvPr/>
        </p:nvSpPr>
        <p:spPr bwMode="auto">
          <a:xfrm>
            <a:off x="409575" y="4191000"/>
            <a:ext cx="1600200" cy="685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cs typeface="Arial" charset="0"/>
              </a:rPr>
              <a:t>human</a:t>
            </a:r>
          </a:p>
          <a:p>
            <a:pPr algn="ctr">
              <a:defRPr/>
            </a:pPr>
            <a:r>
              <a:rPr lang="en-US" sz="1600">
                <a:cs typeface="Arial" charset="0"/>
              </a:rPr>
              <a:t>interpretation</a:t>
            </a:r>
            <a:endParaRPr lang="en-GB" sz="1600">
              <a:cs typeface="Arial" charset="0"/>
            </a:endParaRPr>
          </a:p>
        </p:txBody>
      </p:sp>
      <p:sp>
        <p:nvSpPr>
          <p:cNvPr id="17430" name="Rectangle 1046"/>
          <p:cNvSpPr>
            <a:spLocks noChangeArrowheads="1"/>
          </p:cNvSpPr>
          <p:nvPr/>
        </p:nvSpPr>
        <p:spPr bwMode="auto">
          <a:xfrm>
            <a:off x="3575050" y="762000"/>
            <a:ext cx="17938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Software analysis</a:t>
            </a:r>
            <a:endParaRPr lang="en-GB" sz="1600">
              <a:solidFill>
                <a:srgbClr val="7575D1"/>
              </a:solidFill>
            </a:endParaRPr>
          </a:p>
        </p:txBody>
      </p:sp>
      <p:sp>
        <p:nvSpPr>
          <p:cNvPr id="17431" name="Rectangle 1048"/>
          <p:cNvSpPr>
            <a:spLocks noChangeArrowheads="1"/>
          </p:cNvSpPr>
          <p:nvPr/>
        </p:nvSpPr>
        <p:spPr bwMode="auto">
          <a:xfrm>
            <a:off x="3427413" y="3581400"/>
            <a:ext cx="21701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Software visualization</a:t>
            </a:r>
            <a:endParaRPr lang="en-GB" sz="1600">
              <a:solidFill>
                <a:srgbClr val="7575D1"/>
              </a:solidFill>
            </a:endParaRPr>
          </a:p>
        </p:txBody>
      </p:sp>
      <p:sp>
        <p:nvSpPr>
          <p:cNvPr id="17432" name="Rectangle 1029"/>
          <p:cNvSpPr>
            <a:spLocks noChangeArrowheads="1"/>
          </p:cNvSpPr>
          <p:nvPr/>
        </p:nvSpPr>
        <p:spPr bwMode="auto">
          <a:xfrm>
            <a:off x="304800" y="2133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Arial" charset="0"/>
              <a:buChar char="•"/>
            </a:pPr>
            <a:r>
              <a:rPr lang="en-US" sz="1400"/>
              <a:t> design</a:t>
            </a:r>
          </a:p>
          <a:p>
            <a:pPr>
              <a:buFont typeface="Arial" charset="0"/>
              <a:buChar char="•"/>
            </a:pPr>
            <a:r>
              <a:rPr lang="en-US" sz="1400"/>
              <a:t> development</a:t>
            </a:r>
          </a:p>
          <a:p>
            <a:pPr>
              <a:buFont typeface="Arial" charset="0"/>
              <a:buChar char="•"/>
            </a:pPr>
            <a:r>
              <a:rPr lang="en-US" sz="1400"/>
              <a:t> testing</a:t>
            </a:r>
          </a:p>
          <a:p>
            <a:pPr>
              <a:buFont typeface="Arial" charset="0"/>
              <a:buChar char="•"/>
            </a:pPr>
            <a:r>
              <a:rPr lang="en-US" sz="1400"/>
              <a:t> maintenance</a:t>
            </a:r>
            <a:endParaRPr lang="en-GB" sz="1400"/>
          </a:p>
        </p:txBody>
      </p:sp>
      <p:sp>
        <p:nvSpPr>
          <p:cNvPr id="17433" name="Rectangle 1029"/>
          <p:cNvSpPr>
            <a:spLocks noChangeArrowheads="1"/>
          </p:cNvSpPr>
          <p:nvPr/>
        </p:nvSpPr>
        <p:spPr bwMode="auto">
          <a:xfrm>
            <a:off x="3657600" y="2133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Arial" charset="0"/>
              <a:buChar char="•"/>
            </a:pPr>
            <a:r>
              <a:rPr lang="en-US" sz="1400"/>
              <a:t> static analysis</a:t>
            </a:r>
          </a:p>
          <a:p>
            <a:pPr>
              <a:buFont typeface="Arial" charset="0"/>
              <a:buChar char="•"/>
            </a:pPr>
            <a:r>
              <a:rPr lang="en-US" sz="1400"/>
              <a:t> dynamic analysis</a:t>
            </a:r>
          </a:p>
          <a:p>
            <a:pPr>
              <a:buFont typeface="Arial" charset="0"/>
              <a:buChar char="•"/>
            </a:pPr>
            <a:r>
              <a:rPr lang="en-US" sz="1400"/>
              <a:t> debugging</a:t>
            </a:r>
          </a:p>
          <a:p>
            <a:pPr>
              <a:buFont typeface="Arial" charset="0"/>
              <a:buChar char="•"/>
            </a:pPr>
            <a:r>
              <a:rPr lang="en-US" sz="1400"/>
              <a:t> evolution analysis</a:t>
            </a:r>
            <a:endParaRPr lang="en-GB" sz="1400"/>
          </a:p>
        </p:txBody>
      </p:sp>
      <p:cxnSp>
        <p:nvCxnSpPr>
          <p:cNvPr id="17434" name="Straight Arrow Connector 45"/>
          <p:cNvCxnSpPr>
            <a:cxnSpLocks noChangeShapeType="1"/>
          </p:cNvCxnSpPr>
          <p:nvPr/>
        </p:nvCxnSpPr>
        <p:spPr bwMode="auto">
          <a:xfrm rot="5400000">
            <a:off x="7303294" y="3645694"/>
            <a:ext cx="9906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5" name="Rectangle 1029"/>
          <p:cNvSpPr>
            <a:spLocks noChangeArrowheads="1"/>
          </p:cNvSpPr>
          <p:nvPr/>
        </p:nvSpPr>
        <p:spPr bwMode="auto">
          <a:xfrm>
            <a:off x="7010400" y="2133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Arial" charset="0"/>
              <a:buChar char="•"/>
            </a:pPr>
            <a:r>
              <a:rPr lang="en-US" sz="1400"/>
              <a:t> graph extraction</a:t>
            </a:r>
          </a:p>
          <a:p>
            <a:pPr>
              <a:buFont typeface="Arial" charset="0"/>
              <a:buChar char="•"/>
            </a:pPr>
            <a:r>
              <a:rPr lang="en-US" sz="1400"/>
              <a:t> metric computation </a:t>
            </a:r>
          </a:p>
          <a:p>
            <a:pPr>
              <a:buFont typeface="Arial" charset="0"/>
              <a:buChar char="•"/>
            </a:pPr>
            <a:r>
              <a:rPr lang="en-US" sz="1400"/>
              <a:t> dataflow analysis</a:t>
            </a:r>
          </a:p>
          <a:p>
            <a:pPr>
              <a:buFont typeface="Arial" charset="0"/>
              <a:buChar char="•"/>
            </a:pPr>
            <a:r>
              <a:rPr lang="en-US" sz="1400"/>
              <a:t> control flow analysis</a:t>
            </a:r>
            <a:endParaRPr lang="en-GB" sz="1400"/>
          </a:p>
        </p:txBody>
      </p:sp>
      <p:sp>
        <p:nvSpPr>
          <p:cNvPr id="17436" name="Rectangle 1029"/>
          <p:cNvSpPr>
            <a:spLocks noChangeArrowheads="1"/>
          </p:cNvSpPr>
          <p:nvPr/>
        </p:nvSpPr>
        <p:spPr bwMode="auto">
          <a:xfrm>
            <a:off x="7010400" y="47244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Arial" charset="0"/>
              <a:buChar char="•"/>
            </a:pPr>
            <a:r>
              <a:rPr lang="en-US" sz="1400"/>
              <a:t> graph layouts</a:t>
            </a:r>
          </a:p>
          <a:p>
            <a:pPr>
              <a:buFont typeface="Arial" charset="0"/>
              <a:buChar char="•"/>
            </a:pPr>
            <a:r>
              <a:rPr lang="en-US" sz="1400"/>
              <a:t> attribute mapping </a:t>
            </a:r>
          </a:p>
        </p:txBody>
      </p:sp>
      <p:sp>
        <p:nvSpPr>
          <p:cNvPr id="17437" name="Rectangle 1029"/>
          <p:cNvSpPr>
            <a:spLocks noChangeArrowheads="1"/>
          </p:cNvSpPr>
          <p:nvPr/>
        </p:nvSpPr>
        <p:spPr bwMode="auto">
          <a:xfrm>
            <a:off x="3276600" y="49530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buFont typeface="Arial" charset="0"/>
              <a:buChar char="•"/>
            </a:pPr>
            <a:r>
              <a:rPr lang="en-US" sz="1400"/>
              <a:t> graph drawing</a:t>
            </a:r>
          </a:p>
          <a:p>
            <a:pPr>
              <a:buFont typeface="Arial" charset="0"/>
              <a:buChar char="•"/>
            </a:pPr>
            <a:r>
              <a:rPr lang="en-US" sz="1400"/>
              <a:t> texture mapping</a:t>
            </a:r>
          </a:p>
          <a:p>
            <a:pPr>
              <a:buFont typeface="Arial" charset="0"/>
              <a:buChar char="•"/>
            </a:pPr>
            <a:r>
              <a:rPr lang="en-US" sz="1400"/>
              <a:t> antialiasing</a:t>
            </a:r>
          </a:p>
          <a:p>
            <a:pPr>
              <a:buFont typeface="Arial" charset="0"/>
              <a:buChar char="•"/>
            </a:pPr>
            <a:r>
              <a:rPr lang="en-US" sz="1400"/>
              <a:t> interaction </a:t>
            </a:r>
          </a:p>
        </p:txBody>
      </p:sp>
      <p:cxnSp>
        <p:nvCxnSpPr>
          <p:cNvPr id="17438" name="Straight Arrow Connector 49"/>
          <p:cNvCxnSpPr>
            <a:cxnSpLocks noChangeShapeType="1"/>
          </p:cNvCxnSpPr>
          <p:nvPr/>
        </p:nvCxnSpPr>
        <p:spPr bwMode="auto">
          <a:xfrm rot="5400000" flipH="1" flipV="1">
            <a:off x="671513" y="3567113"/>
            <a:ext cx="1093787" cy="1587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39" name="Rectangle 1038"/>
          <p:cNvSpPr>
            <a:spLocks noChangeArrowheads="1"/>
          </p:cNvSpPr>
          <p:nvPr/>
        </p:nvSpPr>
        <p:spPr bwMode="auto">
          <a:xfrm>
            <a:off x="1184275" y="32004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1600" i="1">
                <a:solidFill>
                  <a:srgbClr val="FF0000"/>
                </a:solidFill>
              </a:rPr>
              <a:t>insight,</a:t>
            </a:r>
          </a:p>
          <a:p>
            <a:r>
              <a:rPr lang="en-GB" sz="1600" i="1">
                <a:solidFill>
                  <a:srgbClr val="FF0000"/>
                </a:solidFill>
              </a:rPr>
              <a:t>decisions</a:t>
            </a:r>
          </a:p>
        </p:txBody>
      </p:sp>
      <p:sp>
        <p:nvSpPr>
          <p:cNvPr id="17440" name="Rectangle 52"/>
          <p:cNvSpPr>
            <a:spLocks noChangeArrowheads="1"/>
          </p:cNvSpPr>
          <p:nvPr/>
        </p:nvSpPr>
        <p:spPr bwMode="auto">
          <a:xfrm>
            <a:off x="152400" y="6030913"/>
            <a:ext cx="6777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7575D1"/>
                </a:solidFill>
              </a:rPr>
              <a:t>The two sub-pipelines are typically weakly connected (very unfortunately)</a:t>
            </a:r>
            <a:endParaRPr lang="en-US" sz="1600">
              <a:solidFill>
                <a:srgbClr val="7575D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3" y="1447800"/>
            <a:ext cx="260826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1550988"/>
            <a:ext cx="2943225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24765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Graph splatting</a:t>
            </a:r>
          </a:p>
        </p:txBody>
      </p:sp>
      <p:sp>
        <p:nvSpPr>
          <p:cNvPr id="10" name="Rectangle 1027"/>
          <p:cNvSpPr>
            <a:spLocks noChangeArrowheads="1"/>
          </p:cNvSpPr>
          <p:nvPr/>
        </p:nvSpPr>
        <p:spPr bwMode="auto">
          <a:xfrm>
            <a:off x="304800" y="6096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600" b="1" dirty="0">
                <a:solidFill>
                  <a:srgbClr val="7575D1"/>
                </a:solidFill>
              </a:rPr>
              <a:t>Going from discrete scatterplots to continuous fields</a:t>
            </a: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sz="1600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sz="1600" b="1" dirty="0">
                <a:solidFill>
                  <a:srgbClr val="7575D1"/>
                </a:solidFill>
              </a:rPr>
              <a:t/>
            </a:r>
            <a:br>
              <a:rPr lang="en-US" sz="1600" b="1" dirty="0">
                <a:solidFill>
                  <a:srgbClr val="7575D1"/>
                </a:solidFill>
              </a:rPr>
            </a:br>
            <a:r>
              <a:rPr lang="en-US" sz="1600" b="1" dirty="0">
                <a:solidFill>
                  <a:srgbClr val="7575D1"/>
                </a:solidFill>
              </a:rPr>
              <a:t>Main idea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transform the </a:t>
            </a:r>
            <a:r>
              <a:rPr lang="en-US" sz="1600" b="1" dirty="0">
                <a:solidFill>
                  <a:srgbClr val="000000"/>
                </a:solidFill>
              </a:rPr>
              <a:t>discrete</a:t>
            </a:r>
            <a:r>
              <a:rPr lang="en-US" sz="1600" dirty="0">
                <a:solidFill>
                  <a:srgbClr val="000000"/>
                </a:solidFill>
              </a:rPr>
              <a:t> scatterplot (graph drawing) into a </a:t>
            </a:r>
            <a:r>
              <a:rPr lang="en-US" sz="1600" b="1" dirty="0">
                <a:solidFill>
                  <a:srgbClr val="000000"/>
                </a:solidFill>
              </a:rPr>
              <a:t>continuous</a:t>
            </a:r>
            <a:r>
              <a:rPr lang="en-US" sz="1600" dirty="0">
                <a:solidFill>
                  <a:srgbClr val="000000"/>
                </a:solidFill>
              </a:rPr>
              <a:t> field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visualize this field using classical </a:t>
            </a:r>
            <a:r>
              <a:rPr lang="en-US" sz="1600" dirty="0" err="1">
                <a:solidFill>
                  <a:srgbClr val="000000"/>
                </a:solidFill>
              </a:rPr>
              <a:t>SciVis</a:t>
            </a:r>
            <a:r>
              <a:rPr lang="en-US" sz="1600" dirty="0">
                <a:solidFill>
                  <a:srgbClr val="000000"/>
                </a:solidFill>
              </a:rPr>
              <a:t> methods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continuous color coding (e.g. using rainbow </a:t>
            </a:r>
            <a:r>
              <a:rPr lang="en-US" sz="1600" dirty="0" err="1">
                <a:solidFill>
                  <a:srgbClr val="000000"/>
                </a:solidFill>
              </a:rPr>
              <a:t>colormap</a:t>
            </a:r>
            <a:r>
              <a:rPr lang="en-US" sz="1600" dirty="0">
                <a:solidFill>
                  <a:srgbClr val="000000"/>
                </a:solidFill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3D height plots, contours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abstract from details, show </a:t>
            </a:r>
            <a:r>
              <a:rPr lang="en-US" sz="1600" b="1" dirty="0">
                <a:solidFill>
                  <a:srgbClr val="000000"/>
                </a:solidFill>
              </a:rPr>
              <a:t>overview</a:t>
            </a:r>
            <a:r>
              <a:rPr lang="en-US" sz="1600" dirty="0">
                <a:solidFill>
                  <a:srgbClr val="000000"/>
                </a:solidFill>
              </a:rPr>
              <a:t> (good for big data)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endParaRPr lang="en-US" sz="1600" dirty="0"/>
          </a:p>
        </p:txBody>
      </p:sp>
      <p:sp>
        <p:nvSpPr>
          <p:cNvPr id="45061" name="Rectangle 9"/>
          <p:cNvSpPr>
            <a:spLocks noChangeArrowheads="1"/>
          </p:cNvSpPr>
          <p:nvPr/>
        </p:nvSpPr>
        <p:spPr bwMode="auto">
          <a:xfrm>
            <a:off x="214313" y="3886200"/>
            <a:ext cx="24463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300" b="1"/>
              <a:t>original graph layout</a:t>
            </a:r>
          </a:p>
          <a:p>
            <a:pPr algn="ctr"/>
            <a:r>
              <a:rPr lang="en-US" sz="1300"/>
              <a:t>can get cluttered for large data</a:t>
            </a:r>
          </a:p>
        </p:txBody>
      </p:sp>
      <p:sp>
        <p:nvSpPr>
          <p:cNvPr id="45062" name="Rectangle 9"/>
          <p:cNvSpPr>
            <a:spLocks noChangeArrowheads="1"/>
          </p:cNvSpPr>
          <p:nvPr/>
        </p:nvSpPr>
        <p:spPr bwMode="auto">
          <a:xfrm>
            <a:off x="3074988" y="3886200"/>
            <a:ext cx="24177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300" b="1"/>
              <a:t>color-coded density field</a:t>
            </a:r>
          </a:p>
          <a:p>
            <a:pPr algn="ctr"/>
            <a:r>
              <a:rPr lang="en-US" sz="1300"/>
              <a:t>we see local point density well</a:t>
            </a:r>
          </a:p>
        </p:txBody>
      </p:sp>
      <p:sp>
        <p:nvSpPr>
          <p:cNvPr id="45063" name="Rectangle 9"/>
          <p:cNvSpPr>
            <a:spLocks noChangeArrowheads="1"/>
          </p:cNvSpPr>
          <p:nvPr/>
        </p:nvSpPr>
        <p:spPr bwMode="auto">
          <a:xfrm>
            <a:off x="6011863" y="3886200"/>
            <a:ext cx="30559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300" b="1"/>
              <a:t>color-and-height coded density field</a:t>
            </a:r>
          </a:p>
          <a:p>
            <a:pPr algn="ctr"/>
            <a:r>
              <a:rPr lang="en-US" sz="1300"/>
              <a:t>we see local point density even better</a:t>
            </a:r>
          </a:p>
        </p:txBody>
      </p:sp>
      <p:sp>
        <p:nvSpPr>
          <p:cNvPr id="16" name="Left Arrow 15"/>
          <p:cNvSpPr/>
          <p:nvPr/>
        </p:nvSpPr>
        <p:spPr>
          <a:xfrm flipH="1">
            <a:off x="5781675" y="2276475"/>
            <a:ext cx="152400" cy="53340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065" name="Picture 18" descr="graph_spla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438400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eft Arrow 11"/>
          <p:cNvSpPr/>
          <p:nvPr/>
        </p:nvSpPr>
        <p:spPr>
          <a:xfrm flipH="1">
            <a:off x="2895600" y="2286000"/>
            <a:ext cx="152400" cy="533400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6380163"/>
            <a:ext cx="8686800" cy="46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6084" name="Picture 2" descr="splat"/>
          <p:cNvPicPr>
            <a:picLocks noChangeAspect="1" noChangeArrowheads="1"/>
          </p:cNvPicPr>
          <p:nvPr/>
        </p:nvPicPr>
        <p:blipFill>
          <a:blip r:embed="rId2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93875"/>
            <a:ext cx="808831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3"/>
          <p:cNvSpPr>
            <a:spLocks noChangeArrowheads="1"/>
          </p:cNvSpPr>
          <p:nvPr/>
        </p:nvSpPr>
        <p:spPr bwMode="auto">
          <a:xfrm>
            <a:off x="-12700" y="5638800"/>
            <a:ext cx="4752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/>
              <a:t>components using String class</a:t>
            </a:r>
            <a:endParaRPr lang="en-GB" sz="1400"/>
          </a:p>
        </p:txBody>
      </p:sp>
      <p:sp>
        <p:nvSpPr>
          <p:cNvPr id="46086" name="Rectangle 4"/>
          <p:cNvSpPr>
            <a:spLocks noChangeArrowheads="1"/>
          </p:cNvSpPr>
          <p:nvPr/>
        </p:nvSpPr>
        <p:spPr bwMode="auto">
          <a:xfrm>
            <a:off x="5811838" y="5646738"/>
            <a:ext cx="1960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package requirements</a:t>
            </a:r>
            <a:endParaRPr lang="en-GB" sz="1400"/>
          </a:p>
        </p:txBody>
      </p:sp>
      <p:sp>
        <p:nvSpPr>
          <p:cNvPr id="46087" name="Rectangle 8"/>
          <p:cNvSpPr>
            <a:spLocks noChangeArrowheads="1"/>
          </p:cNvSpPr>
          <p:nvPr/>
        </p:nvSpPr>
        <p:spPr bwMode="auto">
          <a:xfrm>
            <a:off x="228600" y="7366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use factor </a:t>
            </a:r>
            <a:r>
              <a:rPr lang="en-US" sz="1600" i="1">
                <a:latin typeface="Times New Roman" charset="0"/>
              </a:rPr>
              <a:t>k</a:t>
            </a:r>
            <a:r>
              <a:rPr lang="en-US" sz="1600" baseline="-25000">
                <a:latin typeface="Times New Roman" charset="0"/>
              </a:rPr>
              <a:t>i</a:t>
            </a:r>
            <a:r>
              <a:rPr lang="en-US" sz="1600"/>
              <a:t> to specify the </a:t>
            </a:r>
            <a:r>
              <a:rPr lang="en-US" sz="1600">
                <a:solidFill>
                  <a:srgbClr val="7575D1"/>
                </a:solidFill>
              </a:rPr>
              <a:t>importance</a:t>
            </a:r>
            <a:r>
              <a:rPr lang="en-US" sz="1600"/>
              <a:t> of </a:t>
            </a:r>
            <a:r>
              <a:rPr lang="en-US" sz="1600" i="1">
                <a:latin typeface="Times" charset="0"/>
                <a:cs typeface="Times" charset="0"/>
              </a:rPr>
              <a:t>i</a:t>
            </a:r>
            <a:r>
              <a:rPr lang="en-US" sz="1600" baseline="30000"/>
              <a:t>th</a:t>
            </a:r>
            <a:r>
              <a:rPr lang="en-US" sz="1600"/>
              <a:t> node</a:t>
            </a:r>
          </a:p>
          <a:p>
            <a:pPr>
              <a:buFont typeface="Arial" charset="0"/>
              <a:buChar char="•"/>
            </a:pPr>
            <a:r>
              <a:rPr lang="en-US" sz="1600"/>
              <a:t> example: </a:t>
            </a:r>
            <a:r>
              <a:rPr lang="en-US" sz="1600" i="1">
                <a:latin typeface="Times New Roman" charset="0"/>
              </a:rPr>
              <a:t>k</a:t>
            </a:r>
            <a:r>
              <a:rPr lang="en-US" sz="1600" baseline="-25000">
                <a:latin typeface="Times New Roman" charset="0"/>
              </a:rPr>
              <a:t>i</a:t>
            </a:r>
            <a:r>
              <a:rPr lang="en-US" sz="1600"/>
              <a:t> = number of requirements / provisions of a component (out/ingoing edges)</a:t>
            </a:r>
          </a:p>
          <a:p>
            <a:pPr>
              <a:buFont typeface="Arial" charset="0"/>
              <a:buChar char="•"/>
            </a:pPr>
            <a:r>
              <a:rPr lang="en-US" sz="1600"/>
              <a:t> high densities denote strongly connected clusters / important nodes</a:t>
            </a:r>
          </a:p>
        </p:txBody>
      </p:sp>
      <p:sp>
        <p:nvSpPr>
          <p:cNvPr id="46088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Graph splatting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46089" name="Rectangle 13"/>
          <p:cNvSpPr>
            <a:spLocks noChangeArrowheads="1"/>
          </p:cNvSpPr>
          <p:nvPr/>
        </p:nvSpPr>
        <p:spPr bwMode="auto">
          <a:xfrm>
            <a:off x="228600" y="6400800"/>
            <a:ext cx="5026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7575D1"/>
                </a:solidFill>
              </a:rPr>
              <a:t>Java call graph (5000 nodes, 2000 relations), courtesy Nokia Research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Matrix plots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47106" name="Rectangle 14"/>
          <p:cNvSpPr>
            <a:spLocks noChangeArrowheads="1"/>
          </p:cNvSpPr>
          <p:nvPr/>
        </p:nvSpPr>
        <p:spPr bwMode="auto">
          <a:xfrm>
            <a:off x="228600" y="685800"/>
            <a:ext cx="4981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1600" dirty="0"/>
              <a:t> a graph can be represented as an </a:t>
            </a:r>
            <a:r>
              <a:rPr lang="en-US" sz="1600" dirty="0">
                <a:solidFill>
                  <a:srgbClr val="7575D1"/>
                </a:solidFill>
              </a:rPr>
              <a:t>adjacency matrix</a:t>
            </a:r>
          </a:p>
        </p:txBody>
      </p:sp>
      <p:sp>
        <p:nvSpPr>
          <p:cNvPr id="8" name="Oval 7"/>
          <p:cNvSpPr/>
          <p:nvPr/>
        </p:nvSpPr>
        <p:spPr>
          <a:xfrm>
            <a:off x="1468438" y="2174875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7108" name="Rectangle 8"/>
          <p:cNvSpPr>
            <a:spLocks noChangeArrowheads="1"/>
          </p:cNvSpPr>
          <p:nvPr/>
        </p:nvSpPr>
        <p:spPr bwMode="auto">
          <a:xfrm>
            <a:off x="1435100" y="2133600"/>
            <a:ext cx="2857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916113" y="1830388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7110" name="Rectangle 10"/>
          <p:cNvSpPr>
            <a:spLocks noChangeArrowheads="1"/>
          </p:cNvSpPr>
          <p:nvPr/>
        </p:nvSpPr>
        <p:spPr bwMode="auto">
          <a:xfrm>
            <a:off x="1884363" y="1790700"/>
            <a:ext cx="2841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1957388" y="2573338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7112" name="Rectangle 12"/>
          <p:cNvSpPr>
            <a:spLocks noChangeArrowheads="1"/>
          </p:cNvSpPr>
          <p:nvPr/>
        </p:nvSpPr>
        <p:spPr bwMode="auto">
          <a:xfrm>
            <a:off x="1925638" y="2532063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49325" y="2155825"/>
            <a:ext cx="228600" cy="228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7114" name="Rectangle 14"/>
          <p:cNvSpPr>
            <a:spLocks noChangeArrowheads="1"/>
          </p:cNvSpPr>
          <p:nvPr/>
        </p:nvSpPr>
        <p:spPr bwMode="auto">
          <a:xfrm>
            <a:off x="917575" y="2116138"/>
            <a:ext cx="2841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1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192213" y="2330450"/>
            <a:ext cx="260350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714500" y="2058988"/>
            <a:ext cx="234950" cy="184150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679575" y="2382838"/>
            <a:ext cx="271463" cy="266700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V="1">
            <a:off x="1819276" y="2305050"/>
            <a:ext cx="481012" cy="14287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0800000">
            <a:off x="1177925" y="2247900"/>
            <a:ext cx="273050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3200400" y="1592263"/>
          <a:ext cx="1524000" cy="1341436"/>
        </p:xfrm>
        <a:graphic>
          <a:graphicData uri="http://schemas.openxmlformats.org/drawingml/2006/table">
            <a:tbl>
              <a:tblPr/>
              <a:tblGrid>
                <a:gridCol w="338138"/>
                <a:gridCol w="395287"/>
                <a:gridCol w="395288"/>
                <a:gridCol w="395287"/>
              </a:tblGrid>
              <a:tr h="33535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3535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3535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3535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  <p:sp>
        <p:nvSpPr>
          <p:cNvPr id="47147" name="Rectangle 28"/>
          <p:cNvSpPr>
            <a:spLocks noChangeArrowheads="1"/>
          </p:cNvSpPr>
          <p:nvPr/>
        </p:nvSpPr>
        <p:spPr bwMode="auto">
          <a:xfrm>
            <a:off x="3211513" y="1306513"/>
            <a:ext cx="2841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1</a:t>
            </a:r>
          </a:p>
        </p:txBody>
      </p:sp>
      <p:sp>
        <p:nvSpPr>
          <p:cNvPr id="47148" name="Rectangle 29"/>
          <p:cNvSpPr>
            <a:spLocks noChangeArrowheads="1"/>
          </p:cNvSpPr>
          <p:nvPr/>
        </p:nvSpPr>
        <p:spPr bwMode="auto">
          <a:xfrm>
            <a:off x="3563938" y="1304925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2</a:t>
            </a:r>
          </a:p>
        </p:txBody>
      </p:sp>
      <p:sp>
        <p:nvSpPr>
          <p:cNvPr id="47149" name="Rectangle 30"/>
          <p:cNvSpPr>
            <a:spLocks noChangeArrowheads="1"/>
          </p:cNvSpPr>
          <p:nvPr/>
        </p:nvSpPr>
        <p:spPr bwMode="auto">
          <a:xfrm>
            <a:off x="3983038" y="1293813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3</a:t>
            </a:r>
          </a:p>
        </p:txBody>
      </p:sp>
      <p:sp>
        <p:nvSpPr>
          <p:cNvPr id="47150" name="Rectangle 31"/>
          <p:cNvSpPr>
            <a:spLocks noChangeArrowheads="1"/>
          </p:cNvSpPr>
          <p:nvPr/>
        </p:nvSpPr>
        <p:spPr bwMode="auto">
          <a:xfrm>
            <a:off x="4391025" y="1293813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4</a:t>
            </a:r>
          </a:p>
        </p:txBody>
      </p:sp>
      <p:sp>
        <p:nvSpPr>
          <p:cNvPr id="47151" name="Rectangle 32"/>
          <p:cNvSpPr>
            <a:spLocks noChangeArrowheads="1"/>
          </p:cNvSpPr>
          <p:nvPr/>
        </p:nvSpPr>
        <p:spPr bwMode="auto">
          <a:xfrm>
            <a:off x="2971800" y="1617663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1</a:t>
            </a:r>
          </a:p>
        </p:txBody>
      </p:sp>
      <p:sp>
        <p:nvSpPr>
          <p:cNvPr id="47152" name="Rectangle 33"/>
          <p:cNvSpPr>
            <a:spLocks noChangeArrowheads="1"/>
          </p:cNvSpPr>
          <p:nvPr/>
        </p:nvSpPr>
        <p:spPr bwMode="auto">
          <a:xfrm>
            <a:off x="2963863" y="1930400"/>
            <a:ext cx="2841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2</a:t>
            </a:r>
          </a:p>
        </p:txBody>
      </p:sp>
      <p:sp>
        <p:nvSpPr>
          <p:cNvPr id="47153" name="Rectangle 34"/>
          <p:cNvSpPr>
            <a:spLocks noChangeArrowheads="1"/>
          </p:cNvSpPr>
          <p:nvPr/>
        </p:nvSpPr>
        <p:spPr bwMode="auto">
          <a:xfrm>
            <a:off x="2971800" y="22733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3</a:t>
            </a:r>
          </a:p>
        </p:txBody>
      </p:sp>
      <p:sp>
        <p:nvSpPr>
          <p:cNvPr id="47154" name="Rectangle 35"/>
          <p:cNvSpPr>
            <a:spLocks noChangeArrowheads="1"/>
          </p:cNvSpPr>
          <p:nvPr/>
        </p:nvSpPr>
        <p:spPr bwMode="auto">
          <a:xfrm>
            <a:off x="2981325" y="26162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4</a:t>
            </a:r>
          </a:p>
        </p:txBody>
      </p: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5875338" y="1604963"/>
          <a:ext cx="1524000" cy="1341436"/>
        </p:xfrm>
        <a:graphic>
          <a:graphicData uri="http://schemas.openxmlformats.org/drawingml/2006/table">
            <a:tbl>
              <a:tblPr/>
              <a:tblGrid>
                <a:gridCol w="339725"/>
                <a:gridCol w="393700"/>
                <a:gridCol w="395287"/>
                <a:gridCol w="395288"/>
              </a:tblGrid>
              <a:tr h="33535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3535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  <a:tr h="33535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33535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X</a:t>
                      </a: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  <p:sp>
        <p:nvSpPr>
          <p:cNvPr id="47182" name="Rectangle 38"/>
          <p:cNvSpPr>
            <a:spLocks noChangeArrowheads="1"/>
          </p:cNvSpPr>
          <p:nvPr/>
        </p:nvSpPr>
        <p:spPr bwMode="auto">
          <a:xfrm>
            <a:off x="5886450" y="1319213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1</a:t>
            </a:r>
          </a:p>
        </p:txBody>
      </p:sp>
      <p:sp>
        <p:nvSpPr>
          <p:cNvPr id="47183" name="Rectangle 39"/>
          <p:cNvSpPr>
            <a:spLocks noChangeArrowheads="1"/>
          </p:cNvSpPr>
          <p:nvPr/>
        </p:nvSpPr>
        <p:spPr bwMode="auto">
          <a:xfrm>
            <a:off x="6238875" y="1317625"/>
            <a:ext cx="285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2</a:t>
            </a:r>
          </a:p>
        </p:txBody>
      </p:sp>
      <p:sp>
        <p:nvSpPr>
          <p:cNvPr id="47184" name="Rectangle 40"/>
          <p:cNvSpPr>
            <a:spLocks noChangeArrowheads="1"/>
          </p:cNvSpPr>
          <p:nvPr/>
        </p:nvSpPr>
        <p:spPr bwMode="auto">
          <a:xfrm>
            <a:off x="6657975" y="1308100"/>
            <a:ext cx="2841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3</a:t>
            </a:r>
          </a:p>
        </p:txBody>
      </p:sp>
      <p:sp>
        <p:nvSpPr>
          <p:cNvPr id="47185" name="Rectangle 41"/>
          <p:cNvSpPr>
            <a:spLocks noChangeArrowheads="1"/>
          </p:cNvSpPr>
          <p:nvPr/>
        </p:nvSpPr>
        <p:spPr bwMode="auto">
          <a:xfrm>
            <a:off x="7065963" y="1308100"/>
            <a:ext cx="2841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4</a:t>
            </a:r>
          </a:p>
        </p:txBody>
      </p:sp>
      <p:sp>
        <p:nvSpPr>
          <p:cNvPr id="47186" name="Rectangle 42"/>
          <p:cNvSpPr>
            <a:spLocks noChangeArrowheads="1"/>
          </p:cNvSpPr>
          <p:nvPr/>
        </p:nvSpPr>
        <p:spPr bwMode="auto">
          <a:xfrm>
            <a:off x="5646738" y="1631950"/>
            <a:ext cx="2841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1</a:t>
            </a:r>
          </a:p>
        </p:txBody>
      </p:sp>
      <p:sp>
        <p:nvSpPr>
          <p:cNvPr id="47187" name="Rectangle 43"/>
          <p:cNvSpPr>
            <a:spLocks noChangeArrowheads="1"/>
          </p:cNvSpPr>
          <p:nvPr/>
        </p:nvSpPr>
        <p:spPr bwMode="auto">
          <a:xfrm>
            <a:off x="5638800" y="1943100"/>
            <a:ext cx="284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2</a:t>
            </a:r>
          </a:p>
        </p:txBody>
      </p:sp>
      <p:sp>
        <p:nvSpPr>
          <p:cNvPr id="47188" name="Rectangle 44"/>
          <p:cNvSpPr>
            <a:spLocks noChangeArrowheads="1"/>
          </p:cNvSpPr>
          <p:nvPr/>
        </p:nvSpPr>
        <p:spPr bwMode="auto">
          <a:xfrm>
            <a:off x="5646738" y="2286000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3</a:t>
            </a:r>
          </a:p>
        </p:txBody>
      </p:sp>
      <p:sp>
        <p:nvSpPr>
          <p:cNvPr id="47189" name="Rectangle 45"/>
          <p:cNvSpPr>
            <a:spLocks noChangeArrowheads="1"/>
          </p:cNvSpPr>
          <p:nvPr/>
        </p:nvSpPr>
        <p:spPr bwMode="auto">
          <a:xfrm>
            <a:off x="5656263" y="2630488"/>
            <a:ext cx="285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4</a:t>
            </a:r>
          </a:p>
        </p:txBody>
      </p:sp>
      <p:sp>
        <p:nvSpPr>
          <p:cNvPr id="47190" name="Rectangle 46"/>
          <p:cNvSpPr>
            <a:spLocks noChangeArrowheads="1"/>
          </p:cNvSpPr>
          <p:nvPr/>
        </p:nvSpPr>
        <p:spPr bwMode="auto">
          <a:xfrm>
            <a:off x="1219200" y="2884488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graph</a:t>
            </a:r>
          </a:p>
        </p:txBody>
      </p:sp>
      <p:sp>
        <p:nvSpPr>
          <p:cNvPr id="47191" name="Rectangle 47"/>
          <p:cNvSpPr>
            <a:spLocks noChangeArrowheads="1"/>
          </p:cNvSpPr>
          <p:nvPr/>
        </p:nvSpPr>
        <p:spPr bwMode="auto">
          <a:xfrm>
            <a:off x="2895600" y="2884488"/>
            <a:ext cx="2220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directed adjacency matrix</a:t>
            </a:r>
          </a:p>
        </p:txBody>
      </p:sp>
      <p:sp>
        <p:nvSpPr>
          <p:cNvPr id="47192" name="Rectangle 48"/>
          <p:cNvSpPr>
            <a:spLocks noChangeArrowheads="1"/>
          </p:cNvSpPr>
          <p:nvPr/>
        </p:nvSpPr>
        <p:spPr bwMode="auto">
          <a:xfrm>
            <a:off x="5486400" y="2892425"/>
            <a:ext cx="2419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undirected adjacency matrix</a:t>
            </a:r>
          </a:p>
        </p:txBody>
      </p:sp>
      <p:sp>
        <p:nvSpPr>
          <p:cNvPr id="47193" name="Rectangle 49"/>
          <p:cNvSpPr>
            <a:spLocks noChangeArrowheads="1"/>
          </p:cNvSpPr>
          <p:nvPr/>
        </p:nvSpPr>
        <p:spPr bwMode="auto">
          <a:xfrm>
            <a:off x="3390900" y="1135063"/>
            <a:ext cx="1190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i="1"/>
              <a:t>ingoing edges</a:t>
            </a:r>
          </a:p>
        </p:txBody>
      </p:sp>
      <p:sp>
        <p:nvSpPr>
          <p:cNvPr id="47195" name="Rectangle 51"/>
          <p:cNvSpPr>
            <a:spLocks noChangeArrowheads="1"/>
          </p:cNvSpPr>
          <p:nvPr/>
        </p:nvSpPr>
        <p:spPr bwMode="auto">
          <a:xfrm>
            <a:off x="304800" y="3886200"/>
            <a:ext cx="2819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7575D1"/>
                </a:solidFill>
              </a:rPr>
              <a:t>Call graph &amp; architecture</a:t>
            </a:r>
            <a:endParaRPr lang="en-US" sz="1600" baseline="30000" dirty="0">
              <a:solidFill>
                <a:srgbClr val="7575D1"/>
              </a:solidFill>
            </a:endParaRPr>
          </a:p>
          <a:p>
            <a:endParaRPr lang="en-US" sz="1600" dirty="0"/>
          </a:p>
          <a:p>
            <a:r>
              <a:rPr lang="en-US" sz="1600" dirty="0"/>
              <a:t>O</a:t>
            </a:r>
            <a:r>
              <a:rPr lang="en-US" sz="1600" dirty="0" smtClean="0"/>
              <a:t>rder </a:t>
            </a:r>
            <a:r>
              <a:rPr lang="en-US" sz="1600" dirty="0"/>
              <a:t>of rows </a:t>
            </a:r>
            <a:r>
              <a:rPr lang="en-US" sz="1600" dirty="0" smtClean="0"/>
              <a:t>and columns   highly impacts the visualization effectiveness, </a:t>
            </a:r>
            <a:r>
              <a:rPr lang="en-US" sz="1600" dirty="0"/>
              <a:t>e.g</a:t>
            </a:r>
            <a:r>
              <a:rPr lang="en-US" sz="1600" dirty="0" smtClean="0"/>
              <a:t>. spotting </a:t>
            </a:r>
            <a:r>
              <a:rPr lang="en-US" sz="1600" dirty="0"/>
              <a:t>clusters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7196" name="Rectangle 52"/>
          <p:cNvSpPr>
            <a:spLocks noChangeArrowheads="1"/>
          </p:cNvSpPr>
          <p:nvPr/>
        </p:nvSpPr>
        <p:spPr bwMode="auto">
          <a:xfrm>
            <a:off x="312738" y="6629400"/>
            <a:ext cx="68437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baseline="30000" dirty="0">
                <a:solidFill>
                  <a:srgbClr val="7575D1"/>
                </a:solidFill>
              </a:rPr>
              <a:t>1 </a:t>
            </a:r>
            <a:r>
              <a:rPr lang="en-US" sz="1100" dirty="0" smtClean="0">
                <a:solidFill>
                  <a:srgbClr val="7575D1"/>
                </a:solidFill>
              </a:rPr>
              <a:t>J. </a:t>
            </a:r>
            <a:r>
              <a:rPr lang="en-US" sz="1100" dirty="0" err="1" smtClean="0">
                <a:solidFill>
                  <a:srgbClr val="7575D1"/>
                </a:solidFill>
              </a:rPr>
              <a:t>Abello</a:t>
            </a:r>
            <a:r>
              <a:rPr lang="en-US" sz="1100" dirty="0" smtClean="0">
                <a:solidFill>
                  <a:srgbClr val="7575D1"/>
                </a:solidFill>
              </a:rPr>
              <a:t>, F. van Ham (2004) Matrix Zoom: A Visual Interface to Semi-External Graphs. Proc. IEEE </a:t>
            </a:r>
            <a:r>
              <a:rPr lang="en-US" sz="1100" dirty="0" err="1" smtClean="0">
                <a:solidFill>
                  <a:srgbClr val="7575D1"/>
                </a:solidFill>
              </a:rPr>
              <a:t>InfoVis</a:t>
            </a:r>
            <a:endParaRPr lang="en-US" sz="1100" dirty="0">
              <a:solidFill>
                <a:srgbClr val="7575D1"/>
              </a:solidFill>
            </a:endParaRPr>
          </a:p>
        </p:txBody>
      </p:sp>
      <p:cxnSp>
        <p:nvCxnSpPr>
          <p:cNvPr id="46" name="Curved Connector 45"/>
          <p:cNvCxnSpPr>
            <a:stCxn id="14" idx="1"/>
            <a:endCxn id="14" idx="7"/>
          </p:cNvCxnSpPr>
          <p:nvPr/>
        </p:nvCxnSpPr>
        <p:spPr>
          <a:xfrm rot="5400000" flipH="1" flipV="1">
            <a:off x="1063625" y="2109788"/>
            <a:ext cx="1587" cy="160338"/>
          </a:xfrm>
          <a:prstGeom prst="curvedConnector3">
            <a:avLst>
              <a:gd name="adj1" fmla="val 16503652"/>
            </a:avLst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3429000"/>
            <a:ext cx="2819400" cy="281263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Compound graphs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48130" name="Rectangle 14"/>
          <p:cNvSpPr>
            <a:spLocks noChangeArrowheads="1"/>
          </p:cNvSpPr>
          <p:nvPr/>
        </p:nvSpPr>
        <p:spPr bwMode="auto">
          <a:xfrm>
            <a:off x="239713" y="922338"/>
            <a:ext cx="7610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Two types of edges</a:t>
            </a:r>
            <a:endParaRPr lang="en-US" sz="1200"/>
          </a:p>
          <a:p>
            <a:pPr>
              <a:buFontTx/>
              <a:buChar char="•"/>
            </a:pPr>
            <a:r>
              <a:rPr lang="en-US" sz="1600"/>
              <a:t> </a:t>
            </a:r>
            <a:r>
              <a:rPr lang="en-US" sz="1600" b="1"/>
              <a:t>containment</a:t>
            </a:r>
            <a:r>
              <a:rPr lang="en-US" sz="1600"/>
              <a:t> (method in class; function in file; file in folder; variable in scope; ...)</a:t>
            </a:r>
          </a:p>
          <a:p>
            <a:pPr>
              <a:buFontTx/>
              <a:buChar char="•"/>
            </a:pPr>
            <a:r>
              <a:rPr lang="en-US" sz="1600" b="1"/>
              <a:t> association</a:t>
            </a:r>
            <a:r>
              <a:rPr lang="en-US" sz="1600"/>
              <a:t> (any relation e.g. calls, uses, reads/writes, depends on, defines, ...)</a:t>
            </a:r>
          </a:p>
        </p:txBody>
      </p:sp>
      <p:pic>
        <p:nvPicPr>
          <p:cNvPr id="48131" name="Picture 2" descr="C:\Users\Hessel\Desktop\Presentation\HelloWorld-Actual-Unfiltered-F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350" y="2667000"/>
            <a:ext cx="43878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577138" y="5940425"/>
            <a:ext cx="152400" cy="152400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8133" name="Rectangle 9"/>
          <p:cNvSpPr>
            <a:spLocks noChangeArrowheads="1"/>
          </p:cNvSpPr>
          <p:nvPr/>
        </p:nvSpPr>
        <p:spPr bwMode="auto">
          <a:xfrm>
            <a:off x="7729538" y="5864225"/>
            <a:ext cx="1262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folders &amp; files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77138" y="6169025"/>
            <a:ext cx="152400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8135" name="Rectangle 11"/>
          <p:cNvSpPr>
            <a:spLocks noChangeArrowheads="1"/>
          </p:cNvSpPr>
          <p:nvPr/>
        </p:nvSpPr>
        <p:spPr bwMode="auto">
          <a:xfrm>
            <a:off x="7729538" y="6092825"/>
            <a:ext cx="903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functions</a:t>
            </a:r>
          </a:p>
        </p:txBody>
      </p:sp>
      <p:sp>
        <p:nvSpPr>
          <p:cNvPr id="48136" name="Rectangle 12"/>
          <p:cNvSpPr>
            <a:spLocks noChangeArrowheads="1"/>
          </p:cNvSpPr>
          <p:nvPr/>
        </p:nvSpPr>
        <p:spPr bwMode="auto">
          <a:xfrm>
            <a:off x="228600" y="2514600"/>
            <a:ext cx="394176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Node-link layouts</a:t>
            </a:r>
          </a:p>
          <a:p>
            <a:endParaRPr lang="en-US" sz="1600">
              <a:solidFill>
                <a:srgbClr val="7575D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600"/>
              <a:t> </a:t>
            </a:r>
            <a:r>
              <a:rPr lang="en-US" sz="1600" b="1"/>
              <a:t>very bad choice!</a:t>
            </a:r>
          </a:p>
          <a:p>
            <a:pPr>
              <a:buFont typeface="Arial" charset="0"/>
              <a:buChar char="•"/>
            </a:pPr>
            <a:r>
              <a:rPr lang="en-US" sz="1600"/>
              <a:t> mix containment and association edges</a:t>
            </a:r>
          </a:p>
          <a:p>
            <a:pPr>
              <a:buFont typeface="Arial" charset="0"/>
              <a:buChar char="•"/>
            </a:pPr>
            <a:r>
              <a:rPr lang="en-US" sz="1600"/>
              <a:t> occlusions, clutter</a:t>
            </a:r>
          </a:p>
          <a:p>
            <a:pPr>
              <a:buFont typeface="Arial" charset="0"/>
              <a:buChar char="•"/>
            </a:pPr>
            <a:r>
              <a:rPr lang="en-US" sz="1600"/>
              <a:t> layout </a:t>
            </a:r>
            <a:r>
              <a:rPr lang="en-US" sz="1600" b="1"/>
              <a:t>changes</a:t>
            </a:r>
            <a:r>
              <a:rPr lang="en-US" sz="1600"/>
              <a:t> significantly if you</a:t>
            </a:r>
          </a:p>
          <a:p>
            <a:pPr lvl="1">
              <a:buFont typeface="Arial" charset="0"/>
              <a:buChar char="•"/>
            </a:pPr>
            <a:r>
              <a:rPr lang="en-US" sz="1400"/>
              <a:t> add/remove a few nodes/edges</a:t>
            </a:r>
          </a:p>
          <a:p>
            <a:pPr lvl="1">
              <a:buFont typeface="Arial" charset="0"/>
              <a:buChar char="•"/>
            </a:pPr>
            <a:r>
              <a:rPr lang="en-US" sz="1400"/>
              <a:t> change the layout parameters</a:t>
            </a:r>
          </a:p>
          <a:p>
            <a:r>
              <a:rPr lang="en-US" sz="1600"/>
              <a:t> </a:t>
            </a:r>
          </a:p>
          <a:p>
            <a:pPr>
              <a:buFont typeface="Arial" charset="0"/>
              <a:buChar char="•"/>
            </a:pPr>
            <a:r>
              <a:rPr lang="en-US" sz="1600"/>
              <a:t> how to </a:t>
            </a:r>
            <a:r>
              <a:rPr lang="en-US" sz="1600">
                <a:solidFill>
                  <a:srgbClr val="7575D1"/>
                </a:solidFill>
              </a:rPr>
              <a:t>read </a:t>
            </a:r>
            <a:r>
              <a:rPr lang="en-US" sz="1600"/>
              <a:t>such a layout?</a:t>
            </a:r>
          </a:p>
        </p:txBody>
      </p:sp>
      <p:sp>
        <p:nvSpPr>
          <p:cNvPr id="48137" name="Rectangle 13"/>
          <p:cNvSpPr>
            <a:spLocks noChangeArrowheads="1"/>
          </p:cNvSpPr>
          <p:nvPr/>
        </p:nvSpPr>
        <p:spPr bwMode="auto">
          <a:xfrm>
            <a:off x="4953000" y="2387600"/>
            <a:ext cx="3403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575D1"/>
                </a:solidFill>
              </a:rPr>
              <a:t>Compound digraph of a C Hello World program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Compound graphs: Nested layouts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49154" name="Rectangle 14"/>
          <p:cNvSpPr>
            <a:spLocks noChangeArrowheads="1"/>
          </p:cNvSpPr>
          <p:nvPr/>
        </p:nvSpPr>
        <p:spPr bwMode="auto">
          <a:xfrm>
            <a:off x="239713" y="762000"/>
            <a:ext cx="74437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Main idea</a:t>
            </a:r>
            <a:endParaRPr lang="en-US" sz="1400" b="1"/>
          </a:p>
          <a:p>
            <a:pPr>
              <a:buFontTx/>
              <a:buChar char="•"/>
            </a:pPr>
            <a:r>
              <a:rPr lang="en-US" sz="1600"/>
              <a:t> containment: spatial nesting</a:t>
            </a:r>
          </a:p>
          <a:p>
            <a:pPr>
              <a:buFontTx/>
              <a:buChar char="•"/>
            </a:pPr>
            <a:r>
              <a:rPr lang="en-US" sz="1600"/>
              <a:t> associations: node-link metaphor</a:t>
            </a:r>
          </a:p>
          <a:p>
            <a:pPr>
              <a:buFontTx/>
              <a:buChar char="•"/>
            </a:pPr>
            <a:r>
              <a:rPr lang="en-US" sz="1600"/>
              <a:t> </a:t>
            </a:r>
            <a:r>
              <a:rPr lang="en-US" sz="1600" b="1"/>
              <a:t>SHriMP layout (Simple Hierarchical Multi-Perspective)</a:t>
            </a:r>
            <a:r>
              <a:rPr lang="en-US" sz="1600"/>
              <a:t> </a:t>
            </a:r>
            <a:r>
              <a:rPr lang="en-US" sz="1400"/>
              <a:t>[Storey and Muller </a:t>
            </a:r>
            <a:r>
              <a:rPr lang="ja-JP" altLang="en-US" sz="1400"/>
              <a:t>’</a:t>
            </a:r>
            <a:r>
              <a:rPr lang="en-US" altLang="ja-JP" sz="1400"/>
              <a:t>95]</a:t>
            </a:r>
          </a:p>
          <a:p>
            <a:pPr lvl="1">
              <a:buFontTx/>
              <a:buChar char="•"/>
            </a:pPr>
            <a:r>
              <a:rPr lang="en-US" sz="1400"/>
              <a:t> </a:t>
            </a:r>
            <a:r>
              <a:rPr lang="en-US" sz="1600"/>
              <a:t>very popular, tens of tool implementations</a:t>
            </a:r>
          </a:p>
          <a:p>
            <a:pPr lvl="1">
              <a:buFontTx/>
              <a:buChar char="•"/>
            </a:pPr>
            <a:r>
              <a:rPr lang="en-US" sz="1600"/>
              <a:t> limited scalability, clutter </a:t>
            </a:r>
          </a:p>
        </p:txBody>
      </p:sp>
      <p:pic>
        <p:nvPicPr>
          <p:cNvPr id="491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124200"/>
            <a:ext cx="37988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9"/>
          <p:cNvSpPr>
            <a:spLocks noChangeArrowheads="1"/>
          </p:cNvSpPr>
          <p:nvPr/>
        </p:nvSpPr>
        <p:spPr bwMode="auto">
          <a:xfrm>
            <a:off x="1360488" y="2816225"/>
            <a:ext cx="2457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SoftVision tool </a:t>
            </a:r>
            <a:r>
              <a:rPr lang="en-US" sz="1200">
                <a:solidFill>
                  <a:srgbClr val="7575D1"/>
                </a:solidFill>
              </a:rPr>
              <a:t>[Telea </a:t>
            </a:r>
            <a:r>
              <a:rPr lang="en-US" sz="1200" i="1">
                <a:solidFill>
                  <a:srgbClr val="7575D1"/>
                </a:solidFill>
              </a:rPr>
              <a:t>et al.</a:t>
            </a:r>
            <a:r>
              <a:rPr lang="en-US" sz="1200">
                <a:solidFill>
                  <a:srgbClr val="7575D1"/>
                </a:solidFill>
              </a:rPr>
              <a:t> </a:t>
            </a:r>
            <a:r>
              <a:rPr lang="ja-JP" altLang="en-US" sz="1200">
                <a:solidFill>
                  <a:srgbClr val="7575D1"/>
                </a:solidFill>
              </a:rPr>
              <a:t>’</a:t>
            </a:r>
            <a:r>
              <a:rPr lang="en-US" altLang="ja-JP" sz="1200">
                <a:solidFill>
                  <a:srgbClr val="7575D1"/>
                </a:solidFill>
              </a:rPr>
              <a:t>02]</a:t>
            </a:r>
            <a:endParaRPr lang="en-US" sz="1200">
              <a:solidFill>
                <a:srgbClr val="7575D1"/>
              </a:solidFill>
            </a:endParaRPr>
          </a:p>
        </p:txBody>
      </p:sp>
      <p:sp>
        <p:nvSpPr>
          <p:cNvPr id="49157" name="Rectangle 11"/>
          <p:cNvSpPr>
            <a:spLocks noChangeArrowheads="1"/>
          </p:cNvSpPr>
          <p:nvPr/>
        </p:nvSpPr>
        <p:spPr bwMode="auto">
          <a:xfrm>
            <a:off x="5029200" y="2819400"/>
            <a:ext cx="3300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Creole tool </a:t>
            </a:r>
            <a:r>
              <a:rPr lang="en-US" sz="1200">
                <a:solidFill>
                  <a:srgbClr val="7575D1"/>
                </a:solidFill>
              </a:rPr>
              <a:t>(www.thechiselgroup.org/creole)</a:t>
            </a:r>
          </a:p>
        </p:txBody>
      </p:sp>
      <p:pic>
        <p:nvPicPr>
          <p:cNvPr id="49158" name="Picture 2" descr="From Clipboar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3151188"/>
            <a:ext cx="3873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Compound graphs: Nested layouts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50178" name="Rectangle 14"/>
          <p:cNvSpPr>
            <a:spLocks noChangeArrowheads="1"/>
          </p:cNvSpPr>
          <p:nvPr/>
        </p:nvSpPr>
        <p:spPr bwMode="auto">
          <a:xfrm>
            <a:off x="239713" y="922338"/>
            <a:ext cx="5416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State of the art</a:t>
            </a:r>
            <a:endParaRPr lang="en-US" sz="1200" b="1"/>
          </a:p>
          <a:p>
            <a:pPr>
              <a:buFontTx/>
              <a:buChar char="•"/>
            </a:pPr>
            <a:r>
              <a:rPr lang="en-US" sz="1600"/>
              <a:t> </a:t>
            </a:r>
            <a:r>
              <a:rPr lang="en-US" sz="1600" b="1"/>
              <a:t>aggregate relations </a:t>
            </a:r>
            <a:r>
              <a:rPr lang="en-US" sz="1600"/>
              <a:t>via parent nodes</a:t>
            </a:r>
          </a:p>
          <a:p>
            <a:pPr>
              <a:buFontTx/>
              <a:buChar char="•"/>
            </a:pPr>
            <a:r>
              <a:rPr lang="en-US" sz="1600"/>
              <a:t> works OK up to few hundred nodes, few hierarchy levels</a:t>
            </a:r>
          </a:p>
        </p:txBody>
      </p:sp>
      <p:sp>
        <p:nvSpPr>
          <p:cNvPr id="18" name="Right Arrow 17"/>
          <p:cNvSpPr/>
          <p:nvPr/>
        </p:nvSpPr>
        <p:spPr bwMode="auto">
          <a:xfrm>
            <a:off x="4357688" y="3714750"/>
            <a:ext cx="276225" cy="4191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018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84280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10"/>
          <p:cNvSpPr>
            <a:spLocks noChangeArrowheads="1"/>
          </p:cNvSpPr>
          <p:nvPr/>
        </p:nvSpPr>
        <p:spPr bwMode="auto">
          <a:xfrm>
            <a:off x="152400" y="6429375"/>
            <a:ext cx="7704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7575D1"/>
                </a:solidFill>
              </a:rPr>
              <a:t>G. Sander, Graph Layout through the VCG tool, Proc. Graph Drawing, 1995</a:t>
            </a:r>
          </a:p>
          <a:p>
            <a:r>
              <a:rPr lang="en-US" sz="1000" dirty="0">
                <a:solidFill>
                  <a:srgbClr val="7575D1"/>
                </a:solidFill>
              </a:rPr>
              <a:t>Practical intro: T. </a:t>
            </a:r>
            <a:r>
              <a:rPr lang="en-US" sz="1000" dirty="0" err="1">
                <a:solidFill>
                  <a:srgbClr val="7575D1"/>
                </a:solidFill>
              </a:rPr>
              <a:t>Würthinger</a:t>
            </a:r>
            <a:r>
              <a:rPr lang="en-US" sz="1000" dirty="0">
                <a:solidFill>
                  <a:srgbClr val="7575D1"/>
                </a:solidFill>
              </a:rPr>
              <a:t>, Visualization of Program Dependence Graphs, http://</a:t>
            </a:r>
            <a:r>
              <a:rPr lang="en-US" sz="1000" dirty="0" err="1">
                <a:solidFill>
                  <a:srgbClr val="7575D1"/>
                </a:solidFill>
              </a:rPr>
              <a:t>ssw.jku.at</a:t>
            </a:r>
            <a:r>
              <a:rPr lang="en-US" sz="1000" dirty="0">
                <a:solidFill>
                  <a:srgbClr val="7575D1"/>
                </a:solidFill>
              </a:rPr>
              <a:t>/Research/Papers/Wuerthinger07Master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Compound graphs: Edge bundling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51202" name="Rectangle 14"/>
          <p:cNvSpPr>
            <a:spLocks noChangeArrowheads="1"/>
          </p:cNvSpPr>
          <p:nvPr/>
        </p:nvSpPr>
        <p:spPr bwMode="auto">
          <a:xfrm>
            <a:off x="239713" y="922338"/>
            <a:ext cx="58753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How to show a </a:t>
            </a:r>
            <a:r>
              <a:rPr lang="en-US" sz="1600" b="1">
                <a:solidFill>
                  <a:srgbClr val="7575D1"/>
                </a:solidFill>
              </a:rPr>
              <a:t>large</a:t>
            </a:r>
            <a:r>
              <a:rPr lang="en-US" sz="1600">
                <a:solidFill>
                  <a:srgbClr val="7575D1"/>
                </a:solidFill>
              </a:rPr>
              <a:t> graph that links elements of a </a:t>
            </a:r>
            <a:r>
              <a:rPr lang="en-US" sz="1600" b="1">
                <a:solidFill>
                  <a:srgbClr val="7575D1"/>
                </a:solidFill>
              </a:rPr>
              <a:t>hierarchy</a:t>
            </a:r>
            <a:r>
              <a:rPr lang="en-US" sz="1600">
                <a:solidFill>
                  <a:srgbClr val="7575D1"/>
                </a:solidFill>
              </a:rPr>
              <a:t>?</a:t>
            </a:r>
            <a:endParaRPr lang="en-US" sz="1200"/>
          </a:p>
          <a:p>
            <a:pPr>
              <a:buFontTx/>
              <a:buChar char="•"/>
            </a:pPr>
            <a:r>
              <a:rPr lang="en-US" sz="1600"/>
              <a:t> if we draw links between all elements as straight lines…</a:t>
            </a:r>
          </a:p>
          <a:p>
            <a:pPr>
              <a:buFontTx/>
              <a:buChar char="•"/>
            </a:pPr>
            <a:r>
              <a:rPr lang="en-US" sz="1600"/>
              <a:t> …we get a big </a:t>
            </a:r>
            <a:r>
              <a:rPr lang="en-US" sz="1600" b="1"/>
              <a:t>mess</a:t>
            </a:r>
            <a:r>
              <a:rPr lang="en-US" sz="1600"/>
              <a:t>!</a:t>
            </a:r>
            <a:endParaRPr lang="en-US" sz="1600" b="1"/>
          </a:p>
        </p:txBody>
      </p:sp>
      <p:pic>
        <p:nvPicPr>
          <p:cNvPr id="5120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12988"/>
            <a:ext cx="3200400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2286000"/>
            <a:ext cx="32337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ight Arrow 17"/>
          <p:cNvSpPr/>
          <p:nvPr/>
        </p:nvSpPr>
        <p:spPr bwMode="auto">
          <a:xfrm>
            <a:off x="4357688" y="3714750"/>
            <a:ext cx="276225" cy="4191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957388" y="1885950"/>
            <a:ext cx="1474787" cy="406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straight lines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41975" y="1885950"/>
            <a:ext cx="16732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edge bundles</a:t>
            </a:r>
          </a:p>
        </p:txBody>
      </p:sp>
      <p:pic>
        <p:nvPicPr>
          <p:cNvPr id="5120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1288" y="5183187"/>
            <a:ext cx="12319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22725" y="5105400"/>
            <a:ext cx="115887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bundling</a:t>
            </a:r>
            <a:endParaRPr lang="en-US" dirty="0"/>
          </a:p>
        </p:txBody>
      </p:sp>
      <p:sp>
        <p:nvSpPr>
          <p:cNvPr id="51210" name="Rectangle 7"/>
          <p:cNvSpPr>
            <a:spLocks noChangeArrowheads="1"/>
          </p:cNvSpPr>
          <p:nvPr/>
        </p:nvSpPr>
        <p:spPr bwMode="auto">
          <a:xfrm>
            <a:off x="76200" y="6402388"/>
            <a:ext cx="609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baseline="30000">
                <a:solidFill>
                  <a:srgbClr val="7575D1"/>
                </a:solidFill>
              </a:rPr>
              <a:t>SolidSX tool</a:t>
            </a:r>
          </a:p>
          <a:p>
            <a:r>
              <a:rPr lang="en-US" baseline="30000">
                <a:solidFill>
                  <a:srgbClr val="7575D1"/>
                </a:solidFill>
              </a:rPr>
              <a:t>www.cs.rug.nl/svcg/SoftVis/Dependencies</a:t>
            </a:r>
            <a:endParaRPr lang="en-US">
              <a:solidFill>
                <a:srgbClr val="7575D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Object 2"/>
          <p:cNvGraphicFramePr>
            <a:graphicFrameLocks noChangeAspect="1"/>
          </p:cNvGraphicFramePr>
          <p:nvPr/>
        </p:nvGraphicFramePr>
        <p:xfrm>
          <a:off x="6096000" y="2455863"/>
          <a:ext cx="2746375" cy="281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92" name="Photo Editor Photo" r:id="rId3" imgW="4247619" imgH="4352381" progId="">
                  <p:embed/>
                </p:oleObj>
              </mc:Choice>
              <mc:Fallback>
                <p:oleObj name="Photo Editor Photo" r:id="rId3" imgW="4247619" imgH="4352381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455863"/>
                        <a:ext cx="2746375" cy="281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1D0993"/>
                                </a:gs>
                                <a:gs pos="100000">
                                  <a:srgbClr val="7575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6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Edge bundling: An use-case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52227" name="Rectangle 14"/>
          <p:cNvSpPr>
            <a:spLocks noChangeArrowheads="1"/>
          </p:cNvSpPr>
          <p:nvPr/>
        </p:nvSpPr>
        <p:spPr bwMode="auto">
          <a:xfrm>
            <a:off x="239713" y="922338"/>
            <a:ext cx="63309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Best existing technique to showing </a:t>
            </a:r>
            <a:r>
              <a:rPr lang="en-US" sz="1600" b="1">
                <a:solidFill>
                  <a:srgbClr val="7575D1"/>
                </a:solidFill>
              </a:rPr>
              <a:t>containment and associations</a:t>
            </a:r>
            <a:endParaRPr lang="en-US" sz="1200" b="1"/>
          </a:p>
          <a:p>
            <a:pPr>
              <a:buFontTx/>
              <a:buChar char="•"/>
            </a:pPr>
            <a:r>
              <a:rPr lang="en-US" sz="1600"/>
              <a:t> application: </a:t>
            </a:r>
            <a:r>
              <a:rPr lang="en-US" sz="1600" b="1"/>
              <a:t>modularity</a:t>
            </a:r>
            <a:r>
              <a:rPr lang="en-US" sz="1600"/>
              <a:t> / coupling assessment</a:t>
            </a:r>
          </a:p>
          <a:p>
            <a:pPr lvl="1">
              <a:buFontTx/>
              <a:buChar char="•"/>
            </a:pPr>
            <a:r>
              <a:rPr lang="en-US" sz="1600"/>
              <a:t> hard to quantify in a metric…</a:t>
            </a:r>
          </a:p>
          <a:p>
            <a:pPr lvl="1">
              <a:buFontTx/>
              <a:buChar char="•"/>
            </a:pPr>
            <a:r>
              <a:rPr lang="en-US" sz="1600"/>
              <a:t> …but extremely easy to </a:t>
            </a:r>
            <a:r>
              <a:rPr lang="en-US" sz="1600" b="1"/>
              <a:t>see!</a:t>
            </a:r>
          </a:p>
        </p:txBody>
      </p:sp>
      <p:pic>
        <p:nvPicPr>
          <p:cNvPr id="52228" name="Picture 9"/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514600"/>
            <a:ext cx="2784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10"/>
          <p:cNvPicPr>
            <a:picLocks noChangeAspect="1" noChangeArrowheads="1"/>
          </p:cNvPicPr>
          <p:nvPr/>
        </p:nvPicPr>
        <p:blipFill>
          <a:blip r:embed="rId6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457450"/>
            <a:ext cx="27813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11"/>
          <p:cNvSpPr>
            <a:spLocks noChangeArrowheads="1"/>
          </p:cNvSpPr>
          <p:nvPr/>
        </p:nvSpPr>
        <p:spPr bwMode="auto">
          <a:xfrm>
            <a:off x="76200" y="5437188"/>
            <a:ext cx="38163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400"/>
              <a:t> </a:t>
            </a:r>
            <a:r>
              <a:rPr lang="en-US" sz="1400">
                <a:solidFill>
                  <a:srgbClr val="0066FF"/>
                </a:solidFill>
              </a:rPr>
              <a:t>blue </a:t>
            </a:r>
            <a:r>
              <a:rPr lang="en-US" sz="1400"/>
              <a:t>= caller, </a:t>
            </a:r>
            <a:r>
              <a:rPr lang="en-US" sz="1400">
                <a:solidFill>
                  <a:srgbClr val="FF0000"/>
                </a:solidFill>
              </a:rPr>
              <a:t>red </a:t>
            </a:r>
            <a:r>
              <a:rPr lang="en-US" sz="1400"/>
              <a:t>= called</a:t>
            </a:r>
          </a:p>
          <a:p>
            <a:pPr>
              <a:buFontTx/>
              <a:buChar char="•"/>
            </a:pPr>
            <a:r>
              <a:rPr lang="en-US" sz="1400"/>
              <a:t> all functions in the yellow file</a:t>
            </a:r>
            <a:br>
              <a:rPr lang="en-US" sz="1400"/>
            </a:br>
            <a:r>
              <a:rPr lang="en-US" sz="1400"/>
              <a:t>  call the purple class</a:t>
            </a:r>
          </a:p>
          <a:p>
            <a:pPr>
              <a:buFontTx/>
              <a:buChar char="•"/>
            </a:pPr>
            <a:r>
              <a:rPr lang="en-US" sz="1400"/>
              <a:t> green file has many self-calls</a:t>
            </a:r>
          </a:p>
        </p:txBody>
      </p:sp>
      <p:sp>
        <p:nvSpPr>
          <p:cNvPr id="52231" name="Rectangle 12"/>
          <p:cNvSpPr>
            <a:spLocks noChangeArrowheads="1"/>
          </p:cNvSpPr>
          <p:nvPr/>
        </p:nvSpPr>
        <p:spPr bwMode="auto">
          <a:xfrm>
            <a:off x="3048000" y="5410200"/>
            <a:ext cx="3276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400"/>
              <a:t> </a:t>
            </a:r>
            <a:r>
              <a:rPr lang="en-US" sz="1400">
                <a:solidFill>
                  <a:srgbClr val="0066FF"/>
                </a:solidFill>
              </a:rPr>
              <a:t>blue</a:t>
            </a:r>
            <a:r>
              <a:rPr lang="en-US" sz="1400"/>
              <a:t> = virtual, </a:t>
            </a:r>
            <a:r>
              <a:rPr lang="en-US" sz="1400">
                <a:solidFill>
                  <a:srgbClr val="66FF33"/>
                </a:solidFill>
              </a:rPr>
              <a:t>green </a:t>
            </a:r>
            <a:r>
              <a:rPr lang="en-US" sz="1400"/>
              <a:t>= static functions</a:t>
            </a:r>
          </a:p>
          <a:p>
            <a:pPr>
              <a:buFontTx/>
              <a:buChar char="•"/>
            </a:pPr>
            <a:r>
              <a:rPr lang="en-US" sz="1400"/>
              <a:t> red class has many virtual calls</a:t>
            </a:r>
            <a:br>
              <a:rPr lang="en-US" sz="1400"/>
            </a:br>
            <a:r>
              <a:rPr lang="en-US" sz="1400"/>
              <a:t>  (possible interface class)</a:t>
            </a:r>
          </a:p>
        </p:txBody>
      </p:sp>
      <p:sp>
        <p:nvSpPr>
          <p:cNvPr id="52232" name="Rectangle 12"/>
          <p:cNvSpPr>
            <a:spLocks noChangeArrowheads="1"/>
          </p:cNvSpPr>
          <p:nvPr/>
        </p:nvSpPr>
        <p:spPr bwMode="auto">
          <a:xfrm>
            <a:off x="6324600" y="5410200"/>
            <a:ext cx="2590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1400"/>
              <a:t> many intra-module calls</a:t>
            </a:r>
          </a:p>
          <a:p>
            <a:pPr>
              <a:buFontTx/>
              <a:buChar char="•"/>
            </a:pPr>
            <a:r>
              <a:rPr lang="en-US" sz="1400"/>
              <a:t> few inter-module calls</a:t>
            </a:r>
          </a:p>
          <a:p>
            <a:pPr>
              <a:buFontTx/>
              <a:buChar char="•"/>
            </a:pPr>
            <a:r>
              <a:rPr lang="en-US" sz="1400"/>
              <a:t> typical for library software</a:t>
            </a:r>
          </a:p>
        </p:txBody>
      </p:sp>
      <p:sp>
        <p:nvSpPr>
          <p:cNvPr id="52233" name="Rectangle 16"/>
          <p:cNvSpPr>
            <a:spLocks noChangeArrowheads="1"/>
          </p:cNvSpPr>
          <p:nvPr/>
        </p:nvSpPr>
        <p:spPr bwMode="auto">
          <a:xfrm>
            <a:off x="914400" y="2133600"/>
            <a:ext cx="1633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Modular system</a:t>
            </a:r>
          </a:p>
        </p:txBody>
      </p:sp>
      <p:sp>
        <p:nvSpPr>
          <p:cNvPr id="52234" name="Rectangle 17"/>
          <p:cNvSpPr>
            <a:spLocks noChangeArrowheads="1"/>
          </p:cNvSpPr>
          <p:nvPr/>
        </p:nvSpPr>
        <p:spPr bwMode="auto">
          <a:xfrm>
            <a:off x="3671888" y="2133600"/>
            <a:ext cx="1814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Monolithic system</a:t>
            </a:r>
          </a:p>
        </p:txBody>
      </p:sp>
      <p:sp>
        <p:nvSpPr>
          <p:cNvPr id="52235" name="Rectangle 18"/>
          <p:cNvSpPr>
            <a:spLocks noChangeArrowheads="1"/>
          </p:cNvSpPr>
          <p:nvPr/>
        </p:nvSpPr>
        <p:spPr bwMode="auto">
          <a:xfrm>
            <a:off x="6553200" y="2133600"/>
            <a:ext cx="1873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Decoupled system</a:t>
            </a:r>
          </a:p>
        </p:txBody>
      </p:sp>
      <p:sp>
        <p:nvSpPr>
          <p:cNvPr id="52236" name="Rectangle 7"/>
          <p:cNvSpPr>
            <a:spLocks noChangeArrowheads="1"/>
          </p:cNvSpPr>
          <p:nvPr/>
        </p:nvSpPr>
        <p:spPr bwMode="auto">
          <a:xfrm>
            <a:off x="152400" y="6472238"/>
            <a:ext cx="609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baseline="30000">
                <a:solidFill>
                  <a:srgbClr val="7575D1"/>
                </a:solidFill>
              </a:rPr>
              <a:t>SolidSX tool</a:t>
            </a:r>
          </a:p>
          <a:p>
            <a:r>
              <a:rPr lang="en-US" baseline="30000">
                <a:solidFill>
                  <a:srgbClr val="7575D1"/>
                </a:solidFill>
              </a:rPr>
              <a:t>www.cs.rug.nl/svcg/SoftVis/Dependencies</a:t>
            </a:r>
            <a:endParaRPr lang="en-US">
              <a:solidFill>
                <a:srgbClr val="7575D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2847975"/>
            <a:ext cx="9094787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Edge bundling variations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53254" name="Rectangle 14"/>
          <p:cNvSpPr>
            <a:spLocks noChangeArrowheads="1"/>
          </p:cNvSpPr>
          <p:nvPr/>
        </p:nvSpPr>
        <p:spPr bwMode="auto">
          <a:xfrm>
            <a:off x="239713" y="762000"/>
            <a:ext cx="59166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Bundling strength</a:t>
            </a:r>
          </a:p>
          <a:p>
            <a:endParaRPr lang="en-US" sz="1600" b="1">
              <a:solidFill>
                <a:srgbClr val="7575D1"/>
              </a:solidFill>
            </a:endParaRPr>
          </a:p>
          <a:p>
            <a:pPr>
              <a:buFontTx/>
              <a:buChar char="•"/>
            </a:pPr>
            <a:r>
              <a:rPr lang="en-US" sz="1600"/>
              <a:t> vary `spline tightness’ factor </a:t>
            </a:r>
          </a:p>
          <a:p>
            <a:pPr>
              <a:buFontTx/>
              <a:buChar char="•"/>
            </a:pPr>
            <a:r>
              <a:rPr lang="en-US" sz="1600"/>
              <a:t> continuous scale from </a:t>
            </a:r>
          </a:p>
          <a:p>
            <a:pPr lvl="1">
              <a:buFontTx/>
              <a:buChar char="•"/>
            </a:pPr>
            <a:r>
              <a:rPr lang="en-US" sz="1600"/>
              <a:t> straight lines (full detail, but cluttered view)</a:t>
            </a:r>
          </a:p>
          <a:p>
            <a:pPr lvl="1">
              <a:buFontTx/>
              <a:buChar char="•"/>
            </a:pPr>
            <a:r>
              <a:rPr lang="en-US" sz="1600"/>
              <a:t> tight+compact bundles (no clutter, but high simplification)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Edge bundling variations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54274" name="Rectangle 14"/>
          <p:cNvSpPr>
            <a:spLocks noChangeArrowheads="1"/>
          </p:cNvSpPr>
          <p:nvPr/>
        </p:nvSpPr>
        <p:spPr bwMode="auto">
          <a:xfrm>
            <a:off x="239713" y="762000"/>
            <a:ext cx="654526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if associations are correlated with structure, HEBs shows this clearly!</a:t>
            </a:r>
          </a:p>
          <a:p>
            <a:pPr>
              <a:buFontTx/>
              <a:buChar char="•"/>
            </a:pPr>
            <a:r>
              <a:rPr lang="en-US" sz="1600"/>
              <a:t> images are intuitive for most users</a:t>
            </a:r>
          </a:p>
          <a:p>
            <a:pPr>
              <a:buFontTx/>
              <a:buChar char="•"/>
            </a:pPr>
            <a:r>
              <a:rPr lang="en-US" sz="1600"/>
              <a:t> edge </a:t>
            </a:r>
            <a:r>
              <a:rPr lang="en-US" sz="1600">
                <a:solidFill>
                  <a:srgbClr val="7575D1"/>
                </a:solidFill>
              </a:rPr>
              <a:t>overlaps </a:t>
            </a:r>
            <a:r>
              <a:rPr lang="en-US" sz="1600"/>
              <a:t>instead of edge </a:t>
            </a:r>
            <a:r>
              <a:rPr lang="en-US" sz="1600">
                <a:solidFill>
                  <a:srgbClr val="7575D1"/>
                </a:solidFill>
              </a:rPr>
              <a:t>crossings</a:t>
            </a:r>
            <a:r>
              <a:rPr lang="en-US" sz="1600"/>
              <a:t>!</a:t>
            </a:r>
          </a:p>
          <a:p>
            <a:pPr lvl="1">
              <a:buFontTx/>
              <a:buChar char="•"/>
            </a:pPr>
            <a:r>
              <a:rPr lang="en-US" sz="1400"/>
              <a:t> overlaps communicate information</a:t>
            </a:r>
          </a:p>
          <a:p>
            <a:pPr lvl="1">
              <a:buFontTx/>
              <a:buChar char="•"/>
            </a:pPr>
            <a:r>
              <a:rPr lang="en-US" sz="1400"/>
              <a:t> easy to visually follow a bundle</a:t>
            </a:r>
          </a:p>
          <a:p>
            <a:pPr lvl="1">
              <a:buFontTx/>
              <a:buChar char="•"/>
            </a:pPr>
            <a:r>
              <a:rPr lang="en-US" sz="1400"/>
              <a:t> built-in scalability (bundling = free aggregation)</a:t>
            </a:r>
          </a:p>
        </p:txBody>
      </p:sp>
      <p:pic>
        <p:nvPicPr>
          <p:cNvPr id="54275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89200"/>
            <a:ext cx="38100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11"/>
          <p:cNvSpPr>
            <a:spLocks noChangeArrowheads="1"/>
          </p:cNvSpPr>
          <p:nvPr/>
        </p:nvSpPr>
        <p:spPr bwMode="auto">
          <a:xfrm>
            <a:off x="350838" y="2438400"/>
            <a:ext cx="16446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Enhancements</a:t>
            </a:r>
          </a:p>
        </p:txBody>
      </p:sp>
      <p:sp>
        <p:nvSpPr>
          <p:cNvPr id="54277" name="Rectangle 12"/>
          <p:cNvSpPr>
            <a:spLocks noChangeArrowheads="1"/>
          </p:cNvSpPr>
          <p:nvPr/>
        </p:nvSpPr>
        <p:spPr bwMode="auto">
          <a:xfrm>
            <a:off x="381000" y="2819400"/>
            <a:ext cx="3840163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/>
              <a:t> node and edge </a:t>
            </a:r>
            <a:r>
              <a:rPr lang="en-US" sz="1400" b="1"/>
              <a:t>color coding</a:t>
            </a:r>
            <a:r>
              <a:rPr lang="en-US" sz="1400"/>
              <a:t/>
            </a:r>
            <a:br>
              <a:rPr lang="en-US" sz="1400"/>
            </a:br>
            <a:endParaRPr lang="en-US" sz="1400"/>
          </a:p>
          <a:p>
            <a:pPr>
              <a:buFont typeface="Arial" charset="0"/>
              <a:buChar char="•"/>
            </a:pPr>
            <a:r>
              <a:rPr lang="en-US" sz="1400"/>
              <a:t> edge alpha </a:t>
            </a:r>
            <a:r>
              <a:rPr lang="en-US" sz="1400" b="1"/>
              <a:t>blending</a:t>
            </a:r>
          </a:p>
          <a:p>
            <a:pPr lvl="1">
              <a:buFont typeface="Arial" charset="0"/>
              <a:buChar char="•"/>
            </a:pPr>
            <a:r>
              <a:rPr lang="en-US" sz="1400"/>
              <a:t> saturated = high density = many edges</a:t>
            </a:r>
          </a:p>
          <a:p>
            <a:pPr lvl="1">
              <a:buFont typeface="Arial" charset="0"/>
              <a:buChar char="•"/>
            </a:pPr>
            <a:r>
              <a:rPr lang="en-US" sz="1400"/>
              <a:t> transparent = low density = few edges</a:t>
            </a:r>
            <a:br>
              <a:rPr lang="en-US" sz="1400"/>
            </a:br>
            <a:endParaRPr lang="en-US" sz="1400"/>
          </a:p>
          <a:p>
            <a:pPr>
              <a:buFont typeface="Arial" charset="0"/>
              <a:buChar char="•"/>
            </a:pPr>
            <a:r>
              <a:rPr lang="en-US" sz="1400"/>
              <a:t> </a:t>
            </a:r>
            <a:r>
              <a:rPr lang="en-US" sz="1400" b="1"/>
              <a:t>aggregation</a:t>
            </a:r>
            <a:r>
              <a:rPr lang="en-US" sz="1400"/>
              <a:t> and </a:t>
            </a:r>
            <a:r>
              <a:rPr lang="en-US" sz="1400" b="1"/>
              <a:t>navigation</a:t>
            </a:r>
          </a:p>
          <a:p>
            <a:pPr lvl="1">
              <a:buFont typeface="Arial" charset="0"/>
              <a:buChar char="•"/>
            </a:pPr>
            <a:r>
              <a:rPr lang="en-US" sz="1400"/>
              <a:t> collapse and expand nodes</a:t>
            </a:r>
          </a:p>
          <a:p>
            <a:pPr lvl="1">
              <a:buFont typeface="Arial" charset="0"/>
              <a:buChar char="•"/>
            </a:pPr>
            <a:r>
              <a:rPr lang="en-US" sz="1400"/>
              <a:t> replace multiple edges by single one</a:t>
            </a:r>
            <a:br>
              <a:rPr lang="en-US" sz="1400"/>
            </a:br>
            <a:r>
              <a:rPr lang="en-US" sz="1400"/>
              <a:t>  (like in NodeTrix, see lecture 1)</a:t>
            </a:r>
            <a:br>
              <a:rPr lang="en-US" sz="1400"/>
            </a:br>
            <a:endParaRPr lang="en-US" sz="1400"/>
          </a:p>
          <a:p>
            <a:pPr>
              <a:buFont typeface="Arial" charset="0"/>
              <a:buChar char="•"/>
            </a:pPr>
            <a:r>
              <a:rPr lang="en-US" sz="1400"/>
              <a:t> shaded </a:t>
            </a:r>
            <a:r>
              <a:rPr lang="en-US" sz="1400" b="1"/>
              <a:t>cushions</a:t>
            </a:r>
          </a:p>
          <a:p>
            <a:pPr lvl="1">
              <a:buFont typeface="Arial" charset="0"/>
              <a:buChar char="•"/>
            </a:pPr>
            <a:r>
              <a:rPr lang="en-US" sz="1400"/>
              <a:t> emphasize structure (hierarchy)</a:t>
            </a:r>
          </a:p>
        </p:txBody>
      </p:sp>
      <p:sp>
        <p:nvSpPr>
          <p:cNvPr id="54278" name="Rectangle 13"/>
          <p:cNvSpPr>
            <a:spLocks noChangeArrowheads="1"/>
          </p:cNvSpPr>
          <p:nvPr/>
        </p:nvSpPr>
        <p:spPr bwMode="auto">
          <a:xfrm>
            <a:off x="152400" y="6400800"/>
            <a:ext cx="2546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575D1"/>
                </a:solidFill>
              </a:rPr>
              <a:t>Image generated with SolidSX tool</a:t>
            </a:r>
          </a:p>
        </p:txBody>
      </p:sp>
      <p:sp>
        <p:nvSpPr>
          <p:cNvPr id="54279" name="Rectangle 14"/>
          <p:cNvSpPr>
            <a:spLocks noChangeArrowheads="1"/>
          </p:cNvSpPr>
          <p:nvPr/>
        </p:nvSpPr>
        <p:spPr bwMode="auto">
          <a:xfrm>
            <a:off x="5364163" y="2209800"/>
            <a:ext cx="29416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575D1"/>
                </a:solidFill>
              </a:rPr>
              <a:t>Structure and associations of C# system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6"/>
          <p:cNvSpPr>
            <a:spLocks noGrp="1" noChangeArrowheads="1"/>
          </p:cNvSpPr>
          <p:nvPr>
            <p:ph type="title"/>
          </p:nvPr>
        </p:nvSpPr>
        <p:spPr>
          <a:xfrm>
            <a:off x="2057400" y="1828800"/>
            <a:ext cx="5029200" cy="1143000"/>
          </a:xfrm>
        </p:spPr>
        <p:txBody>
          <a:bodyPr/>
          <a:lstStyle/>
          <a:p>
            <a:pPr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Part 1:</a:t>
            </a:r>
            <a:br>
              <a:rPr lang="en-US" sz="2300" b="1">
                <a:solidFill>
                  <a:srgbClr val="000090"/>
                </a:solidFill>
                <a:latin typeface="Trebuchet MS" charset="0"/>
              </a:rPr>
            </a:br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/>
            </a:r>
            <a:br>
              <a:rPr lang="en-US" sz="2300" b="1">
                <a:solidFill>
                  <a:srgbClr val="000090"/>
                </a:solidFill>
                <a:latin typeface="Trebuchet MS" charset="0"/>
              </a:rPr>
            </a:br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Software Structure Visualization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Edge bundling variations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55298" name="Rectangle 14"/>
          <p:cNvSpPr>
            <a:spLocks noChangeArrowheads="1"/>
          </p:cNvSpPr>
          <p:nvPr/>
        </p:nvSpPr>
        <p:spPr bwMode="auto">
          <a:xfrm>
            <a:off x="239713" y="762000"/>
            <a:ext cx="76104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Layout variations</a:t>
            </a:r>
          </a:p>
          <a:p>
            <a:endParaRPr lang="en-US" sz="1600" b="1">
              <a:solidFill>
                <a:srgbClr val="7575D1"/>
              </a:solidFill>
            </a:endParaRPr>
          </a:p>
          <a:p>
            <a:pPr>
              <a:buFontTx/>
              <a:buChar char="•"/>
            </a:pPr>
            <a:r>
              <a:rPr lang="en-US" sz="1600"/>
              <a:t> HEBs work for any other graph layouts besides radial plots</a:t>
            </a:r>
          </a:p>
          <a:p>
            <a:pPr>
              <a:buFontTx/>
              <a:buChar char="•"/>
            </a:pPr>
            <a:r>
              <a:rPr lang="en-US" sz="1600"/>
              <a:t> however, the trees used for edge routing are easiest/best mapped on radial plots</a:t>
            </a:r>
            <a:endParaRPr lang="en-US" sz="1400"/>
          </a:p>
        </p:txBody>
      </p:sp>
      <p:pic>
        <p:nvPicPr>
          <p:cNvPr id="5529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17775"/>
            <a:ext cx="29845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492375"/>
            <a:ext cx="28321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12"/>
          <p:cNvSpPr>
            <a:spLocks noChangeArrowheads="1"/>
          </p:cNvSpPr>
          <p:nvPr/>
        </p:nvSpPr>
        <p:spPr bwMode="auto">
          <a:xfrm>
            <a:off x="2078038" y="5529263"/>
            <a:ext cx="18843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squarified treemap</a:t>
            </a:r>
          </a:p>
        </p:txBody>
      </p:sp>
      <p:sp>
        <p:nvSpPr>
          <p:cNvPr id="55302" name="Rectangle 13"/>
          <p:cNvSpPr>
            <a:spLocks noChangeArrowheads="1"/>
          </p:cNvSpPr>
          <p:nvPr/>
        </p:nvSpPr>
        <p:spPr bwMode="auto">
          <a:xfrm>
            <a:off x="5503863" y="5529263"/>
            <a:ext cx="14049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bubble layout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8" y="1828800"/>
            <a:ext cx="2362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Edge bundling </a:t>
            </a:r>
            <a:r>
              <a:rPr lang="en-US" sz="2300" b="1" i="1">
                <a:solidFill>
                  <a:srgbClr val="000090"/>
                </a:solidFill>
                <a:latin typeface="Trebuchet MS" charset="0"/>
              </a:rPr>
              <a:t>vs</a:t>
            </a:r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 chord diagrams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5632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550" y="1828800"/>
            <a:ext cx="28194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14"/>
          <p:cNvSpPr>
            <a:spLocks noChangeArrowheads="1"/>
          </p:cNvSpPr>
          <p:nvPr/>
        </p:nvSpPr>
        <p:spPr bwMode="auto">
          <a:xfrm>
            <a:off x="239713" y="762000"/>
            <a:ext cx="46212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Somewhat similar, but </a:t>
            </a:r>
            <a:r>
              <a:rPr lang="en-US" sz="1600" b="1">
                <a:solidFill>
                  <a:srgbClr val="7575D1"/>
                </a:solidFill>
              </a:rPr>
              <a:t>really not</a:t>
            </a:r>
            <a:r>
              <a:rPr lang="en-US" sz="1600">
                <a:solidFill>
                  <a:srgbClr val="7575D1"/>
                </a:solidFill>
              </a:rPr>
              <a:t> the same thing!</a:t>
            </a:r>
            <a:endParaRPr lang="en-US" sz="1200"/>
          </a:p>
        </p:txBody>
      </p:sp>
      <p:sp>
        <p:nvSpPr>
          <p:cNvPr id="56325" name="Rectangle 14"/>
          <p:cNvSpPr>
            <a:spLocks noChangeArrowheads="1"/>
          </p:cNvSpPr>
          <p:nvPr/>
        </p:nvSpPr>
        <p:spPr bwMode="auto">
          <a:xfrm>
            <a:off x="1443038" y="1371600"/>
            <a:ext cx="1757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Chord diagrams</a:t>
            </a:r>
            <a:endParaRPr lang="en-US" sz="1200" b="1"/>
          </a:p>
        </p:txBody>
      </p:sp>
      <p:sp>
        <p:nvSpPr>
          <p:cNvPr id="56326" name="Rectangle 14"/>
          <p:cNvSpPr>
            <a:spLocks noChangeArrowheads="1"/>
          </p:cNvSpPr>
          <p:nvPr/>
        </p:nvSpPr>
        <p:spPr bwMode="auto">
          <a:xfrm>
            <a:off x="6213475" y="1362075"/>
            <a:ext cx="1711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Graph bundling</a:t>
            </a:r>
            <a:endParaRPr lang="en-US" sz="1200" b="1"/>
          </a:p>
        </p:txBody>
      </p:sp>
      <p:pic>
        <p:nvPicPr>
          <p:cNvPr id="5632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1817688"/>
            <a:ext cx="2220912" cy="222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22098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9" name="Rectangle 14"/>
          <p:cNvSpPr>
            <a:spLocks noChangeArrowheads="1"/>
          </p:cNvSpPr>
          <p:nvPr/>
        </p:nvSpPr>
        <p:spPr bwMode="auto">
          <a:xfrm>
            <a:off x="152400" y="4813300"/>
            <a:ext cx="421163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/>
              <a:t>data:</a:t>
            </a:r>
            <a:r>
              <a:rPr lang="en-US" sz="1600"/>
              <a:t> general graph (w/o hierarchy)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/>
              <a:t>method:</a:t>
            </a:r>
            <a:r>
              <a:rPr lang="en-US" sz="1600"/>
              <a:t> draw circle arcs between nodes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/>
              <a:t>result:</a:t>
            </a:r>
            <a:r>
              <a:rPr lang="en-US" sz="1600"/>
              <a:t> somehow see grouping of edges</a:t>
            </a:r>
            <a:br>
              <a:rPr lang="en-US" sz="1600"/>
            </a:br>
            <a:r>
              <a:rPr lang="en-US" sz="1600"/>
              <a:t>connecting same nodes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/>
              <a:t>result:</a:t>
            </a:r>
            <a:r>
              <a:rPr lang="en-US" sz="1600"/>
              <a:t> no real grouping of edges relating</a:t>
            </a:r>
            <a:br>
              <a:rPr lang="en-US" sz="1600"/>
            </a:br>
            <a:r>
              <a:rPr lang="en-US" sz="1600"/>
              <a:t>nodes in same container (hierarchy)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/>
              <a:t>implementation:</a:t>
            </a:r>
            <a:r>
              <a:rPr lang="en-US" sz="1600"/>
              <a:t> very simple</a:t>
            </a:r>
          </a:p>
        </p:txBody>
      </p:sp>
      <p:sp>
        <p:nvSpPr>
          <p:cNvPr id="56330" name="Rectangle 14"/>
          <p:cNvSpPr>
            <a:spLocks noChangeArrowheads="1"/>
          </p:cNvSpPr>
          <p:nvPr/>
        </p:nvSpPr>
        <p:spPr bwMode="auto">
          <a:xfrm>
            <a:off x="4779963" y="4819650"/>
            <a:ext cx="42370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b="1"/>
              <a:t>data:</a:t>
            </a:r>
            <a:r>
              <a:rPr lang="en-US" sz="1600"/>
              <a:t> compound graph (with hierarchy)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/>
              <a:t>method:</a:t>
            </a:r>
            <a:r>
              <a:rPr lang="en-US" sz="1600"/>
              <a:t> draw curves based on hierarchy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/>
              <a:t>result:</a:t>
            </a:r>
            <a:r>
              <a:rPr lang="en-US" sz="1600"/>
              <a:t> clearly see how edges relating</a:t>
            </a:r>
            <a:br>
              <a:rPr lang="en-US" sz="1600"/>
            </a:br>
            <a:r>
              <a:rPr lang="en-US" sz="1600"/>
              <a:t>nodes in same hierarchies relate to each</a:t>
            </a:r>
            <a:br>
              <a:rPr lang="en-US" sz="1600"/>
            </a:br>
            <a:r>
              <a:rPr lang="en-US" sz="1600"/>
              <a:t>other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b="1"/>
              <a:t>implementation:</a:t>
            </a:r>
            <a:r>
              <a:rPr lang="en-US" sz="1600"/>
              <a:t> slightly more complex</a:t>
            </a:r>
          </a:p>
        </p:txBody>
      </p:sp>
      <p:sp>
        <p:nvSpPr>
          <p:cNvPr id="56331" name="Rectangle 16"/>
          <p:cNvSpPr>
            <a:spLocks noChangeArrowheads="1"/>
          </p:cNvSpPr>
          <p:nvPr/>
        </p:nvSpPr>
        <p:spPr bwMode="auto">
          <a:xfrm>
            <a:off x="2667000" y="3992563"/>
            <a:ext cx="1581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7575D1"/>
                </a:solidFill>
              </a:rPr>
              <a:t>Gephi (gephi.org)</a:t>
            </a:r>
            <a:endParaRPr lang="en-US" sz="1400">
              <a:solidFill>
                <a:srgbClr val="7575D1"/>
              </a:solidFill>
            </a:endParaRPr>
          </a:p>
        </p:txBody>
      </p:sp>
      <p:sp>
        <p:nvSpPr>
          <p:cNvPr id="56332" name="Rectangle 17"/>
          <p:cNvSpPr>
            <a:spLocks noChangeArrowheads="1"/>
          </p:cNvSpPr>
          <p:nvPr/>
        </p:nvSpPr>
        <p:spPr bwMode="auto">
          <a:xfrm>
            <a:off x="477838" y="3981450"/>
            <a:ext cx="157003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7575D1"/>
                </a:solidFill>
              </a:rPr>
              <a:t>Circos (circos.ca)</a:t>
            </a:r>
            <a:endParaRPr lang="en-US" sz="1400">
              <a:solidFill>
                <a:srgbClr val="7575D1"/>
              </a:solidFill>
            </a:endParaRPr>
          </a:p>
        </p:txBody>
      </p:sp>
      <p:sp>
        <p:nvSpPr>
          <p:cNvPr id="56333" name="Rectangle 18"/>
          <p:cNvSpPr>
            <a:spLocks noChangeArrowheads="1"/>
          </p:cNvSpPr>
          <p:nvPr/>
        </p:nvSpPr>
        <p:spPr bwMode="auto">
          <a:xfrm>
            <a:off x="4783138" y="4011613"/>
            <a:ext cx="2379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7575D1"/>
                </a:solidFill>
              </a:rPr>
              <a:t>SolidSX (solidsourceit.com)</a:t>
            </a:r>
            <a:endParaRPr lang="en-US" sz="1400">
              <a:solidFill>
                <a:srgbClr val="7575D1"/>
              </a:solidFill>
            </a:endParaRPr>
          </a:p>
        </p:txBody>
      </p:sp>
      <p:sp>
        <p:nvSpPr>
          <p:cNvPr id="56334" name="Rectangle 19"/>
          <p:cNvSpPr>
            <a:spLocks noChangeArrowheads="1"/>
          </p:cNvSpPr>
          <p:nvPr/>
        </p:nvSpPr>
        <p:spPr bwMode="auto">
          <a:xfrm>
            <a:off x="7377113" y="4017963"/>
            <a:ext cx="16144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400">
                <a:solidFill>
                  <a:srgbClr val="7575D1"/>
                </a:solidFill>
              </a:rPr>
              <a:t>Tulip (tulip.labri.fr)</a:t>
            </a:r>
            <a:endParaRPr lang="en-US" sz="1400">
              <a:solidFill>
                <a:srgbClr val="7575D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39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Edge bundling application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304800" y="838200"/>
            <a:ext cx="69564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7575D1"/>
                </a:solidFill>
              </a:rPr>
              <a:t>How bad are clones (code duplicates) in a system?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sz="1600" dirty="0"/>
              <a:t>extract a </a:t>
            </a:r>
            <a:r>
              <a:rPr lang="en-US" sz="1600" b="1" dirty="0"/>
              <a:t>clone graph</a:t>
            </a:r>
          </a:p>
          <a:p>
            <a:pPr marL="742950" lvl="1" indent="-285750">
              <a:buFont typeface="Arial" charset="0"/>
              <a:buChar char="•"/>
              <a:defRPr/>
            </a:pPr>
            <a:r>
              <a:rPr lang="en-US" sz="1600" dirty="0"/>
              <a:t>nodes = files (weight = % code duplicated </a:t>
            </a:r>
            <a:r>
              <a:rPr lang="en-US" sz="1600" b="1" dirty="0"/>
              <a:t>within</a:t>
            </a:r>
            <a:r>
              <a:rPr lang="en-US" sz="1600" dirty="0"/>
              <a:t> file)</a:t>
            </a:r>
          </a:p>
          <a:p>
            <a:pPr marL="742950" lvl="1" indent="-285750">
              <a:buFont typeface="Arial" charset="0"/>
              <a:buChar char="•"/>
              <a:defRPr/>
            </a:pPr>
            <a:r>
              <a:rPr lang="en-US" sz="1600" dirty="0"/>
              <a:t>edges = files sharing code (weight = % code shared </a:t>
            </a:r>
            <a:r>
              <a:rPr lang="en-US" sz="1600" b="1" dirty="0"/>
              <a:t>between</a:t>
            </a:r>
            <a:r>
              <a:rPr lang="en-US" sz="1600" dirty="0"/>
              <a:t> files)</a:t>
            </a:r>
          </a:p>
        </p:txBody>
      </p:sp>
      <p:sp>
        <p:nvSpPr>
          <p:cNvPr id="57348" name="Rectangle 7"/>
          <p:cNvSpPr>
            <a:spLocks noChangeArrowheads="1"/>
          </p:cNvSpPr>
          <p:nvPr/>
        </p:nvSpPr>
        <p:spPr bwMode="auto">
          <a:xfrm>
            <a:off x="228600" y="6172200"/>
            <a:ext cx="38401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/>
              <a:t>most clones occur within same folder</a:t>
            </a:r>
          </a:p>
        </p:txBody>
      </p:sp>
      <p:sp>
        <p:nvSpPr>
          <p:cNvPr id="57349" name="Rectangle 8"/>
          <p:cNvSpPr>
            <a:spLocks noChangeArrowheads="1"/>
          </p:cNvSpPr>
          <p:nvPr/>
        </p:nvSpPr>
        <p:spPr bwMode="auto">
          <a:xfrm>
            <a:off x="4648200" y="6172200"/>
            <a:ext cx="4327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/>
              <a:t>select file to see with whom it shares code</a:t>
            </a:r>
          </a:p>
        </p:txBody>
      </p:sp>
      <p:sp>
        <p:nvSpPr>
          <p:cNvPr id="57350" name="Rectangle 13"/>
          <p:cNvSpPr>
            <a:spLocks noChangeArrowheads="1"/>
          </p:cNvSpPr>
          <p:nvPr/>
        </p:nvSpPr>
        <p:spPr bwMode="auto">
          <a:xfrm>
            <a:off x="152400" y="6581775"/>
            <a:ext cx="2665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575D1"/>
                </a:solidFill>
              </a:rPr>
              <a:t>Image generated with SolidSDD tool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Comparison of techniques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58370" name="Rectangle 14"/>
          <p:cNvSpPr>
            <a:spLocks noChangeArrowheads="1"/>
          </p:cNvSpPr>
          <p:nvPr/>
        </p:nvSpPr>
        <p:spPr bwMode="auto">
          <a:xfrm>
            <a:off x="228600" y="909638"/>
            <a:ext cx="8751888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Charts</a:t>
            </a:r>
          </a:p>
          <a:p>
            <a:pPr>
              <a:buFont typeface="Arial" charset="0"/>
              <a:buChar char="•"/>
            </a:pPr>
            <a:r>
              <a:rPr lang="en-US" sz="1600"/>
              <a:t> good to show data </a:t>
            </a:r>
            <a:r>
              <a:rPr lang="en-US" sz="1600" b="1"/>
              <a:t>tables </a:t>
            </a:r>
            <a:r>
              <a:rPr lang="en-US" sz="1600"/>
              <a:t>having few dimensions (up to 10)</a:t>
            </a:r>
          </a:p>
          <a:p>
            <a:endParaRPr lang="en-US" sz="1600">
              <a:solidFill>
                <a:srgbClr val="7575D1"/>
              </a:solidFill>
            </a:endParaRPr>
          </a:p>
          <a:p>
            <a:r>
              <a:rPr lang="en-US" sz="1600">
                <a:solidFill>
                  <a:srgbClr val="7575D1"/>
                </a:solidFill>
              </a:rPr>
              <a:t>Table lenses</a:t>
            </a:r>
          </a:p>
          <a:p>
            <a:pPr>
              <a:buFont typeface="Arial" charset="0"/>
              <a:buChar char="•"/>
            </a:pPr>
            <a:r>
              <a:rPr lang="en-US" sz="1600"/>
              <a:t> good to explore </a:t>
            </a:r>
            <a:r>
              <a:rPr lang="en-US" sz="1600" b="1"/>
              <a:t>tables </a:t>
            </a:r>
            <a:r>
              <a:rPr lang="en-US" sz="1600"/>
              <a:t>having many rows (tens of thousands), compare individual columns</a:t>
            </a:r>
          </a:p>
          <a:p>
            <a:pPr>
              <a:buFont typeface="Arial" charset="0"/>
              <a:buChar char="•"/>
            </a:pPr>
            <a:endParaRPr lang="en-US" sz="1600"/>
          </a:p>
          <a:p>
            <a:r>
              <a:rPr lang="en-US" sz="1600">
                <a:solidFill>
                  <a:srgbClr val="7575D1"/>
                </a:solidFill>
              </a:rPr>
              <a:t>Parallel coordinate plots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much like a summary/aggregation of </a:t>
            </a:r>
            <a:r>
              <a:rPr lang="en-US" sz="1600" b="1">
                <a:solidFill>
                  <a:srgbClr val="000000"/>
                </a:solidFill>
              </a:rPr>
              <a:t>table</a:t>
            </a:r>
            <a:r>
              <a:rPr lang="en-US" sz="1600">
                <a:solidFill>
                  <a:srgbClr val="000000"/>
                </a:solidFill>
              </a:rPr>
              <a:t> lenses (when we don’t care about row order)</a:t>
            </a:r>
          </a:p>
          <a:p>
            <a:pPr>
              <a:buFont typeface="Arial" charset="0"/>
              <a:buChar char="•"/>
            </a:pPr>
            <a:endParaRPr lang="en-US" sz="1600">
              <a:solidFill>
                <a:srgbClr val="000000"/>
              </a:solidFill>
            </a:endParaRPr>
          </a:p>
          <a:p>
            <a:r>
              <a:rPr lang="en-US" sz="1600">
                <a:solidFill>
                  <a:srgbClr val="7575D1"/>
                </a:solidFill>
              </a:rPr>
              <a:t>Projections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good to find clusters of similar </a:t>
            </a:r>
            <a:r>
              <a:rPr lang="en-US" sz="1600" b="1">
                <a:solidFill>
                  <a:srgbClr val="000000"/>
                </a:solidFill>
              </a:rPr>
              <a:t>table</a:t>
            </a:r>
            <a:r>
              <a:rPr lang="en-US" sz="1600">
                <a:solidFill>
                  <a:srgbClr val="000000"/>
                </a:solidFill>
              </a:rPr>
              <a:t> rows, scale very well to table #rows and #columns</a:t>
            </a:r>
          </a:p>
          <a:p>
            <a:pPr>
              <a:buFont typeface="Arial" charset="0"/>
              <a:buChar char="•"/>
            </a:pPr>
            <a:endParaRPr lang="en-US" sz="1600">
              <a:solidFill>
                <a:srgbClr val="7575D1"/>
              </a:solidFill>
            </a:endParaRPr>
          </a:p>
          <a:p>
            <a:r>
              <a:rPr lang="en-US" sz="1600">
                <a:solidFill>
                  <a:srgbClr val="7575D1"/>
                </a:solidFill>
              </a:rPr>
              <a:t>Scatterplot matrices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good to correlate individual columns for </a:t>
            </a:r>
            <a:r>
              <a:rPr lang="en-US" sz="1600" b="1">
                <a:solidFill>
                  <a:srgbClr val="000000"/>
                </a:solidFill>
              </a:rPr>
              <a:t>tables</a:t>
            </a:r>
            <a:r>
              <a:rPr lang="en-US" sz="1600">
                <a:solidFill>
                  <a:srgbClr val="000000"/>
                </a:solidFill>
              </a:rPr>
              <a:t> of 10-20 columns</a:t>
            </a:r>
          </a:p>
          <a:p>
            <a:pPr>
              <a:buFont typeface="Arial" charset="0"/>
              <a:buChar char="•"/>
            </a:pPr>
            <a:endParaRPr lang="en-US" sz="1600">
              <a:solidFill>
                <a:srgbClr val="7575D1"/>
              </a:solidFill>
            </a:endParaRPr>
          </a:p>
          <a:p>
            <a:r>
              <a:rPr lang="en-US" sz="1600">
                <a:solidFill>
                  <a:srgbClr val="7575D1"/>
                </a:solidFill>
              </a:rPr>
              <a:t>Node-link layouts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good to show </a:t>
            </a:r>
            <a:r>
              <a:rPr lang="en-US" sz="1600" b="1">
                <a:solidFill>
                  <a:srgbClr val="000000"/>
                </a:solidFill>
              </a:rPr>
              <a:t>tree/graph </a:t>
            </a:r>
            <a:r>
              <a:rPr lang="en-US" sz="1600">
                <a:solidFill>
                  <a:srgbClr val="000000"/>
                </a:solidFill>
              </a:rPr>
              <a:t>structures up to 500-1000 nodes/edges, but suffer from clutter</a:t>
            </a:r>
          </a:p>
          <a:p>
            <a:pPr>
              <a:buFont typeface="Arial" charset="0"/>
              <a:buChar char="•"/>
            </a:pPr>
            <a:endParaRPr lang="en-US" sz="1600">
              <a:solidFill>
                <a:srgbClr val="000000"/>
              </a:solidFill>
            </a:endParaRPr>
          </a:p>
          <a:p>
            <a:r>
              <a:rPr lang="en-US" sz="1600">
                <a:solidFill>
                  <a:srgbClr val="7575D1"/>
                </a:solidFill>
              </a:rPr>
              <a:t>Treemaps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good to show very large attributed </a:t>
            </a:r>
            <a:r>
              <a:rPr lang="en-US" sz="1600" b="1">
                <a:solidFill>
                  <a:srgbClr val="000000"/>
                </a:solidFill>
              </a:rPr>
              <a:t>trees</a:t>
            </a:r>
            <a:r>
              <a:rPr lang="en-US" sz="1600">
                <a:solidFill>
                  <a:srgbClr val="000000"/>
                </a:solidFill>
              </a:rPr>
              <a:t> (10-40K elements)</a:t>
            </a:r>
          </a:p>
          <a:p>
            <a:pPr>
              <a:buFont typeface="Arial" charset="0"/>
              <a:buChar char="•"/>
            </a:pPr>
            <a:endParaRPr lang="en-US" sz="1600">
              <a:solidFill>
                <a:srgbClr val="7575D1"/>
              </a:solidFill>
            </a:endParaRPr>
          </a:p>
          <a:p>
            <a:r>
              <a:rPr lang="en-US" sz="1600">
                <a:solidFill>
                  <a:srgbClr val="7575D1"/>
                </a:solidFill>
              </a:rPr>
              <a:t>Matrix plots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good to show small </a:t>
            </a:r>
            <a:r>
              <a:rPr lang="en-US" sz="1600" b="1">
                <a:solidFill>
                  <a:srgbClr val="000000"/>
                </a:solidFill>
              </a:rPr>
              <a:t>graphs</a:t>
            </a:r>
            <a:r>
              <a:rPr lang="en-US" sz="1600">
                <a:solidFill>
                  <a:srgbClr val="000000"/>
                </a:solidFill>
              </a:rPr>
              <a:t> in detail with no clutter (100-400 nodes), but kind of abstract</a:t>
            </a:r>
          </a:p>
          <a:p>
            <a:endParaRPr 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6"/>
          <p:cNvSpPr>
            <a:spLocks noGrp="1" noChangeArrowheads="1"/>
          </p:cNvSpPr>
          <p:nvPr>
            <p:ph type="title"/>
          </p:nvPr>
        </p:nvSpPr>
        <p:spPr>
          <a:xfrm>
            <a:off x="2057400" y="1828800"/>
            <a:ext cx="5029200" cy="1143000"/>
          </a:xfrm>
        </p:spPr>
        <p:txBody>
          <a:bodyPr/>
          <a:lstStyle/>
          <a:p>
            <a:pPr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Part 2:</a:t>
            </a:r>
            <a:br>
              <a:rPr lang="en-US" sz="2300" b="1">
                <a:solidFill>
                  <a:srgbClr val="000090"/>
                </a:solidFill>
                <a:latin typeface="Trebuchet MS" charset="0"/>
              </a:rPr>
            </a:br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/>
            </a:r>
            <a:br>
              <a:rPr lang="en-US" sz="2300" b="1">
                <a:solidFill>
                  <a:srgbClr val="000090"/>
                </a:solidFill>
                <a:latin typeface="Trebuchet MS" charset="0"/>
              </a:rPr>
            </a:br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Software Evolution Visualization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line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382000" cy="1828800"/>
          </a:xfrm>
        </p:spPr>
        <p:txBody>
          <a:bodyPr/>
          <a:lstStyle/>
          <a:p>
            <a:pPr marL="285750" indent="-285750">
              <a:spcBef>
                <a:spcPts val="600"/>
              </a:spcBef>
            </a:pPr>
            <a:r>
              <a:rPr lang="en-US" sz="1600">
                <a:latin typeface="Arial" charset="0"/>
              </a:rPr>
              <a:t>take one file in a repository</a:t>
            </a:r>
            <a:r>
              <a:rPr lang="en-US" sz="1600" i="1">
                <a:latin typeface="Symbol" charset="0"/>
                <a:cs typeface="Symbol" charset="0"/>
              </a:rPr>
              <a:t> </a:t>
            </a:r>
          </a:p>
          <a:p>
            <a:pPr marL="285750" indent="-285750">
              <a:spcBef>
                <a:spcPts val="600"/>
              </a:spcBef>
            </a:pPr>
            <a:r>
              <a:rPr lang="en-US" sz="1600">
                <a:latin typeface="Arial" charset="0"/>
              </a:rPr>
              <a:t>visualize its changes through its lifetime at </a:t>
            </a:r>
            <a:r>
              <a:rPr lang="en-US" sz="1600">
                <a:solidFill>
                  <a:srgbClr val="7575D1"/>
                </a:solidFill>
                <a:latin typeface="Arial" charset="0"/>
              </a:rPr>
              <a:t>line level</a:t>
            </a:r>
            <a:endParaRPr lang="en-US" sz="1600" baseline="-25000">
              <a:solidFill>
                <a:srgbClr val="7575D1"/>
              </a:solidFill>
              <a:latin typeface="Times" charset="0"/>
              <a:cs typeface="Times" charset="0"/>
            </a:endParaRPr>
          </a:p>
          <a:p>
            <a:pPr marL="285750" indent="-285750">
              <a:spcBef>
                <a:spcPts val="600"/>
              </a:spcBef>
              <a:buFontTx/>
              <a:buNone/>
            </a:pPr>
            <a:endParaRPr lang="en-US" sz="1600" i="1">
              <a:latin typeface="Times" charset="0"/>
              <a:cs typeface="Times" charset="0"/>
            </a:endParaRPr>
          </a:p>
          <a:p>
            <a:pPr marL="285750" indent="-285750">
              <a:spcBef>
                <a:spcPts val="600"/>
              </a:spcBef>
              <a:buFontTx/>
              <a:buNone/>
            </a:pPr>
            <a:r>
              <a:rPr lang="en-US" sz="1600" b="1">
                <a:solidFill>
                  <a:srgbClr val="7575D1"/>
                </a:solidFill>
                <a:latin typeface="Arial" charset="0"/>
              </a:rPr>
              <a:t>Idea</a:t>
            </a:r>
          </a:p>
          <a:p>
            <a:pPr marL="285750" indent="-285750">
              <a:spcBef>
                <a:spcPts val="600"/>
              </a:spcBef>
            </a:pPr>
            <a:r>
              <a:rPr lang="en-US" sz="1600">
                <a:latin typeface="Arial" charset="0"/>
              </a:rPr>
              <a:t>extend the dense pixel map method used for source code </a:t>
            </a:r>
            <a:r>
              <a:rPr lang="en-US" sz="1400">
                <a:latin typeface="Arial" charset="0"/>
              </a:rPr>
              <a:t>[Eick et al </a:t>
            </a:r>
            <a:r>
              <a:rPr lang="ja-JP" altLang="en-US" sz="1400">
                <a:latin typeface="Arial" charset="0"/>
              </a:rPr>
              <a:t>’</a:t>
            </a:r>
            <a:r>
              <a:rPr lang="en-US" altLang="ja-JP" sz="1400">
                <a:latin typeface="Arial" charset="0"/>
              </a:rPr>
              <a:t>92]</a:t>
            </a:r>
            <a:endParaRPr lang="en-US" sz="1400">
              <a:solidFill>
                <a:srgbClr val="7575D1"/>
              </a:solidFill>
              <a:latin typeface="Arial" charset="0"/>
            </a:endParaRPr>
          </a:p>
        </p:txBody>
      </p:sp>
      <p:graphicFrame>
        <p:nvGraphicFramePr>
          <p:cNvPr id="60419" name="Object 2"/>
          <p:cNvGraphicFramePr>
            <a:graphicFrameLocks noChangeAspect="1"/>
          </p:cNvGraphicFramePr>
          <p:nvPr/>
        </p:nvGraphicFramePr>
        <p:xfrm>
          <a:off x="1905000" y="2438400"/>
          <a:ext cx="5181600" cy="223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33" name="Picture" r:id="rId3" imgW="7572756" imgH="3563112" progId="Word.Picture.8">
                  <p:embed/>
                </p:oleObj>
              </mc:Choice>
              <mc:Fallback>
                <p:oleObj name="Picture" r:id="rId3" imgW="7572756" imgH="3563112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438400"/>
                        <a:ext cx="5181600" cy="223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86000" y="4876800"/>
            <a:ext cx="4191000" cy="1600200"/>
            <a:chOff x="1536" y="3024"/>
            <a:chExt cx="2640" cy="1008"/>
          </a:xfrm>
        </p:grpSpPr>
        <p:graphicFrame>
          <p:nvGraphicFramePr>
            <p:cNvPr id="60422" name="Object 3"/>
            <p:cNvGraphicFramePr>
              <a:graphicFrameLocks noChangeAspect="1"/>
            </p:cNvGraphicFramePr>
            <p:nvPr/>
          </p:nvGraphicFramePr>
          <p:xfrm>
            <a:off x="1728" y="3168"/>
            <a:ext cx="2352" cy="8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534" name="Picture" r:id="rId5" imgW="4847844" imgH="2057400" progId="Word.Picture.8">
                    <p:embed/>
                  </p:oleObj>
                </mc:Choice>
                <mc:Fallback>
                  <p:oleObj name="Picture" r:id="rId5" imgW="4847844" imgH="2057400" progId="Word.Picture.8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28" y="3168"/>
                          <a:ext cx="2352" cy="8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0423" name="Rectangle 8"/>
            <p:cNvSpPr>
              <a:spLocks noChangeArrowheads="1"/>
            </p:cNvSpPr>
            <p:nvPr/>
          </p:nvSpPr>
          <p:spPr bwMode="auto">
            <a:xfrm>
              <a:off x="1536" y="3024"/>
              <a:ext cx="2640" cy="10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200"/>
            </a:p>
          </p:txBody>
        </p:sp>
        <p:sp>
          <p:nvSpPr>
            <p:cNvPr id="60424" name="Rectangle 9"/>
            <p:cNvSpPr>
              <a:spLocks noChangeArrowheads="1"/>
            </p:cNvSpPr>
            <p:nvPr/>
          </p:nvSpPr>
          <p:spPr bwMode="auto">
            <a:xfrm>
              <a:off x="1722" y="3064"/>
              <a:ext cx="883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GB" sz="1200">
                  <a:solidFill>
                    <a:srgbClr val="000000"/>
                  </a:solidFill>
                  <a:latin typeface="Tahoma" charset="0"/>
                </a:rPr>
                <a:t>Line colour encoding</a:t>
              </a:r>
              <a:endParaRPr lang="en-GB" sz="1200">
                <a:latin typeface="Tahoma" charset="0"/>
              </a:endParaRPr>
            </a:p>
          </p:txBody>
        </p:sp>
      </p:grpSp>
      <p:sp>
        <p:nvSpPr>
          <p:cNvPr id="60421" name="Rectangle 14"/>
          <p:cNvSpPr>
            <a:spLocks noChangeArrowheads="1"/>
          </p:cNvSpPr>
          <p:nvPr/>
        </p:nvSpPr>
        <p:spPr bwMode="auto">
          <a:xfrm>
            <a:off x="120650" y="6611938"/>
            <a:ext cx="6181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7575D1"/>
                </a:solidFill>
              </a:rPr>
              <a:t>L. Voinea, A. Telea, J. J. van Wijk, CVSscan: Visualization of source code evolution, ACM SOFTVIS, 2005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Group 652"/>
          <p:cNvGrpSpPr>
            <a:grpSpLocks/>
          </p:cNvGrpSpPr>
          <p:nvPr/>
        </p:nvGrpSpPr>
        <p:grpSpPr bwMode="auto">
          <a:xfrm>
            <a:off x="517525" y="1828800"/>
            <a:ext cx="3825875" cy="1266825"/>
            <a:chOff x="422" y="768"/>
            <a:chExt cx="2410" cy="798"/>
          </a:xfrm>
        </p:grpSpPr>
        <p:sp>
          <p:nvSpPr>
            <p:cNvPr id="61449" name="Rectangle 13"/>
            <p:cNvSpPr>
              <a:spLocks noChangeArrowheads="1"/>
            </p:cNvSpPr>
            <p:nvPr/>
          </p:nvSpPr>
          <p:spPr bwMode="auto">
            <a:xfrm>
              <a:off x="1075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0" name="Rectangle 14"/>
            <p:cNvSpPr>
              <a:spLocks noChangeArrowheads="1"/>
            </p:cNvSpPr>
            <p:nvPr/>
          </p:nvSpPr>
          <p:spPr bwMode="auto">
            <a:xfrm>
              <a:off x="1267" y="8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1" name="Rectangle 15"/>
            <p:cNvSpPr>
              <a:spLocks noChangeArrowheads="1"/>
            </p:cNvSpPr>
            <p:nvPr/>
          </p:nvSpPr>
          <p:spPr bwMode="auto">
            <a:xfrm>
              <a:off x="1460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2" name="Rectangle 16"/>
            <p:cNvSpPr>
              <a:spLocks noChangeArrowheads="1"/>
            </p:cNvSpPr>
            <p:nvPr/>
          </p:nvSpPr>
          <p:spPr bwMode="auto">
            <a:xfrm>
              <a:off x="2229" y="8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453" name="Group 24"/>
            <p:cNvGrpSpPr>
              <a:grpSpLocks/>
            </p:cNvGrpSpPr>
            <p:nvPr/>
          </p:nvGrpSpPr>
          <p:grpSpPr bwMode="auto">
            <a:xfrm>
              <a:off x="1075" y="867"/>
              <a:ext cx="1539" cy="58"/>
              <a:chOff x="868" y="868"/>
              <a:chExt cx="1539" cy="58"/>
            </a:xfrm>
          </p:grpSpPr>
          <p:sp>
            <p:nvSpPr>
              <p:cNvPr id="61507" name="Line 22"/>
              <p:cNvSpPr>
                <a:spLocks noChangeShapeType="1"/>
              </p:cNvSpPr>
              <p:nvPr/>
            </p:nvSpPr>
            <p:spPr bwMode="auto">
              <a:xfrm>
                <a:off x="868" y="897"/>
                <a:ext cx="148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08" name="Freeform 23"/>
              <p:cNvSpPr>
                <a:spLocks/>
              </p:cNvSpPr>
              <p:nvPr/>
            </p:nvSpPr>
            <p:spPr bwMode="auto">
              <a:xfrm>
                <a:off x="2352" y="868"/>
                <a:ext cx="55" cy="58"/>
              </a:xfrm>
              <a:custGeom>
                <a:avLst/>
                <a:gdLst>
                  <a:gd name="T0" fmla="*/ 0 w 111"/>
                  <a:gd name="T1" fmla="*/ 4 h 115"/>
                  <a:gd name="T2" fmla="*/ 3 w 111"/>
                  <a:gd name="T3" fmla="*/ 2 h 115"/>
                  <a:gd name="T4" fmla="*/ 0 w 111"/>
                  <a:gd name="T5" fmla="*/ 0 h 115"/>
                  <a:gd name="T6" fmla="*/ 0 w 111"/>
                  <a:gd name="T7" fmla="*/ 4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5"/>
                  <a:gd name="T14" fmla="*/ 111 w 111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5">
                    <a:moveTo>
                      <a:pt x="0" y="115"/>
                    </a:moveTo>
                    <a:lnTo>
                      <a:pt x="111" y="58"/>
                    </a:lnTo>
                    <a:lnTo>
                      <a:pt x="0" y="0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54" name="Group 27"/>
            <p:cNvGrpSpPr>
              <a:grpSpLocks/>
            </p:cNvGrpSpPr>
            <p:nvPr/>
          </p:nvGrpSpPr>
          <p:grpSpPr bwMode="auto">
            <a:xfrm>
              <a:off x="1047" y="896"/>
              <a:ext cx="56" cy="666"/>
              <a:chOff x="840" y="897"/>
              <a:chExt cx="56" cy="666"/>
            </a:xfrm>
          </p:grpSpPr>
          <p:sp>
            <p:nvSpPr>
              <p:cNvPr id="61505" name="Line 25"/>
              <p:cNvSpPr>
                <a:spLocks noChangeShapeType="1"/>
              </p:cNvSpPr>
              <p:nvPr/>
            </p:nvSpPr>
            <p:spPr bwMode="auto">
              <a:xfrm>
                <a:off x="868" y="897"/>
                <a:ext cx="1" cy="60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06" name="Freeform 26"/>
              <p:cNvSpPr>
                <a:spLocks/>
              </p:cNvSpPr>
              <p:nvPr/>
            </p:nvSpPr>
            <p:spPr bwMode="auto">
              <a:xfrm>
                <a:off x="840" y="1505"/>
                <a:ext cx="56" cy="58"/>
              </a:xfrm>
              <a:custGeom>
                <a:avLst/>
                <a:gdLst>
                  <a:gd name="T0" fmla="*/ 0 w 111"/>
                  <a:gd name="T1" fmla="*/ 0 h 117"/>
                  <a:gd name="T2" fmla="*/ 2 w 111"/>
                  <a:gd name="T3" fmla="*/ 3 h 117"/>
                  <a:gd name="T4" fmla="*/ 4 w 111"/>
                  <a:gd name="T5" fmla="*/ 0 h 117"/>
                  <a:gd name="T6" fmla="*/ 0 w 111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7"/>
                  <a:gd name="T14" fmla="*/ 111 w 111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7">
                    <a:moveTo>
                      <a:pt x="0" y="0"/>
                    </a:moveTo>
                    <a:lnTo>
                      <a:pt x="55" y="117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455" name="Rectangle 28"/>
            <p:cNvSpPr>
              <a:spLocks noChangeArrowheads="1"/>
            </p:cNvSpPr>
            <p:nvPr/>
          </p:nvSpPr>
          <p:spPr bwMode="auto">
            <a:xfrm>
              <a:off x="1909" y="769"/>
              <a:ext cx="89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456" name="Rectangle 29"/>
            <p:cNvSpPr>
              <a:spLocks noChangeArrowheads="1"/>
            </p:cNvSpPr>
            <p:nvPr/>
          </p:nvSpPr>
          <p:spPr bwMode="auto">
            <a:xfrm>
              <a:off x="1909" y="768"/>
              <a:ext cx="92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Discrete time (versions)</a:t>
              </a:r>
              <a:endParaRPr lang="en-GB"/>
            </a:p>
          </p:txBody>
        </p:sp>
        <p:sp>
          <p:nvSpPr>
            <p:cNvPr id="61457" name="Rectangle 34"/>
            <p:cNvSpPr>
              <a:spLocks noChangeArrowheads="1"/>
            </p:cNvSpPr>
            <p:nvPr/>
          </p:nvSpPr>
          <p:spPr bwMode="auto">
            <a:xfrm>
              <a:off x="1075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8" name="Rectangle 35"/>
            <p:cNvSpPr>
              <a:spLocks noChangeArrowheads="1"/>
            </p:cNvSpPr>
            <p:nvPr/>
          </p:nvSpPr>
          <p:spPr bwMode="auto">
            <a:xfrm>
              <a:off x="1075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59" name="Rectangle 36"/>
            <p:cNvSpPr>
              <a:spLocks noChangeArrowheads="1"/>
            </p:cNvSpPr>
            <p:nvPr/>
          </p:nvSpPr>
          <p:spPr bwMode="auto">
            <a:xfrm>
              <a:off x="1075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0" name="Rectangle 37"/>
            <p:cNvSpPr>
              <a:spLocks noChangeArrowheads="1"/>
            </p:cNvSpPr>
            <p:nvPr/>
          </p:nvSpPr>
          <p:spPr bwMode="auto">
            <a:xfrm>
              <a:off x="1075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1" name="Rectangle 38"/>
            <p:cNvSpPr>
              <a:spLocks noChangeArrowheads="1"/>
            </p:cNvSpPr>
            <p:nvPr/>
          </p:nvSpPr>
          <p:spPr bwMode="auto">
            <a:xfrm>
              <a:off x="1075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2" name="Rectangle 39"/>
            <p:cNvSpPr>
              <a:spLocks noChangeArrowheads="1"/>
            </p:cNvSpPr>
            <p:nvPr/>
          </p:nvSpPr>
          <p:spPr bwMode="auto">
            <a:xfrm>
              <a:off x="1267" y="962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3" name="Rectangle 40"/>
            <p:cNvSpPr>
              <a:spLocks noChangeArrowheads="1"/>
            </p:cNvSpPr>
            <p:nvPr/>
          </p:nvSpPr>
          <p:spPr bwMode="auto">
            <a:xfrm>
              <a:off x="1267" y="10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4" name="Rectangle 41"/>
            <p:cNvSpPr>
              <a:spLocks noChangeArrowheads="1"/>
            </p:cNvSpPr>
            <p:nvPr/>
          </p:nvSpPr>
          <p:spPr bwMode="auto">
            <a:xfrm>
              <a:off x="1267" y="1095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5" name="Rectangle 42"/>
            <p:cNvSpPr>
              <a:spLocks noChangeArrowheads="1"/>
            </p:cNvSpPr>
            <p:nvPr/>
          </p:nvSpPr>
          <p:spPr bwMode="auto">
            <a:xfrm>
              <a:off x="1267" y="1162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6" name="Rectangle 43"/>
            <p:cNvSpPr>
              <a:spLocks noChangeArrowheads="1"/>
            </p:cNvSpPr>
            <p:nvPr/>
          </p:nvSpPr>
          <p:spPr bwMode="auto">
            <a:xfrm>
              <a:off x="1267" y="12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7" name="Rectangle 44"/>
            <p:cNvSpPr>
              <a:spLocks noChangeArrowheads="1"/>
            </p:cNvSpPr>
            <p:nvPr/>
          </p:nvSpPr>
          <p:spPr bwMode="auto">
            <a:xfrm>
              <a:off x="1460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8" name="Rectangle 45"/>
            <p:cNvSpPr>
              <a:spLocks noChangeArrowheads="1"/>
            </p:cNvSpPr>
            <p:nvPr/>
          </p:nvSpPr>
          <p:spPr bwMode="auto">
            <a:xfrm>
              <a:off x="1460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69" name="Rectangle 46"/>
            <p:cNvSpPr>
              <a:spLocks noChangeArrowheads="1"/>
            </p:cNvSpPr>
            <p:nvPr/>
          </p:nvSpPr>
          <p:spPr bwMode="auto">
            <a:xfrm>
              <a:off x="1460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0" name="Rectangle 47"/>
            <p:cNvSpPr>
              <a:spLocks noChangeArrowheads="1"/>
            </p:cNvSpPr>
            <p:nvPr/>
          </p:nvSpPr>
          <p:spPr bwMode="auto">
            <a:xfrm>
              <a:off x="1460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1" name="Rectangle 48"/>
            <p:cNvSpPr>
              <a:spLocks noChangeArrowheads="1"/>
            </p:cNvSpPr>
            <p:nvPr/>
          </p:nvSpPr>
          <p:spPr bwMode="auto">
            <a:xfrm>
              <a:off x="2229" y="962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2" name="Rectangle 49"/>
            <p:cNvSpPr>
              <a:spLocks noChangeArrowheads="1"/>
            </p:cNvSpPr>
            <p:nvPr/>
          </p:nvSpPr>
          <p:spPr bwMode="auto">
            <a:xfrm>
              <a:off x="2229" y="10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3" name="Rectangle 50"/>
            <p:cNvSpPr>
              <a:spLocks noChangeArrowheads="1"/>
            </p:cNvSpPr>
            <p:nvPr/>
          </p:nvSpPr>
          <p:spPr bwMode="auto">
            <a:xfrm>
              <a:off x="2229" y="12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4" name="Rectangle 51"/>
            <p:cNvSpPr>
              <a:spLocks noChangeArrowheads="1"/>
            </p:cNvSpPr>
            <p:nvPr/>
          </p:nvSpPr>
          <p:spPr bwMode="auto">
            <a:xfrm>
              <a:off x="2229" y="1363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5" name="Rectangle 52"/>
            <p:cNvSpPr>
              <a:spLocks noChangeArrowheads="1"/>
            </p:cNvSpPr>
            <p:nvPr/>
          </p:nvSpPr>
          <p:spPr bwMode="auto">
            <a:xfrm>
              <a:off x="2229" y="14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476" name="Group 55"/>
            <p:cNvGrpSpPr>
              <a:grpSpLocks/>
            </p:cNvGrpSpPr>
            <p:nvPr/>
          </p:nvGrpSpPr>
          <p:grpSpPr bwMode="auto">
            <a:xfrm>
              <a:off x="2229" y="1095"/>
              <a:ext cx="194" cy="68"/>
              <a:chOff x="2022" y="1096"/>
              <a:chExt cx="194" cy="68"/>
            </a:xfrm>
          </p:grpSpPr>
          <p:sp>
            <p:nvSpPr>
              <p:cNvPr id="61503" name="Rectangle 53"/>
              <p:cNvSpPr>
                <a:spLocks noChangeArrowheads="1"/>
              </p:cNvSpPr>
              <p:nvPr/>
            </p:nvSpPr>
            <p:spPr bwMode="auto">
              <a:xfrm>
                <a:off x="2022" y="1096"/>
                <a:ext cx="193" cy="67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04" name="Rectangle 54"/>
              <p:cNvSpPr>
                <a:spLocks noChangeArrowheads="1"/>
              </p:cNvSpPr>
              <p:nvPr/>
            </p:nvSpPr>
            <p:spPr bwMode="auto">
              <a:xfrm>
                <a:off x="2022" y="1096"/>
                <a:ext cx="194" cy="68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477" name="Group 58"/>
            <p:cNvGrpSpPr>
              <a:grpSpLocks/>
            </p:cNvGrpSpPr>
            <p:nvPr/>
          </p:nvGrpSpPr>
          <p:grpSpPr bwMode="auto">
            <a:xfrm>
              <a:off x="2229" y="1162"/>
              <a:ext cx="194" cy="67"/>
              <a:chOff x="2022" y="1163"/>
              <a:chExt cx="194" cy="67"/>
            </a:xfrm>
          </p:grpSpPr>
          <p:sp>
            <p:nvSpPr>
              <p:cNvPr id="61501" name="Rectangle 56"/>
              <p:cNvSpPr>
                <a:spLocks noChangeArrowheads="1"/>
              </p:cNvSpPr>
              <p:nvPr/>
            </p:nvSpPr>
            <p:spPr bwMode="auto">
              <a:xfrm>
                <a:off x="2022" y="1163"/>
                <a:ext cx="193" cy="67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02" name="Rectangle 57"/>
              <p:cNvSpPr>
                <a:spLocks noChangeArrowheads="1"/>
              </p:cNvSpPr>
              <p:nvPr/>
            </p:nvSpPr>
            <p:spPr bwMode="auto">
              <a:xfrm>
                <a:off x="2022" y="1163"/>
                <a:ext cx="194" cy="67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478" name="Rectangle 59"/>
            <p:cNvSpPr>
              <a:spLocks noChangeArrowheads="1"/>
            </p:cNvSpPr>
            <p:nvPr/>
          </p:nvSpPr>
          <p:spPr bwMode="auto">
            <a:xfrm>
              <a:off x="1460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79" name="Rectangle 60"/>
            <p:cNvSpPr>
              <a:spLocks noChangeArrowheads="1"/>
            </p:cNvSpPr>
            <p:nvPr/>
          </p:nvSpPr>
          <p:spPr bwMode="auto">
            <a:xfrm>
              <a:off x="1844" y="8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0" name="Rectangle 61"/>
            <p:cNvSpPr>
              <a:spLocks noChangeArrowheads="1"/>
            </p:cNvSpPr>
            <p:nvPr/>
          </p:nvSpPr>
          <p:spPr bwMode="auto">
            <a:xfrm>
              <a:off x="2037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1" name="Rectangle 62"/>
            <p:cNvSpPr>
              <a:spLocks noChangeArrowheads="1"/>
            </p:cNvSpPr>
            <p:nvPr/>
          </p:nvSpPr>
          <p:spPr bwMode="auto">
            <a:xfrm>
              <a:off x="1652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2" name="Rectangle 63"/>
            <p:cNvSpPr>
              <a:spLocks noChangeArrowheads="1"/>
            </p:cNvSpPr>
            <p:nvPr/>
          </p:nvSpPr>
          <p:spPr bwMode="auto">
            <a:xfrm>
              <a:off x="1652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3" name="Rectangle 64"/>
            <p:cNvSpPr>
              <a:spLocks noChangeArrowheads="1"/>
            </p:cNvSpPr>
            <p:nvPr/>
          </p:nvSpPr>
          <p:spPr bwMode="auto">
            <a:xfrm>
              <a:off x="1652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4" name="Rectangle 65"/>
            <p:cNvSpPr>
              <a:spLocks noChangeArrowheads="1"/>
            </p:cNvSpPr>
            <p:nvPr/>
          </p:nvSpPr>
          <p:spPr bwMode="auto">
            <a:xfrm>
              <a:off x="1652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5" name="Rectangle 66"/>
            <p:cNvSpPr>
              <a:spLocks noChangeArrowheads="1"/>
            </p:cNvSpPr>
            <p:nvPr/>
          </p:nvSpPr>
          <p:spPr bwMode="auto">
            <a:xfrm>
              <a:off x="1652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6" name="Rectangle 67"/>
            <p:cNvSpPr>
              <a:spLocks noChangeArrowheads="1"/>
            </p:cNvSpPr>
            <p:nvPr/>
          </p:nvSpPr>
          <p:spPr bwMode="auto">
            <a:xfrm>
              <a:off x="1844" y="962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7" name="Rectangle 68"/>
            <p:cNvSpPr>
              <a:spLocks noChangeArrowheads="1"/>
            </p:cNvSpPr>
            <p:nvPr/>
          </p:nvSpPr>
          <p:spPr bwMode="auto">
            <a:xfrm>
              <a:off x="1844" y="10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8" name="Rectangle 69"/>
            <p:cNvSpPr>
              <a:spLocks noChangeArrowheads="1"/>
            </p:cNvSpPr>
            <p:nvPr/>
          </p:nvSpPr>
          <p:spPr bwMode="auto">
            <a:xfrm>
              <a:off x="1844" y="1095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89" name="Rectangle 70"/>
            <p:cNvSpPr>
              <a:spLocks noChangeArrowheads="1"/>
            </p:cNvSpPr>
            <p:nvPr/>
          </p:nvSpPr>
          <p:spPr bwMode="auto">
            <a:xfrm>
              <a:off x="1844" y="1162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0" name="Rectangle 71"/>
            <p:cNvSpPr>
              <a:spLocks noChangeArrowheads="1"/>
            </p:cNvSpPr>
            <p:nvPr/>
          </p:nvSpPr>
          <p:spPr bwMode="auto">
            <a:xfrm>
              <a:off x="1844" y="12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1" name="Rectangle 72"/>
            <p:cNvSpPr>
              <a:spLocks noChangeArrowheads="1"/>
            </p:cNvSpPr>
            <p:nvPr/>
          </p:nvSpPr>
          <p:spPr bwMode="auto">
            <a:xfrm>
              <a:off x="2037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2" name="Rectangle 73"/>
            <p:cNvSpPr>
              <a:spLocks noChangeArrowheads="1"/>
            </p:cNvSpPr>
            <p:nvPr/>
          </p:nvSpPr>
          <p:spPr bwMode="auto">
            <a:xfrm>
              <a:off x="2037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3" name="Rectangle 74"/>
            <p:cNvSpPr>
              <a:spLocks noChangeArrowheads="1"/>
            </p:cNvSpPr>
            <p:nvPr/>
          </p:nvSpPr>
          <p:spPr bwMode="auto">
            <a:xfrm>
              <a:off x="2037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4" name="Rectangle 75"/>
            <p:cNvSpPr>
              <a:spLocks noChangeArrowheads="1"/>
            </p:cNvSpPr>
            <p:nvPr/>
          </p:nvSpPr>
          <p:spPr bwMode="auto">
            <a:xfrm>
              <a:off x="2037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5" name="Rectangle 76"/>
            <p:cNvSpPr>
              <a:spLocks noChangeArrowheads="1"/>
            </p:cNvSpPr>
            <p:nvPr/>
          </p:nvSpPr>
          <p:spPr bwMode="auto">
            <a:xfrm>
              <a:off x="2037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6" name="Rectangle 77"/>
            <p:cNvSpPr>
              <a:spLocks noChangeArrowheads="1"/>
            </p:cNvSpPr>
            <p:nvPr/>
          </p:nvSpPr>
          <p:spPr bwMode="auto">
            <a:xfrm>
              <a:off x="1652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497" name="Rectangle 187"/>
            <p:cNvSpPr>
              <a:spLocks noChangeArrowheads="1"/>
            </p:cNvSpPr>
            <p:nvPr/>
          </p:nvSpPr>
          <p:spPr bwMode="auto">
            <a:xfrm>
              <a:off x="422" y="1295"/>
              <a:ext cx="60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local</a:t>
              </a:r>
              <a:br>
                <a:rPr lang="en-GB" sz="1400">
                  <a:solidFill>
                    <a:srgbClr val="000000"/>
                  </a:solidFill>
                  <a:latin typeface="Tahoma" charset="0"/>
                </a:rPr>
              </a:br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line position</a:t>
              </a:r>
              <a:endParaRPr lang="en-GB" sz="1400">
                <a:latin typeface="Tahoma" charset="0"/>
              </a:endParaRPr>
            </a:p>
          </p:txBody>
        </p:sp>
        <p:grpSp>
          <p:nvGrpSpPr>
            <p:cNvPr id="61498" name="Group 196"/>
            <p:cNvGrpSpPr>
              <a:grpSpLocks/>
            </p:cNvGrpSpPr>
            <p:nvPr/>
          </p:nvGrpSpPr>
          <p:grpSpPr bwMode="auto">
            <a:xfrm>
              <a:off x="2229" y="1229"/>
              <a:ext cx="194" cy="67"/>
              <a:chOff x="2022" y="1230"/>
              <a:chExt cx="194" cy="67"/>
            </a:xfrm>
          </p:grpSpPr>
          <p:sp>
            <p:nvSpPr>
              <p:cNvPr id="61499" name="Rectangle 194"/>
              <p:cNvSpPr>
                <a:spLocks noChangeArrowheads="1"/>
              </p:cNvSpPr>
              <p:nvPr/>
            </p:nvSpPr>
            <p:spPr bwMode="auto">
              <a:xfrm>
                <a:off x="2022" y="1230"/>
                <a:ext cx="193" cy="66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00" name="Rectangle 195"/>
              <p:cNvSpPr>
                <a:spLocks noChangeArrowheads="1"/>
              </p:cNvSpPr>
              <p:nvPr/>
            </p:nvSpPr>
            <p:spPr bwMode="auto">
              <a:xfrm>
                <a:off x="2022" y="1230"/>
                <a:ext cx="194" cy="67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6" name="Rectangle 649"/>
          <p:cNvSpPr>
            <a:spLocks noChangeArrowheads="1"/>
          </p:cNvSpPr>
          <p:nvPr/>
        </p:nvSpPr>
        <p:spPr bwMode="auto">
          <a:xfrm>
            <a:off x="4767263" y="1981200"/>
            <a:ext cx="109537" cy="4343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61443" name="Picture 650"/>
          <p:cNvPicPr>
            <a:picLocks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2971800"/>
            <a:ext cx="3113087" cy="2462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4" name="AutoShape 651"/>
          <p:cNvSpPr>
            <a:spLocks noChangeArrowheads="1"/>
          </p:cNvSpPr>
          <p:nvPr/>
        </p:nvSpPr>
        <p:spPr bwMode="auto">
          <a:xfrm rot="-5400000">
            <a:off x="4321969" y="2340769"/>
            <a:ext cx="685800" cy="271462"/>
          </a:xfrm>
          <a:prstGeom prst="triangle">
            <a:avLst>
              <a:gd name="adj" fmla="val 50000"/>
            </a:avLst>
          </a:prstGeom>
          <a:solidFill>
            <a:srgbClr val="757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5" name="AutoShape 653"/>
          <p:cNvSpPr>
            <a:spLocks/>
          </p:cNvSpPr>
          <p:nvPr/>
        </p:nvSpPr>
        <p:spPr bwMode="auto">
          <a:xfrm>
            <a:off x="3733800" y="2362200"/>
            <a:ext cx="76200" cy="3048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Rectangle 715"/>
          <p:cNvSpPr>
            <a:spLocks noChangeArrowheads="1"/>
          </p:cNvSpPr>
          <p:nvPr/>
        </p:nvSpPr>
        <p:spPr bwMode="auto">
          <a:xfrm>
            <a:off x="3657600" y="2286000"/>
            <a:ext cx="1066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Tahoma" charset="0"/>
                <a:cs typeface="Times New Roman" charset="0"/>
              </a:rPr>
              <a:t>Inserted </a:t>
            </a:r>
            <a:br>
              <a:rPr lang="en-US" sz="1400">
                <a:latin typeface="Tahoma" charset="0"/>
                <a:cs typeface="Times New Roman" charset="0"/>
              </a:rPr>
            </a:br>
            <a:r>
              <a:rPr lang="en-US" sz="1400">
                <a:latin typeface="Tahoma" charset="0"/>
                <a:cs typeface="Times New Roman" charset="0"/>
              </a:rPr>
              <a:t>lines</a:t>
            </a:r>
            <a:endParaRPr lang="en-GB" sz="1400">
              <a:latin typeface="Tahoma" charset="0"/>
            </a:endParaRPr>
          </a:p>
        </p:txBody>
      </p:sp>
      <p:sp>
        <p:nvSpPr>
          <p:cNvPr id="6144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line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614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382000" cy="1828800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Tx/>
              <a:buNone/>
            </a:pPr>
            <a:r>
              <a:rPr lang="en-US" sz="1600" b="1">
                <a:solidFill>
                  <a:srgbClr val="7575D1"/>
                </a:solidFill>
                <a:latin typeface="Arial" charset="0"/>
              </a:rPr>
              <a:t>File-based layout</a:t>
            </a:r>
          </a:p>
          <a:p>
            <a:pPr marL="285750" indent="-285750">
              <a:spcBef>
                <a:spcPts val="600"/>
              </a:spcBef>
            </a:pPr>
            <a:r>
              <a:rPr lang="en-US" sz="1600">
                <a:latin typeface="Arial" charset="0"/>
              </a:rPr>
              <a:t>line </a:t>
            </a:r>
            <a:r>
              <a:rPr lang="en-US" sz="1600" i="1">
                <a:latin typeface="Times" charset="0"/>
                <a:cs typeface="Times" charset="0"/>
              </a:rPr>
              <a:t>y</a:t>
            </a:r>
            <a:r>
              <a:rPr lang="en-US" sz="1600">
                <a:latin typeface="Arial" charset="0"/>
              </a:rPr>
              <a:t> position is determined by each version separately</a:t>
            </a:r>
            <a:endParaRPr lang="en-US" sz="1600" i="1">
              <a:latin typeface="Symbol" charset="0"/>
              <a:cs typeface="Symbol" charset="0"/>
            </a:endParaRPr>
          </a:p>
          <a:p>
            <a:pPr marL="285750" indent="-285750">
              <a:spcBef>
                <a:spcPts val="600"/>
              </a:spcBef>
            </a:pPr>
            <a:r>
              <a:rPr lang="en-US" sz="1600" b="1">
                <a:latin typeface="Arial" charset="0"/>
              </a:rPr>
              <a:t>compact</a:t>
            </a:r>
            <a:r>
              <a:rPr lang="en-US" sz="1600">
                <a:latin typeface="Arial" charset="0"/>
              </a:rPr>
              <a:t> line blocks are </a:t>
            </a:r>
            <a:r>
              <a:rPr lang="en-US" sz="1600" b="1">
                <a:latin typeface="Arial" charset="0"/>
              </a:rPr>
              <a:t>compact</a:t>
            </a:r>
            <a:r>
              <a:rPr lang="en-US" sz="1600">
                <a:latin typeface="Arial" charset="0"/>
              </a:rPr>
              <a:t> in each version</a:t>
            </a:r>
            <a:endParaRPr lang="en-US" sz="1400">
              <a:solidFill>
                <a:srgbClr val="7575D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line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grpSp>
        <p:nvGrpSpPr>
          <p:cNvPr id="62466" name="Group 549"/>
          <p:cNvGrpSpPr>
            <a:grpSpLocks/>
          </p:cNvGrpSpPr>
          <p:nvPr/>
        </p:nvGrpSpPr>
        <p:grpSpPr bwMode="auto">
          <a:xfrm>
            <a:off x="487363" y="3332163"/>
            <a:ext cx="3475037" cy="1208087"/>
            <a:chOff x="425" y="1715"/>
            <a:chExt cx="2189" cy="761"/>
          </a:xfrm>
        </p:grpSpPr>
        <p:sp>
          <p:nvSpPr>
            <p:cNvPr id="62534" name="Rectangle 64"/>
            <p:cNvSpPr>
              <a:spLocks noChangeArrowheads="1"/>
            </p:cNvSpPr>
            <p:nvPr/>
          </p:nvSpPr>
          <p:spPr bwMode="auto">
            <a:xfrm>
              <a:off x="425" y="2159"/>
              <a:ext cx="598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global</a:t>
              </a:r>
              <a:br>
                <a:rPr lang="en-GB" sz="1400">
                  <a:solidFill>
                    <a:srgbClr val="000000"/>
                  </a:solidFill>
                  <a:latin typeface="Tahoma" charset="0"/>
                </a:rPr>
              </a:br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line position</a:t>
              </a:r>
              <a:endParaRPr lang="en-GB" sz="1400">
                <a:latin typeface="Tahoma" charset="0"/>
              </a:endParaRPr>
            </a:p>
          </p:txBody>
        </p:sp>
        <p:sp>
          <p:nvSpPr>
            <p:cNvPr id="62535" name="Rectangle 65"/>
            <p:cNvSpPr>
              <a:spLocks noChangeArrowheads="1"/>
            </p:cNvSpPr>
            <p:nvPr/>
          </p:nvSpPr>
          <p:spPr bwMode="auto">
            <a:xfrm>
              <a:off x="1075" y="1743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36" name="Rectangle 66"/>
            <p:cNvSpPr>
              <a:spLocks noChangeArrowheads="1"/>
            </p:cNvSpPr>
            <p:nvPr/>
          </p:nvSpPr>
          <p:spPr bwMode="auto">
            <a:xfrm>
              <a:off x="1267" y="1743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37" name="Rectangle 67"/>
            <p:cNvSpPr>
              <a:spLocks noChangeArrowheads="1"/>
            </p:cNvSpPr>
            <p:nvPr/>
          </p:nvSpPr>
          <p:spPr bwMode="auto">
            <a:xfrm>
              <a:off x="1460" y="1743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38" name="Rectangle 68"/>
            <p:cNvSpPr>
              <a:spLocks noChangeArrowheads="1"/>
            </p:cNvSpPr>
            <p:nvPr/>
          </p:nvSpPr>
          <p:spPr bwMode="auto">
            <a:xfrm>
              <a:off x="2229" y="1743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539" name="Group 69"/>
            <p:cNvGrpSpPr>
              <a:grpSpLocks/>
            </p:cNvGrpSpPr>
            <p:nvPr/>
          </p:nvGrpSpPr>
          <p:grpSpPr bwMode="auto">
            <a:xfrm>
              <a:off x="1075" y="1715"/>
              <a:ext cx="1539" cy="58"/>
              <a:chOff x="868" y="1573"/>
              <a:chExt cx="1539" cy="58"/>
            </a:xfrm>
          </p:grpSpPr>
          <p:sp>
            <p:nvSpPr>
              <p:cNvPr id="62590" name="Line 70"/>
              <p:cNvSpPr>
                <a:spLocks noChangeShapeType="1"/>
              </p:cNvSpPr>
              <p:nvPr/>
            </p:nvSpPr>
            <p:spPr bwMode="auto">
              <a:xfrm>
                <a:off x="868" y="1601"/>
                <a:ext cx="148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91" name="Freeform 71"/>
              <p:cNvSpPr>
                <a:spLocks/>
              </p:cNvSpPr>
              <p:nvPr/>
            </p:nvSpPr>
            <p:spPr bwMode="auto">
              <a:xfrm>
                <a:off x="2352" y="1573"/>
                <a:ext cx="55" cy="58"/>
              </a:xfrm>
              <a:custGeom>
                <a:avLst/>
                <a:gdLst>
                  <a:gd name="T0" fmla="*/ 0 w 111"/>
                  <a:gd name="T1" fmla="*/ 4 h 115"/>
                  <a:gd name="T2" fmla="*/ 3 w 111"/>
                  <a:gd name="T3" fmla="*/ 2 h 115"/>
                  <a:gd name="T4" fmla="*/ 0 w 111"/>
                  <a:gd name="T5" fmla="*/ 0 h 115"/>
                  <a:gd name="T6" fmla="*/ 0 w 111"/>
                  <a:gd name="T7" fmla="*/ 4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5"/>
                  <a:gd name="T14" fmla="*/ 111 w 111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5">
                    <a:moveTo>
                      <a:pt x="0" y="115"/>
                    </a:moveTo>
                    <a:lnTo>
                      <a:pt x="111" y="59"/>
                    </a:lnTo>
                    <a:lnTo>
                      <a:pt x="0" y="0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540" name="Group 72"/>
            <p:cNvGrpSpPr>
              <a:grpSpLocks/>
            </p:cNvGrpSpPr>
            <p:nvPr/>
          </p:nvGrpSpPr>
          <p:grpSpPr bwMode="auto">
            <a:xfrm>
              <a:off x="1047" y="1743"/>
              <a:ext cx="56" cy="733"/>
              <a:chOff x="840" y="1601"/>
              <a:chExt cx="56" cy="733"/>
            </a:xfrm>
          </p:grpSpPr>
          <p:sp>
            <p:nvSpPr>
              <p:cNvPr id="62588" name="Line 73"/>
              <p:cNvSpPr>
                <a:spLocks noChangeShapeType="1"/>
              </p:cNvSpPr>
              <p:nvPr/>
            </p:nvSpPr>
            <p:spPr bwMode="auto">
              <a:xfrm>
                <a:off x="868" y="1601"/>
                <a:ext cx="1" cy="67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9" name="Freeform 74"/>
              <p:cNvSpPr>
                <a:spLocks/>
              </p:cNvSpPr>
              <p:nvPr/>
            </p:nvSpPr>
            <p:spPr bwMode="auto">
              <a:xfrm>
                <a:off x="840" y="2276"/>
                <a:ext cx="56" cy="58"/>
              </a:xfrm>
              <a:custGeom>
                <a:avLst/>
                <a:gdLst>
                  <a:gd name="T0" fmla="*/ 0 w 111"/>
                  <a:gd name="T1" fmla="*/ 0 h 115"/>
                  <a:gd name="T2" fmla="*/ 2 w 111"/>
                  <a:gd name="T3" fmla="*/ 4 h 115"/>
                  <a:gd name="T4" fmla="*/ 4 w 111"/>
                  <a:gd name="T5" fmla="*/ 0 h 115"/>
                  <a:gd name="T6" fmla="*/ 0 w 111"/>
                  <a:gd name="T7" fmla="*/ 0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5"/>
                  <a:gd name="T14" fmla="*/ 111 w 111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5">
                    <a:moveTo>
                      <a:pt x="0" y="0"/>
                    </a:moveTo>
                    <a:lnTo>
                      <a:pt x="55" y="115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541" name="Rectangle 75"/>
            <p:cNvSpPr>
              <a:spLocks noChangeArrowheads="1"/>
            </p:cNvSpPr>
            <p:nvPr/>
          </p:nvSpPr>
          <p:spPr bwMode="auto">
            <a:xfrm>
              <a:off x="1075" y="18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2" name="Rectangle 76"/>
            <p:cNvSpPr>
              <a:spLocks noChangeArrowheads="1"/>
            </p:cNvSpPr>
            <p:nvPr/>
          </p:nvSpPr>
          <p:spPr bwMode="auto">
            <a:xfrm>
              <a:off x="1075" y="1877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3" name="Rectangle 77"/>
            <p:cNvSpPr>
              <a:spLocks noChangeArrowheads="1"/>
            </p:cNvSpPr>
            <p:nvPr/>
          </p:nvSpPr>
          <p:spPr bwMode="auto">
            <a:xfrm>
              <a:off x="1075" y="2144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4" name="Rectangle 78"/>
            <p:cNvSpPr>
              <a:spLocks noChangeArrowheads="1"/>
            </p:cNvSpPr>
            <p:nvPr/>
          </p:nvSpPr>
          <p:spPr bwMode="auto">
            <a:xfrm>
              <a:off x="1075" y="22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5" name="Rectangle 79"/>
            <p:cNvSpPr>
              <a:spLocks noChangeArrowheads="1"/>
            </p:cNvSpPr>
            <p:nvPr/>
          </p:nvSpPr>
          <p:spPr bwMode="auto">
            <a:xfrm>
              <a:off x="1075" y="2277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6" name="Rectangle 80"/>
            <p:cNvSpPr>
              <a:spLocks noChangeArrowheads="1"/>
            </p:cNvSpPr>
            <p:nvPr/>
          </p:nvSpPr>
          <p:spPr bwMode="auto">
            <a:xfrm>
              <a:off x="1267" y="1810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7" name="Rectangle 81"/>
            <p:cNvSpPr>
              <a:spLocks noChangeArrowheads="1"/>
            </p:cNvSpPr>
            <p:nvPr/>
          </p:nvSpPr>
          <p:spPr bwMode="auto">
            <a:xfrm>
              <a:off x="1267" y="1877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8" name="Rectangle 82"/>
            <p:cNvSpPr>
              <a:spLocks noChangeArrowheads="1"/>
            </p:cNvSpPr>
            <p:nvPr/>
          </p:nvSpPr>
          <p:spPr bwMode="auto">
            <a:xfrm>
              <a:off x="1267" y="2144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49" name="Rectangle 83"/>
            <p:cNvSpPr>
              <a:spLocks noChangeArrowheads="1"/>
            </p:cNvSpPr>
            <p:nvPr/>
          </p:nvSpPr>
          <p:spPr bwMode="auto">
            <a:xfrm>
              <a:off x="1267" y="2210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0" name="Rectangle 84"/>
            <p:cNvSpPr>
              <a:spLocks noChangeArrowheads="1"/>
            </p:cNvSpPr>
            <p:nvPr/>
          </p:nvSpPr>
          <p:spPr bwMode="auto">
            <a:xfrm>
              <a:off x="1267" y="2277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1" name="Rectangle 85"/>
            <p:cNvSpPr>
              <a:spLocks noChangeArrowheads="1"/>
            </p:cNvSpPr>
            <p:nvPr/>
          </p:nvSpPr>
          <p:spPr bwMode="auto">
            <a:xfrm>
              <a:off x="1460" y="18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2" name="Rectangle 86"/>
            <p:cNvSpPr>
              <a:spLocks noChangeArrowheads="1"/>
            </p:cNvSpPr>
            <p:nvPr/>
          </p:nvSpPr>
          <p:spPr bwMode="auto">
            <a:xfrm>
              <a:off x="1460" y="1877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3" name="Rectangle 87"/>
            <p:cNvSpPr>
              <a:spLocks noChangeArrowheads="1"/>
            </p:cNvSpPr>
            <p:nvPr/>
          </p:nvSpPr>
          <p:spPr bwMode="auto">
            <a:xfrm>
              <a:off x="1460" y="2144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4" name="Rectangle 88"/>
            <p:cNvSpPr>
              <a:spLocks noChangeArrowheads="1"/>
            </p:cNvSpPr>
            <p:nvPr/>
          </p:nvSpPr>
          <p:spPr bwMode="auto">
            <a:xfrm>
              <a:off x="1460" y="22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5" name="Rectangle 89"/>
            <p:cNvSpPr>
              <a:spLocks noChangeArrowheads="1"/>
            </p:cNvSpPr>
            <p:nvPr/>
          </p:nvSpPr>
          <p:spPr bwMode="auto">
            <a:xfrm>
              <a:off x="2229" y="1810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6" name="Rectangle 90"/>
            <p:cNvSpPr>
              <a:spLocks noChangeArrowheads="1"/>
            </p:cNvSpPr>
            <p:nvPr/>
          </p:nvSpPr>
          <p:spPr bwMode="auto">
            <a:xfrm>
              <a:off x="2229" y="1877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7" name="Rectangle 91"/>
            <p:cNvSpPr>
              <a:spLocks noChangeArrowheads="1"/>
            </p:cNvSpPr>
            <p:nvPr/>
          </p:nvSpPr>
          <p:spPr bwMode="auto">
            <a:xfrm>
              <a:off x="2229" y="2143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8" name="Rectangle 92"/>
            <p:cNvSpPr>
              <a:spLocks noChangeArrowheads="1"/>
            </p:cNvSpPr>
            <p:nvPr/>
          </p:nvSpPr>
          <p:spPr bwMode="auto">
            <a:xfrm>
              <a:off x="2229" y="2209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59" name="Rectangle 93"/>
            <p:cNvSpPr>
              <a:spLocks noChangeArrowheads="1"/>
            </p:cNvSpPr>
            <p:nvPr/>
          </p:nvSpPr>
          <p:spPr bwMode="auto">
            <a:xfrm>
              <a:off x="2229" y="227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560" name="Group 94"/>
            <p:cNvGrpSpPr>
              <a:grpSpLocks/>
            </p:cNvGrpSpPr>
            <p:nvPr/>
          </p:nvGrpSpPr>
          <p:grpSpPr bwMode="auto">
            <a:xfrm>
              <a:off x="2229" y="1943"/>
              <a:ext cx="194" cy="68"/>
              <a:chOff x="2022" y="1801"/>
              <a:chExt cx="194" cy="68"/>
            </a:xfrm>
          </p:grpSpPr>
          <p:sp>
            <p:nvSpPr>
              <p:cNvPr id="62586" name="Rectangle 95"/>
              <p:cNvSpPr>
                <a:spLocks noChangeArrowheads="1"/>
              </p:cNvSpPr>
              <p:nvPr/>
            </p:nvSpPr>
            <p:spPr bwMode="auto">
              <a:xfrm>
                <a:off x="2022" y="1801"/>
                <a:ext cx="193" cy="67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7" name="Rectangle 96"/>
              <p:cNvSpPr>
                <a:spLocks noChangeArrowheads="1"/>
              </p:cNvSpPr>
              <p:nvPr/>
            </p:nvSpPr>
            <p:spPr bwMode="auto">
              <a:xfrm>
                <a:off x="2022" y="1801"/>
                <a:ext cx="194" cy="68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561" name="Group 97"/>
            <p:cNvGrpSpPr>
              <a:grpSpLocks/>
            </p:cNvGrpSpPr>
            <p:nvPr/>
          </p:nvGrpSpPr>
          <p:grpSpPr bwMode="auto">
            <a:xfrm>
              <a:off x="2229" y="2010"/>
              <a:ext cx="194" cy="67"/>
              <a:chOff x="2022" y="1868"/>
              <a:chExt cx="194" cy="67"/>
            </a:xfrm>
          </p:grpSpPr>
          <p:sp>
            <p:nvSpPr>
              <p:cNvPr id="62584" name="Rectangle 98"/>
              <p:cNvSpPr>
                <a:spLocks noChangeArrowheads="1"/>
              </p:cNvSpPr>
              <p:nvPr/>
            </p:nvSpPr>
            <p:spPr bwMode="auto">
              <a:xfrm>
                <a:off x="2022" y="1868"/>
                <a:ext cx="193" cy="66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5" name="Rectangle 99"/>
              <p:cNvSpPr>
                <a:spLocks noChangeArrowheads="1"/>
              </p:cNvSpPr>
              <p:nvPr/>
            </p:nvSpPr>
            <p:spPr bwMode="auto">
              <a:xfrm>
                <a:off x="2022" y="1868"/>
                <a:ext cx="194" cy="67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562" name="Rectangle 100"/>
            <p:cNvSpPr>
              <a:spLocks noChangeArrowheads="1"/>
            </p:cNvSpPr>
            <p:nvPr/>
          </p:nvSpPr>
          <p:spPr bwMode="auto">
            <a:xfrm>
              <a:off x="1460" y="2277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3" name="Rectangle 101"/>
            <p:cNvSpPr>
              <a:spLocks noChangeArrowheads="1"/>
            </p:cNvSpPr>
            <p:nvPr/>
          </p:nvSpPr>
          <p:spPr bwMode="auto">
            <a:xfrm>
              <a:off x="1844" y="1743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4" name="Rectangle 102"/>
            <p:cNvSpPr>
              <a:spLocks noChangeArrowheads="1"/>
            </p:cNvSpPr>
            <p:nvPr/>
          </p:nvSpPr>
          <p:spPr bwMode="auto">
            <a:xfrm>
              <a:off x="2037" y="1743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5" name="Rectangle 103"/>
            <p:cNvSpPr>
              <a:spLocks noChangeArrowheads="1"/>
            </p:cNvSpPr>
            <p:nvPr/>
          </p:nvSpPr>
          <p:spPr bwMode="auto">
            <a:xfrm>
              <a:off x="1652" y="18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6" name="Rectangle 104"/>
            <p:cNvSpPr>
              <a:spLocks noChangeArrowheads="1"/>
            </p:cNvSpPr>
            <p:nvPr/>
          </p:nvSpPr>
          <p:spPr bwMode="auto">
            <a:xfrm>
              <a:off x="1652" y="1877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7" name="Rectangle 105"/>
            <p:cNvSpPr>
              <a:spLocks noChangeArrowheads="1"/>
            </p:cNvSpPr>
            <p:nvPr/>
          </p:nvSpPr>
          <p:spPr bwMode="auto">
            <a:xfrm>
              <a:off x="1652" y="2144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8" name="Rectangle 106"/>
            <p:cNvSpPr>
              <a:spLocks noChangeArrowheads="1"/>
            </p:cNvSpPr>
            <p:nvPr/>
          </p:nvSpPr>
          <p:spPr bwMode="auto">
            <a:xfrm>
              <a:off x="1652" y="22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69" name="Rectangle 107"/>
            <p:cNvSpPr>
              <a:spLocks noChangeArrowheads="1"/>
            </p:cNvSpPr>
            <p:nvPr/>
          </p:nvSpPr>
          <p:spPr bwMode="auto">
            <a:xfrm>
              <a:off x="1652" y="2277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0" name="Rectangle 108"/>
            <p:cNvSpPr>
              <a:spLocks noChangeArrowheads="1"/>
            </p:cNvSpPr>
            <p:nvPr/>
          </p:nvSpPr>
          <p:spPr bwMode="auto">
            <a:xfrm>
              <a:off x="1844" y="1810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1" name="Rectangle 109"/>
            <p:cNvSpPr>
              <a:spLocks noChangeArrowheads="1"/>
            </p:cNvSpPr>
            <p:nvPr/>
          </p:nvSpPr>
          <p:spPr bwMode="auto">
            <a:xfrm>
              <a:off x="1844" y="1877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2" name="Rectangle 110"/>
            <p:cNvSpPr>
              <a:spLocks noChangeArrowheads="1"/>
            </p:cNvSpPr>
            <p:nvPr/>
          </p:nvSpPr>
          <p:spPr bwMode="auto">
            <a:xfrm>
              <a:off x="1844" y="2144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3" name="Rectangle 111"/>
            <p:cNvSpPr>
              <a:spLocks noChangeArrowheads="1"/>
            </p:cNvSpPr>
            <p:nvPr/>
          </p:nvSpPr>
          <p:spPr bwMode="auto">
            <a:xfrm>
              <a:off x="1844" y="2210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4" name="Rectangle 112"/>
            <p:cNvSpPr>
              <a:spLocks noChangeArrowheads="1"/>
            </p:cNvSpPr>
            <p:nvPr/>
          </p:nvSpPr>
          <p:spPr bwMode="auto">
            <a:xfrm>
              <a:off x="1844" y="2277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5" name="Rectangle 113"/>
            <p:cNvSpPr>
              <a:spLocks noChangeArrowheads="1"/>
            </p:cNvSpPr>
            <p:nvPr/>
          </p:nvSpPr>
          <p:spPr bwMode="auto">
            <a:xfrm>
              <a:off x="2037" y="18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6" name="Rectangle 114"/>
            <p:cNvSpPr>
              <a:spLocks noChangeArrowheads="1"/>
            </p:cNvSpPr>
            <p:nvPr/>
          </p:nvSpPr>
          <p:spPr bwMode="auto">
            <a:xfrm>
              <a:off x="2037" y="1877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7" name="Rectangle 115"/>
            <p:cNvSpPr>
              <a:spLocks noChangeArrowheads="1"/>
            </p:cNvSpPr>
            <p:nvPr/>
          </p:nvSpPr>
          <p:spPr bwMode="auto">
            <a:xfrm>
              <a:off x="2037" y="2144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8" name="Rectangle 116"/>
            <p:cNvSpPr>
              <a:spLocks noChangeArrowheads="1"/>
            </p:cNvSpPr>
            <p:nvPr/>
          </p:nvSpPr>
          <p:spPr bwMode="auto">
            <a:xfrm>
              <a:off x="2037" y="22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79" name="Rectangle 117"/>
            <p:cNvSpPr>
              <a:spLocks noChangeArrowheads="1"/>
            </p:cNvSpPr>
            <p:nvPr/>
          </p:nvSpPr>
          <p:spPr bwMode="auto">
            <a:xfrm>
              <a:off x="2037" y="2277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80" name="Rectangle 118"/>
            <p:cNvSpPr>
              <a:spLocks noChangeArrowheads="1"/>
            </p:cNvSpPr>
            <p:nvPr/>
          </p:nvSpPr>
          <p:spPr bwMode="auto">
            <a:xfrm>
              <a:off x="1652" y="1743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581" name="Group 119"/>
            <p:cNvGrpSpPr>
              <a:grpSpLocks/>
            </p:cNvGrpSpPr>
            <p:nvPr/>
          </p:nvGrpSpPr>
          <p:grpSpPr bwMode="auto">
            <a:xfrm>
              <a:off x="2229" y="2076"/>
              <a:ext cx="194" cy="68"/>
              <a:chOff x="2022" y="1934"/>
              <a:chExt cx="194" cy="68"/>
            </a:xfrm>
          </p:grpSpPr>
          <p:sp>
            <p:nvSpPr>
              <p:cNvPr id="62582" name="Rectangle 120"/>
              <p:cNvSpPr>
                <a:spLocks noChangeArrowheads="1"/>
              </p:cNvSpPr>
              <p:nvPr/>
            </p:nvSpPr>
            <p:spPr bwMode="auto">
              <a:xfrm>
                <a:off x="2022" y="1934"/>
                <a:ext cx="193" cy="67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83" name="Rectangle 121"/>
              <p:cNvSpPr>
                <a:spLocks noChangeArrowheads="1"/>
              </p:cNvSpPr>
              <p:nvPr/>
            </p:nvSpPr>
            <p:spPr bwMode="auto">
              <a:xfrm>
                <a:off x="2022" y="1934"/>
                <a:ext cx="194" cy="68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2467" name="Rectangle 546"/>
          <p:cNvSpPr>
            <a:spLocks noChangeArrowheads="1"/>
          </p:cNvSpPr>
          <p:nvPr/>
        </p:nvSpPr>
        <p:spPr bwMode="auto">
          <a:xfrm>
            <a:off x="4767263" y="1981200"/>
            <a:ext cx="109537" cy="4343400"/>
          </a:xfrm>
          <a:prstGeom prst="rect">
            <a:avLst/>
          </a:prstGeom>
          <a:solidFill>
            <a:srgbClr val="757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68" name="Picture 54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971800"/>
            <a:ext cx="3113088" cy="2462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9" name="AutoShape 548"/>
          <p:cNvSpPr>
            <a:spLocks noChangeArrowheads="1"/>
          </p:cNvSpPr>
          <p:nvPr/>
        </p:nvSpPr>
        <p:spPr bwMode="auto">
          <a:xfrm rot="-5400000">
            <a:off x="4296569" y="3712369"/>
            <a:ext cx="685800" cy="271462"/>
          </a:xfrm>
          <a:prstGeom prst="triangle">
            <a:avLst>
              <a:gd name="adj" fmla="val 50000"/>
            </a:avLst>
          </a:prstGeom>
          <a:solidFill>
            <a:srgbClr val="757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470" name="Group 611"/>
          <p:cNvGrpSpPr>
            <a:grpSpLocks/>
          </p:cNvGrpSpPr>
          <p:nvPr/>
        </p:nvGrpSpPr>
        <p:grpSpPr bwMode="auto">
          <a:xfrm>
            <a:off x="517525" y="1828800"/>
            <a:ext cx="3825875" cy="1266825"/>
            <a:chOff x="422" y="768"/>
            <a:chExt cx="2410" cy="798"/>
          </a:xfrm>
        </p:grpSpPr>
        <p:sp>
          <p:nvSpPr>
            <p:cNvPr id="62474" name="Rectangle 612"/>
            <p:cNvSpPr>
              <a:spLocks noChangeArrowheads="1"/>
            </p:cNvSpPr>
            <p:nvPr/>
          </p:nvSpPr>
          <p:spPr bwMode="auto">
            <a:xfrm>
              <a:off x="1075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75" name="Rectangle 613"/>
            <p:cNvSpPr>
              <a:spLocks noChangeArrowheads="1"/>
            </p:cNvSpPr>
            <p:nvPr/>
          </p:nvSpPr>
          <p:spPr bwMode="auto">
            <a:xfrm>
              <a:off x="1267" y="8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76" name="Rectangle 614"/>
            <p:cNvSpPr>
              <a:spLocks noChangeArrowheads="1"/>
            </p:cNvSpPr>
            <p:nvPr/>
          </p:nvSpPr>
          <p:spPr bwMode="auto">
            <a:xfrm>
              <a:off x="1460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77" name="Rectangle 615"/>
            <p:cNvSpPr>
              <a:spLocks noChangeArrowheads="1"/>
            </p:cNvSpPr>
            <p:nvPr/>
          </p:nvSpPr>
          <p:spPr bwMode="auto">
            <a:xfrm>
              <a:off x="2229" y="8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478" name="Group 616"/>
            <p:cNvGrpSpPr>
              <a:grpSpLocks/>
            </p:cNvGrpSpPr>
            <p:nvPr/>
          </p:nvGrpSpPr>
          <p:grpSpPr bwMode="auto">
            <a:xfrm>
              <a:off x="1075" y="867"/>
              <a:ext cx="1539" cy="58"/>
              <a:chOff x="868" y="868"/>
              <a:chExt cx="1539" cy="58"/>
            </a:xfrm>
          </p:grpSpPr>
          <p:sp>
            <p:nvSpPr>
              <p:cNvPr id="62532" name="Line 617"/>
              <p:cNvSpPr>
                <a:spLocks noChangeShapeType="1"/>
              </p:cNvSpPr>
              <p:nvPr/>
            </p:nvSpPr>
            <p:spPr bwMode="auto">
              <a:xfrm>
                <a:off x="868" y="897"/>
                <a:ext cx="148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3" name="Freeform 618"/>
              <p:cNvSpPr>
                <a:spLocks/>
              </p:cNvSpPr>
              <p:nvPr/>
            </p:nvSpPr>
            <p:spPr bwMode="auto">
              <a:xfrm>
                <a:off x="2352" y="868"/>
                <a:ext cx="55" cy="58"/>
              </a:xfrm>
              <a:custGeom>
                <a:avLst/>
                <a:gdLst>
                  <a:gd name="T0" fmla="*/ 0 w 111"/>
                  <a:gd name="T1" fmla="*/ 4 h 115"/>
                  <a:gd name="T2" fmla="*/ 3 w 111"/>
                  <a:gd name="T3" fmla="*/ 2 h 115"/>
                  <a:gd name="T4" fmla="*/ 0 w 111"/>
                  <a:gd name="T5" fmla="*/ 0 h 115"/>
                  <a:gd name="T6" fmla="*/ 0 w 111"/>
                  <a:gd name="T7" fmla="*/ 4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5"/>
                  <a:gd name="T14" fmla="*/ 111 w 111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5">
                    <a:moveTo>
                      <a:pt x="0" y="115"/>
                    </a:moveTo>
                    <a:lnTo>
                      <a:pt x="111" y="58"/>
                    </a:lnTo>
                    <a:lnTo>
                      <a:pt x="0" y="0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479" name="Group 619"/>
            <p:cNvGrpSpPr>
              <a:grpSpLocks/>
            </p:cNvGrpSpPr>
            <p:nvPr/>
          </p:nvGrpSpPr>
          <p:grpSpPr bwMode="auto">
            <a:xfrm>
              <a:off x="1047" y="896"/>
              <a:ext cx="56" cy="666"/>
              <a:chOff x="840" y="897"/>
              <a:chExt cx="56" cy="666"/>
            </a:xfrm>
          </p:grpSpPr>
          <p:sp>
            <p:nvSpPr>
              <p:cNvPr id="62530" name="Line 620"/>
              <p:cNvSpPr>
                <a:spLocks noChangeShapeType="1"/>
              </p:cNvSpPr>
              <p:nvPr/>
            </p:nvSpPr>
            <p:spPr bwMode="auto">
              <a:xfrm>
                <a:off x="868" y="897"/>
                <a:ext cx="1" cy="60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31" name="Freeform 621"/>
              <p:cNvSpPr>
                <a:spLocks/>
              </p:cNvSpPr>
              <p:nvPr/>
            </p:nvSpPr>
            <p:spPr bwMode="auto">
              <a:xfrm>
                <a:off x="840" y="1505"/>
                <a:ext cx="56" cy="58"/>
              </a:xfrm>
              <a:custGeom>
                <a:avLst/>
                <a:gdLst>
                  <a:gd name="T0" fmla="*/ 0 w 111"/>
                  <a:gd name="T1" fmla="*/ 0 h 117"/>
                  <a:gd name="T2" fmla="*/ 2 w 111"/>
                  <a:gd name="T3" fmla="*/ 3 h 117"/>
                  <a:gd name="T4" fmla="*/ 4 w 111"/>
                  <a:gd name="T5" fmla="*/ 0 h 117"/>
                  <a:gd name="T6" fmla="*/ 0 w 111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7"/>
                  <a:gd name="T14" fmla="*/ 111 w 111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7">
                    <a:moveTo>
                      <a:pt x="0" y="0"/>
                    </a:moveTo>
                    <a:lnTo>
                      <a:pt x="55" y="117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480" name="Rectangle 622"/>
            <p:cNvSpPr>
              <a:spLocks noChangeArrowheads="1"/>
            </p:cNvSpPr>
            <p:nvPr/>
          </p:nvSpPr>
          <p:spPr bwMode="auto">
            <a:xfrm>
              <a:off x="1909" y="769"/>
              <a:ext cx="89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81" name="Rectangle 623"/>
            <p:cNvSpPr>
              <a:spLocks noChangeArrowheads="1"/>
            </p:cNvSpPr>
            <p:nvPr/>
          </p:nvSpPr>
          <p:spPr bwMode="auto">
            <a:xfrm>
              <a:off x="1909" y="768"/>
              <a:ext cx="92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Discrete time (versions)</a:t>
              </a:r>
              <a:endParaRPr lang="en-GB"/>
            </a:p>
          </p:txBody>
        </p:sp>
        <p:sp>
          <p:nvSpPr>
            <p:cNvPr id="62482" name="Rectangle 624"/>
            <p:cNvSpPr>
              <a:spLocks noChangeArrowheads="1"/>
            </p:cNvSpPr>
            <p:nvPr/>
          </p:nvSpPr>
          <p:spPr bwMode="auto">
            <a:xfrm>
              <a:off x="1075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3" name="Rectangle 625"/>
            <p:cNvSpPr>
              <a:spLocks noChangeArrowheads="1"/>
            </p:cNvSpPr>
            <p:nvPr/>
          </p:nvSpPr>
          <p:spPr bwMode="auto">
            <a:xfrm>
              <a:off x="1075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4" name="Rectangle 626"/>
            <p:cNvSpPr>
              <a:spLocks noChangeArrowheads="1"/>
            </p:cNvSpPr>
            <p:nvPr/>
          </p:nvSpPr>
          <p:spPr bwMode="auto">
            <a:xfrm>
              <a:off x="1075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5" name="Rectangle 627"/>
            <p:cNvSpPr>
              <a:spLocks noChangeArrowheads="1"/>
            </p:cNvSpPr>
            <p:nvPr/>
          </p:nvSpPr>
          <p:spPr bwMode="auto">
            <a:xfrm>
              <a:off x="1075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6" name="Rectangle 628"/>
            <p:cNvSpPr>
              <a:spLocks noChangeArrowheads="1"/>
            </p:cNvSpPr>
            <p:nvPr/>
          </p:nvSpPr>
          <p:spPr bwMode="auto">
            <a:xfrm>
              <a:off x="1075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7" name="Rectangle 629"/>
            <p:cNvSpPr>
              <a:spLocks noChangeArrowheads="1"/>
            </p:cNvSpPr>
            <p:nvPr/>
          </p:nvSpPr>
          <p:spPr bwMode="auto">
            <a:xfrm>
              <a:off x="1267" y="962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8" name="Rectangle 630"/>
            <p:cNvSpPr>
              <a:spLocks noChangeArrowheads="1"/>
            </p:cNvSpPr>
            <p:nvPr/>
          </p:nvSpPr>
          <p:spPr bwMode="auto">
            <a:xfrm>
              <a:off x="1267" y="10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89" name="Rectangle 631"/>
            <p:cNvSpPr>
              <a:spLocks noChangeArrowheads="1"/>
            </p:cNvSpPr>
            <p:nvPr/>
          </p:nvSpPr>
          <p:spPr bwMode="auto">
            <a:xfrm>
              <a:off x="1267" y="1095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0" name="Rectangle 632"/>
            <p:cNvSpPr>
              <a:spLocks noChangeArrowheads="1"/>
            </p:cNvSpPr>
            <p:nvPr/>
          </p:nvSpPr>
          <p:spPr bwMode="auto">
            <a:xfrm>
              <a:off x="1267" y="1162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1" name="Rectangle 633"/>
            <p:cNvSpPr>
              <a:spLocks noChangeArrowheads="1"/>
            </p:cNvSpPr>
            <p:nvPr/>
          </p:nvSpPr>
          <p:spPr bwMode="auto">
            <a:xfrm>
              <a:off x="1267" y="12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2" name="Rectangle 634"/>
            <p:cNvSpPr>
              <a:spLocks noChangeArrowheads="1"/>
            </p:cNvSpPr>
            <p:nvPr/>
          </p:nvSpPr>
          <p:spPr bwMode="auto">
            <a:xfrm>
              <a:off x="1460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3" name="Rectangle 635"/>
            <p:cNvSpPr>
              <a:spLocks noChangeArrowheads="1"/>
            </p:cNvSpPr>
            <p:nvPr/>
          </p:nvSpPr>
          <p:spPr bwMode="auto">
            <a:xfrm>
              <a:off x="1460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4" name="Rectangle 636"/>
            <p:cNvSpPr>
              <a:spLocks noChangeArrowheads="1"/>
            </p:cNvSpPr>
            <p:nvPr/>
          </p:nvSpPr>
          <p:spPr bwMode="auto">
            <a:xfrm>
              <a:off x="1460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5" name="Rectangle 637"/>
            <p:cNvSpPr>
              <a:spLocks noChangeArrowheads="1"/>
            </p:cNvSpPr>
            <p:nvPr/>
          </p:nvSpPr>
          <p:spPr bwMode="auto">
            <a:xfrm>
              <a:off x="1460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6" name="Rectangle 638"/>
            <p:cNvSpPr>
              <a:spLocks noChangeArrowheads="1"/>
            </p:cNvSpPr>
            <p:nvPr/>
          </p:nvSpPr>
          <p:spPr bwMode="auto">
            <a:xfrm>
              <a:off x="2229" y="962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7" name="Rectangle 639"/>
            <p:cNvSpPr>
              <a:spLocks noChangeArrowheads="1"/>
            </p:cNvSpPr>
            <p:nvPr/>
          </p:nvSpPr>
          <p:spPr bwMode="auto">
            <a:xfrm>
              <a:off x="2229" y="10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8" name="Rectangle 640"/>
            <p:cNvSpPr>
              <a:spLocks noChangeArrowheads="1"/>
            </p:cNvSpPr>
            <p:nvPr/>
          </p:nvSpPr>
          <p:spPr bwMode="auto">
            <a:xfrm>
              <a:off x="2229" y="12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499" name="Rectangle 641"/>
            <p:cNvSpPr>
              <a:spLocks noChangeArrowheads="1"/>
            </p:cNvSpPr>
            <p:nvPr/>
          </p:nvSpPr>
          <p:spPr bwMode="auto">
            <a:xfrm>
              <a:off x="2229" y="1363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0" name="Rectangle 642"/>
            <p:cNvSpPr>
              <a:spLocks noChangeArrowheads="1"/>
            </p:cNvSpPr>
            <p:nvPr/>
          </p:nvSpPr>
          <p:spPr bwMode="auto">
            <a:xfrm>
              <a:off x="2229" y="14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501" name="Group 643"/>
            <p:cNvGrpSpPr>
              <a:grpSpLocks/>
            </p:cNvGrpSpPr>
            <p:nvPr/>
          </p:nvGrpSpPr>
          <p:grpSpPr bwMode="auto">
            <a:xfrm>
              <a:off x="2229" y="1095"/>
              <a:ext cx="194" cy="68"/>
              <a:chOff x="2022" y="1096"/>
              <a:chExt cx="194" cy="68"/>
            </a:xfrm>
          </p:grpSpPr>
          <p:sp>
            <p:nvSpPr>
              <p:cNvPr id="62528" name="Rectangle 644"/>
              <p:cNvSpPr>
                <a:spLocks noChangeArrowheads="1"/>
              </p:cNvSpPr>
              <p:nvPr/>
            </p:nvSpPr>
            <p:spPr bwMode="auto">
              <a:xfrm>
                <a:off x="2022" y="1096"/>
                <a:ext cx="193" cy="67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9" name="Rectangle 645"/>
              <p:cNvSpPr>
                <a:spLocks noChangeArrowheads="1"/>
              </p:cNvSpPr>
              <p:nvPr/>
            </p:nvSpPr>
            <p:spPr bwMode="auto">
              <a:xfrm>
                <a:off x="2022" y="1096"/>
                <a:ext cx="194" cy="68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502" name="Group 646"/>
            <p:cNvGrpSpPr>
              <a:grpSpLocks/>
            </p:cNvGrpSpPr>
            <p:nvPr/>
          </p:nvGrpSpPr>
          <p:grpSpPr bwMode="auto">
            <a:xfrm>
              <a:off x="2229" y="1162"/>
              <a:ext cx="194" cy="67"/>
              <a:chOff x="2022" y="1163"/>
              <a:chExt cx="194" cy="67"/>
            </a:xfrm>
          </p:grpSpPr>
          <p:sp>
            <p:nvSpPr>
              <p:cNvPr id="62526" name="Rectangle 647"/>
              <p:cNvSpPr>
                <a:spLocks noChangeArrowheads="1"/>
              </p:cNvSpPr>
              <p:nvPr/>
            </p:nvSpPr>
            <p:spPr bwMode="auto">
              <a:xfrm>
                <a:off x="2022" y="1163"/>
                <a:ext cx="193" cy="67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7" name="Rectangle 648"/>
              <p:cNvSpPr>
                <a:spLocks noChangeArrowheads="1"/>
              </p:cNvSpPr>
              <p:nvPr/>
            </p:nvSpPr>
            <p:spPr bwMode="auto">
              <a:xfrm>
                <a:off x="2022" y="1163"/>
                <a:ext cx="194" cy="67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503" name="Rectangle 649"/>
            <p:cNvSpPr>
              <a:spLocks noChangeArrowheads="1"/>
            </p:cNvSpPr>
            <p:nvPr/>
          </p:nvSpPr>
          <p:spPr bwMode="auto">
            <a:xfrm>
              <a:off x="1460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4" name="Rectangle 650"/>
            <p:cNvSpPr>
              <a:spLocks noChangeArrowheads="1"/>
            </p:cNvSpPr>
            <p:nvPr/>
          </p:nvSpPr>
          <p:spPr bwMode="auto">
            <a:xfrm>
              <a:off x="1844" y="8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5" name="Rectangle 651"/>
            <p:cNvSpPr>
              <a:spLocks noChangeArrowheads="1"/>
            </p:cNvSpPr>
            <p:nvPr/>
          </p:nvSpPr>
          <p:spPr bwMode="auto">
            <a:xfrm>
              <a:off x="2037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6" name="Rectangle 652"/>
            <p:cNvSpPr>
              <a:spLocks noChangeArrowheads="1"/>
            </p:cNvSpPr>
            <p:nvPr/>
          </p:nvSpPr>
          <p:spPr bwMode="auto">
            <a:xfrm>
              <a:off x="1652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7" name="Rectangle 653"/>
            <p:cNvSpPr>
              <a:spLocks noChangeArrowheads="1"/>
            </p:cNvSpPr>
            <p:nvPr/>
          </p:nvSpPr>
          <p:spPr bwMode="auto">
            <a:xfrm>
              <a:off x="1652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8" name="Rectangle 654"/>
            <p:cNvSpPr>
              <a:spLocks noChangeArrowheads="1"/>
            </p:cNvSpPr>
            <p:nvPr/>
          </p:nvSpPr>
          <p:spPr bwMode="auto">
            <a:xfrm>
              <a:off x="1652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09" name="Rectangle 655"/>
            <p:cNvSpPr>
              <a:spLocks noChangeArrowheads="1"/>
            </p:cNvSpPr>
            <p:nvPr/>
          </p:nvSpPr>
          <p:spPr bwMode="auto">
            <a:xfrm>
              <a:off x="1652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0" name="Rectangle 656"/>
            <p:cNvSpPr>
              <a:spLocks noChangeArrowheads="1"/>
            </p:cNvSpPr>
            <p:nvPr/>
          </p:nvSpPr>
          <p:spPr bwMode="auto">
            <a:xfrm>
              <a:off x="1652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1" name="Rectangle 657"/>
            <p:cNvSpPr>
              <a:spLocks noChangeArrowheads="1"/>
            </p:cNvSpPr>
            <p:nvPr/>
          </p:nvSpPr>
          <p:spPr bwMode="auto">
            <a:xfrm>
              <a:off x="1844" y="962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2" name="Rectangle 658"/>
            <p:cNvSpPr>
              <a:spLocks noChangeArrowheads="1"/>
            </p:cNvSpPr>
            <p:nvPr/>
          </p:nvSpPr>
          <p:spPr bwMode="auto">
            <a:xfrm>
              <a:off x="1844" y="10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3" name="Rectangle 659"/>
            <p:cNvSpPr>
              <a:spLocks noChangeArrowheads="1"/>
            </p:cNvSpPr>
            <p:nvPr/>
          </p:nvSpPr>
          <p:spPr bwMode="auto">
            <a:xfrm>
              <a:off x="1844" y="1095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4" name="Rectangle 660"/>
            <p:cNvSpPr>
              <a:spLocks noChangeArrowheads="1"/>
            </p:cNvSpPr>
            <p:nvPr/>
          </p:nvSpPr>
          <p:spPr bwMode="auto">
            <a:xfrm>
              <a:off x="1844" y="1162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5" name="Rectangle 661"/>
            <p:cNvSpPr>
              <a:spLocks noChangeArrowheads="1"/>
            </p:cNvSpPr>
            <p:nvPr/>
          </p:nvSpPr>
          <p:spPr bwMode="auto">
            <a:xfrm>
              <a:off x="1844" y="12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6" name="Rectangle 662"/>
            <p:cNvSpPr>
              <a:spLocks noChangeArrowheads="1"/>
            </p:cNvSpPr>
            <p:nvPr/>
          </p:nvSpPr>
          <p:spPr bwMode="auto">
            <a:xfrm>
              <a:off x="2037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7" name="Rectangle 663"/>
            <p:cNvSpPr>
              <a:spLocks noChangeArrowheads="1"/>
            </p:cNvSpPr>
            <p:nvPr/>
          </p:nvSpPr>
          <p:spPr bwMode="auto">
            <a:xfrm>
              <a:off x="2037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8" name="Rectangle 664"/>
            <p:cNvSpPr>
              <a:spLocks noChangeArrowheads="1"/>
            </p:cNvSpPr>
            <p:nvPr/>
          </p:nvSpPr>
          <p:spPr bwMode="auto">
            <a:xfrm>
              <a:off x="2037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19" name="Rectangle 665"/>
            <p:cNvSpPr>
              <a:spLocks noChangeArrowheads="1"/>
            </p:cNvSpPr>
            <p:nvPr/>
          </p:nvSpPr>
          <p:spPr bwMode="auto">
            <a:xfrm>
              <a:off x="2037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0" name="Rectangle 666"/>
            <p:cNvSpPr>
              <a:spLocks noChangeArrowheads="1"/>
            </p:cNvSpPr>
            <p:nvPr/>
          </p:nvSpPr>
          <p:spPr bwMode="auto">
            <a:xfrm>
              <a:off x="2037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1" name="Rectangle 667"/>
            <p:cNvSpPr>
              <a:spLocks noChangeArrowheads="1"/>
            </p:cNvSpPr>
            <p:nvPr/>
          </p:nvSpPr>
          <p:spPr bwMode="auto">
            <a:xfrm>
              <a:off x="1652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522" name="Rectangle 668"/>
            <p:cNvSpPr>
              <a:spLocks noChangeArrowheads="1"/>
            </p:cNvSpPr>
            <p:nvPr/>
          </p:nvSpPr>
          <p:spPr bwMode="auto">
            <a:xfrm>
              <a:off x="422" y="1295"/>
              <a:ext cx="60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local</a:t>
              </a:r>
              <a:br>
                <a:rPr lang="en-GB" sz="1400">
                  <a:solidFill>
                    <a:srgbClr val="000000"/>
                  </a:solidFill>
                  <a:latin typeface="Tahoma" charset="0"/>
                </a:rPr>
              </a:br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line position</a:t>
              </a:r>
              <a:endParaRPr lang="en-GB" sz="1400">
                <a:latin typeface="Tahoma" charset="0"/>
              </a:endParaRPr>
            </a:p>
          </p:txBody>
        </p:sp>
        <p:grpSp>
          <p:nvGrpSpPr>
            <p:cNvPr id="62523" name="Group 669"/>
            <p:cNvGrpSpPr>
              <a:grpSpLocks/>
            </p:cNvGrpSpPr>
            <p:nvPr/>
          </p:nvGrpSpPr>
          <p:grpSpPr bwMode="auto">
            <a:xfrm>
              <a:off x="2229" y="1229"/>
              <a:ext cx="194" cy="67"/>
              <a:chOff x="2022" y="1230"/>
              <a:chExt cx="194" cy="67"/>
            </a:xfrm>
          </p:grpSpPr>
          <p:sp>
            <p:nvSpPr>
              <p:cNvPr id="62524" name="Rectangle 670"/>
              <p:cNvSpPr>
                <a:spLocks noChangeArrowheads="1"/>
              </p:cNvSpPr>
              <p:nvPr/>
            </p:nvSpPr>
            <p:spPr bwMode="auto">
              <a:xfrm>
                <a:off x="2022" y="1230"/>
                <a:ext cx="193" cy="66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25" name="Rectangle 671"/>
              <p:cNvSpPr>
                <a:spLocks noChangeArrowheads="1"/>
              </p:cNvSpPr>
              <p:nvPr/>
            </p:nvSpPr>
            <p:spPr bwMode="auto">
              <a:xfrm>
                <a:off x="2022" y="1230"/>
                <a:ext cx="194" cy="67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2471" name="AutoShape 672"/>
          <p:cNvSpPr>
            <a:spLocks/>
          </p:cNvSpPr>
          <p:nvPr/>
        </p:nvSpPr>
        <p:spPr bwMode="auto">
          <a:xfrm>
            <a:off x="3733800" y="2362200"/>
            <a:ext cx="76200" cy="3048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2" name="Rectangle 673"/>
          <p:cNvSpPr>
            <a:spLocks noChangeArrowheads="1"/>
          </p:cNvSpPr>
          <p:nvPr/>
        </p:nvSpPr>
        <p:spPr bwMode="auto">
          <a:xfrm>
            <a:off x="3657600" y="2286000"/>
            <a:ext cx="1066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Tahoma" charset="0"/>
                <a:cs typeface="Times New Roman" charset="0"/>
              </a:rPr>
              <a:t>Inserted </a:t>
            </a:r>
            <a:br>
              <a:rPr lang="en-US" sz="1400">
                <a:latin typeface="Tahoma" charset="0"/>
                <a:cs typeface="Times New Roman" charset="0"/>
              </a:rPr>
            </a:br>
            <a:r>
              <a:rPr lang="en-US" sz="1400">
                <a:latin typeface="Tahoma" charset="0"/>
                <a:cs typeface="Times New Roman" charset="0"/>
              </a:rPr>
              <a:t>lines</a:t>
            </a:r>
            <a:endParaRPr lang="en-GB" sz="1400">
              <a:latin typeface="Tahoma" charset="0"/>
            </a:endParaRPr>
          </a:p>
        </p:txBody>
      </p:sp>
      <p:sp>
        <p:nvSpPr>
          <p:cNvPr id="624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382000" cy="1828800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Tx/>
              <a:buNone/>
            </a:pPr>
            <a:r>
              <a:rPr lang="en-US" sz="1600" b="1">
                <a:solidFill>
                  <a:srgbClr val="7575D1"/>
                </a:solidFill>
                <a:latin typeface="Arial" charset="0"/>
              </a:rPr>
              <a:t>Line-based layout</a:t>
            </a:r>
          </a:p>
          <a:p>
            <a:pPr marL="285750" indent="-285750">
              <a:spcBef>
                <a:spcPts val="600"/>
              </a:spcBef>
            </a:pPr>
            <a:r>
              <a:rPr lang="en-US" sz="1600">
                <a:latin typeface="Arial" charset="0"/>
              </a:rPr>
              <a:t>line </a:t>
            </a:r>
            <a:r>
              <a:rPr lang="en-US" sz="1600" i="1">
                <a:latin typeface="Times" charset="0"/>
                <a:cs typeface="Times" charset="0"/>
              </a:rPr>
              <a:t>y</a:t>
            </a:r>
            <a:r>
              <a:rPr lang="en-US" sz="1600">
                <a:latin typeface="Arial" charset="0"/>
              </a:rPr>
              <a:t> position is determined so that the same line stays on the same </a:t>
            </a:r>
            <a:r>
              <a:rPr lang="en-US" sz="1600" i="1">
                <a:latin typeface="Times" charset="0"/>
                <a:cs typeface="Times" charset="0"/>
              </a:rPr>
              <a:t>y</a:t>
            </a:r>
            <a:r>
              <a:rPr lang="en-US" sz="1600">
                <a:latin typeface="Arial" charset="0"/>
              </a:rPr>
              <a:t> over its lifetime</a:t>
            </a:r>
            <a:endParaRPr lang="en-US" sz="1600" i="1">
              <a:latin typeface="Symbol" charset="0"/>
              <a:cs typeface="Symbol" charset="0"/>
            </a:endParaRPr>
          </a:p>
          <a:p>
            <a:pPr marL="285750" indent="-285750">
              <a:spcBef>
                <a:spcPts val="600"/>
              </a:spcBef>
            </a:pPr>
            <a:r>
              <a:rPr lang="en-US" sz="1600" b="1">
                <a:latin typeface="Arial" charset="0"/>
              </a:rPr>
              <a:t>compact</a:t>
            </a:r>
            <a:r>
              <a:rPr lang="en-US" sz="1600">
                <a:latin typeface="Arial" charset="0"/>
              </a:rPr>
              <a:t> line blocks appear now </a:t>
            </a:r>
            <a:r>
              <a:rPr lang="en-US" sz="1600" b="1">
                <a:latin typeface="Arial" charset="0"/>
              </a:rPr>
              <a:t>horizontally</a:t>
            </a:r>
            <a:endParaRPr lang="en-US" sz="1400" b="1">
              <a:solidFill>
                <a:srgbClr val="7575D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548"/>
          <p:cNvGrpSpPr>
            <a:grpSpLocks/>
          </p:cNvGrpSpPr>
          <p:nvPr/>
        </p:nvGrpSpPr>
        <p:grpSpPr bwMode="auto">
          <a:xfrm>
            <a:off x="509588" y="4849813"/>
            <a:ext cx="3605212" cy="1931987"/>
            <a:chOff x="413" y="2639"/>
            <a:chExt cx="2271" cy="1217"/>
          </a:xfrm>
        </p:grpSpPr>
        <p:sp>
          <p:nvSpPr>
            <p:cNvPr id="63617" name="Rectangle 123"/>
            <p:cNvSpPr>
              <a:spLocks noChangeArrowheads="1"/>
            </p:cNvSpPr>
            <p:nvPr/>
          </p:nvSpPr>
          <p:spPr bwMode="auto">
            <a:xfrm>
              <a:off x="1075" y="2667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18" name="Rectangle 124"/>
            <p:cNvSpPr>
              <a:spLocks noChangeArrowheads="1"/>
            </p:cNvSpPr>
            <p:nvPr/>
          </p:nvSpPr>
          <p:spPr bwMode="auto">
            <a:xfrm>
              <a:off x="1267" y="2667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19" name="Rectangle 125"/>
            <p:cNvSpPr>
              <a:spLocks noChangeArrowheads="1"/>
            </p:cNvSpPr>
            <p:nvPr/>
          </p:nvSpPr>
          <p:spPr bwMode="auto">
            <a:xfrm>
              <a:off x="1460" y="2667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20" name="Rectangle 126"/>
            <p:cNvSpPr>
              <a:spLocks noChangeArrowheads="1"/>
            </p:cNvSpPr>
            <p:nvPr/>
          </p:nvSpPr>
          <p:spPr bwMode="auto">
            <a:xfrm>
              <a:off x="2229" y="2667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621" name="Group 127"/>
            <p:cNvGrpSpPr>
              <a:grpSpLocks/>
            </p:cNvGrpSpPr>
            <p:nvPr/>
          </p:nvGrpSpPr>
          <p:grpSpPr bwMode="auto">
            <a:xfrm>
              <a:off x="1075" y="2639"/>
              <a:ext cx="1539" cy="57"/>
              <a:chOff x="868" y="2372"/>
              <a:chExt cx="1539" cy="57"/>
            </a:xfrm>
          </p:grpSpPr>
          <p:sp>
            <p:nvSpPr>
              <p:cNvPr id="63797" name="Line 128"/>
              <p:cNvSpPr>
                <a:spLocks noChangeShapeType="1"/>
              </p:cNvSpPr>
              <p:nvPr/>
            </p:nvSpPr>
            <p:spPr bwMode="auto">
              <a:xfrm>
                <a:off x="868" y="2400"/>
                <a:ext cx="148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98" name="Freeform 129"/>
              <p:cNvSpPr>
                <a:spLocks/>
              </p:cNvSpPr>
              <p:nvPr/>
            </p:nvSpPr>
            <p:spPr bwMode="auto">
              <a:xfrm>
                <a:off x="2352" y="2372"/>
                <a:ext cx="55" cy="57"/>
              </a:xfrm>
              <a:custGeom>
                <a:avLst/>
                <a:gdLst>
                  <a:gd name="T0" fmla="*/ 0 w 111"/>
                  <a:gd name="T1" fmla="*/ 3 h 115"/>
                  <a:gd name="T2" fmla="*/ 3 w 111"/>
                  <a:gd name="T3" fmla="*/ 1 h 115"/>
                  <a:gd name="T4" fmla="*/ 0 w 111"/>
                  <a:gd name="T5" fmla="*/ 0 h 115"/>
                  <a:gd name="T6" fmla="*/ 0 w 111"/>
                  <a:gd name="T7" fmla="*/ 3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5"/>
                  <a:gd name="T14" fmla="*/ 111 w 111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5">
                    <a:moveTo>
                      <a:pt x="0" y="115"/>
                    </a:moveTo>
                    <a:lnTo>
                      <a:pt x="111" y="58"/>
                    </a:lnTo>
                    <a:lnTo>
                      <a:pt x="0" y="0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622" name="Group 130"/>
            <p:cNvGrpSpPr>
              <a:grpSpLocks/>
            </p:cNvGrpSpPr>
            <p:nvPr/>
          </p:nvGrpSpPr>
          <p:grpSpPr bwMode="auto">
            <a:xfrm>
              <a:off x="1047" y="2667"/>
              <a:ext cx="56" cy="732"/>
              <a:chOff x="840" y="2400"/>
              <a:chExt cx="56" cy="732"/>
            </a:xfrm>
          </p:grpSpPr>
          <p:sp>
            <p:nvSpPr>
              <p:cNvPr id="63795" name="Line 131"/>
              <p:cNvSpPr>
                <a:spLocks noChangeShapeType="1"/>
              </p:cNvSpPr>
              <p:nvPr/>
            </p:nvSpPr>
            <p:spPr bwMode="auto">
              <a:xfrm>
                <a:off x="868" y="2400"/>
                <a:ext cx="1" cy="67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96" name="Freeform 132"/>
              <p:cNvSpPr>
                <a:spLocks/>
              </p:cNvSpPr>
              <p:nvPr/>
            </p:nvSpPr>
            <p:spPr bwMode="auto">
              <a:xfrm>
                <a:off x="840" y="3075"/>
                <a:ext cx="56" cy="57"/>
              </a:xfrm>
              <a:custGeom>
                <a:avLst/>
                <a:gdLst>
                  <a:gd name="T0" fmla="*/ 0 w 111"/>
                  <a:gd name="T1" fmla="*/ 0 h 116"/>
                  <a:gd name="T2" fmla="*/ 2 w 111"/>
                  <a:gd name="T3" fmla="*/ 3 h 116"/>
                  <a:gd name="T4" fmla="*/ 4 w 111"/>
                  <a:gd name="T5" fmla="*/ 0 h 116"/>
                  <a:gd name="T6" fmla="*/ 0 w 111"/>
                  <a:gd name="T7" fmla="*/ 0 h 1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6"/>
                  <a:gd name="T14" fmla="*/ 111 w 111"/>
                  <a:gd name="T15" fmla="*/ 116 h 1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6">
                    <a:moveTo>
                      <a:pt x="0" y="0"/>
                    </a:moveTo>
                    <a:lnTo>
                      <a:pt x="55" y="116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623" name="Rectangle 133"/>
            <p:cNvSpPr>
              <a:spLocks noChangeArrowheads="1"/>
            </p:cNvSpPr>
            <p:nvPr/>
          </p:nvSpPr>
          <p:spPr bwMode="auto">
            <a:xfrm>
              <a:off x="1075" y="2734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24" name="Rectangle 134"/>
            <p:cNvSpPr>
              <a:spLocks noChangeArrowheads="1"/>
            </p:cNvSpPr>
            <p:nvPr/>
          </p:nvSpPr>
          <p:spPr bwMode="auto">
            <a:xfrm>
              <a:off x="1075" y="2800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25" name="Rectangle 135"/>
            <p:cNvSpPr>
              <a:spLocks noChangeArrowheads="1"/>
            </p:cNvSpPr>
            <p:nvPr/>
          </p:nvSpPr>
          <p:spPr bwMode="auto">
            <a:xfrm>
              <a:off x="1075" y="3067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26" name="Rectangle 136"/>
            <p:cNvSpPr>
              <a:spLocks noChangeArrowheads="1"/>
            </p:cNvSpPr>
            <p:nvPr/>
          </p:nvSpPr>
          <p:spPr bwMode="auto">
            <a:xfrm>
              <a:off x="1075" y="3134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27" name="Rectangle 137"/>
            <p:cNvSpPr>
              <a:spLocks noChangeArrowheads="1"/>
            </p:cNvSpPr>
            <p:nvPr/>
          </p:nvSpPr>
          <p:spPr bwMode="auto">
            <a:xfrm>
              <a:off x="1075" y="3201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28" name="Rectangle 138"/>
            <p:cNvSpPr>
              <a:spLocks noChangeArrowheads="1"/>
            </p:cNvSpPr>
            <p:nvPr/>
          </p:nvSpPr>
          <p:spPr bwMode="auto">
            <a:xfrm>
              <a:off x="1267" y="2734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29" name="Rectangle 139"/>
            <p:cNvSpPr>
              <a:spLocks noChangeArrowheads="1"/>
            </p:cNvSpPr>
            <p:nvPr/>
          </p:nvSpPr>
          <p:spPr bwMode="auto">
            <a:xfrm>
              <a:off x="1267" y="2800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30" name="Rectangle 140"/>
            <p:cNvSpPr>
              <a:spLocks noChangeArrowheads="1"/>
            </p:cNvSpPr>
            <p:nvPr/>
          </p:nvSpPr>
          <p:spPr bwMode="auto">
            <a:xfrm>
              <a:off x="1267" y="3001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31" name="Rectangle 141"/>
            <p:cNvSpPr>
              <a:spLocks noChangeArrowheads="1"/>
            </p:cNvSpPr>
            <p:nvPr/>
          </p:nvSpPr>
          <p:spPr bwMode="auto">
            <a:xfrm>
              <a:off x="1267" y="3067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32" name="Rectangle 142"/>
            <p:cNvSpPr>
              <a:spLocks noChangeArrowheads="1"/>
            </p:cNvSpPr>
            <p:nvPr/>
          </p:nvSpPr>
          <p:spPr bwMode="auto">
            <a:xfrm>
              <a:off x="1267" y="3134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33" name="Rectangle 143"/>
            <p:cNvSpPr>
              <a:spLocks noChangeArrowheads="1"/>
            </p:cNvSpPr>
            <p:nvPr/>
          </p:nvSpPr>
          <p:spPr bwMode="auto">
            <a:xfrm>
              <a:off x="1460" y="2734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34" name="Rectangle 144"/>
            <p:cNvSpPr>
              <a:spLocks noChangeArrowheads="1"/>
            </p:cNvSpPr>
            <p:nvPr/>
          </p:nvSpPr>
          <p:spPr bwMode="auto">
            <a:xfrm>
              <a:off x="1460" y="2800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35" name="Rectangle 145"/>
            <p:cNvSpPr>
              <a:spLocks noChangeArrowheads="1"/>
            </p:cNvSpPr>
            <p:nvPr/>
          </p:nvSpPr>
          <p:spPr bwMode="auto">
            <a:xfrm>
              <a:off x="1460" y="2934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36" name="Rectangle 146"/>
            <p:cNvSpPr>
              <a:spLocks noChangeArrowheads="1"/>
            </p:cNvSpPr>
            <p:nvPr/>
          </p:nvSpPr>
          <p:spPr bwMode="auto">
            <a:xfrm>
              <a:off x="1460" y="3001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37" name="Rectangle 147"/>
            <p:cNvSpPr>
              <a:spLocks noChangeArrowheads="1"/>
            </p:cNvSpPr>
            <p:nvPr/>
          </p:nvSpPr>
          <p:spPr bwMode="auto">
            <a:xfrm>
              <a:off x="2229" y="2734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38" name="Rectangle 148"/>
            <p:cNvSpPr>
              <a:spLocks noChangeArrowheads="1"/>
            </p:cNvSpPr>
            <p:nvPr/>
          </p:nvSpPr>
          <p:spPr bwMode="auto">
            <a:xfrm>
              <a:off x="2229" y="2800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39" name="Rectangle 149"/>
            <p:cNvSpPr>
              <a:spLocks noChangeArrowheads="1"/>
            </p:cNvSpPr>
            <p:nvPr/>
          </p:nvSpPr>
          <p:spPr bwMode="auto">
            <a:xfrm>
              <a:off x="2229" y="3067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40" name="Rectangle 150"/>
            <p:cNvSpPr>
              <a:spLocks noChangeArrowheads="1"/>
            </p:cNvSpPr>
            <p:nvPr/>
          </p:nvSpPr>
          <p:spPr bwMode="auto">
            <a:xfrm>
              <a:off x="2229" y="3134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41" name="Rectangle 151"/>
            <p:cNvSpPr>
              <a:spLocks noChangeArrowheads="1"/>
            </p:cNvSpPr>
            <p:nvPr/>
          </p:nvSpPr>
          <p:spPr bwMode="auto">
            <a:xfrm>
              <a:off x="2229" y="3201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642" name="Group 152"/>
            <p:cNvGrpSpPr>
              <a:grpSpLocks/>
            </p:cNvGrpSpPr>
            <p:nvPr/>
          </p:nvGrpSpPr>
          <p:grpSpPr bwMode="auto">
            <a:xfrm>
              <a:off x="2229" y="2867"/>
              <a:ext cx="194" cy="67"/>
              <a:chOff x="2022" y="2600"/>
              <a:chExt cx="194" cy="67"/>
            </a:xfrm>
          </p:grpSpPr>
          <p:sp>
            <p:nvSpPr>
              <p:cNvPr id="63793" name="Rectangle 153"/>
              <p:cNvSpPr>
                <a:spLocks noChangeArrowheads="1"/>
              </p:cNvSpPr>
              <p:nvPr/>
            </p:nvSpPr>
            <p:spPr bwMode="auto">
              <a:xfrm>
                <a:off x="2022" y="2600"/>
                <a:ext cx="193" cy="66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94" name="Rectangle 154"/>
              <p:cNvSpPr>
                <a:spLocks noChangeArrowheads="1"/>
              </p:cNvSpPr>
              <p:nvPr/>
            </p:nvSpPr>
            <p:spPr bwMode="auto">
              <a:xfrm>
                <a:off x="2022" y="2600"/>
                <a:ext cx="194" cy="67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643" name="Group 155"/>
            <p:cNvGrpSpPr>
              <a:grpSpLocks/>
            </p:cNvGrpSpPr>
            <p:nvPr/>
          </p:nvGrpSpPr>
          <p:grpSpPr bwMode="auto">
            <a:xfrm>
              <a:off x="2229" y="3001"/>
              <a:ext cx="194" cy="66"/>
              <a:chOff x="2022" y="2734"/>
              <a:chExt cx="194" cy="66"/>
            </a:xfrm>
          </p:grpSpPr>
          <p:sp>
            <p:nvSpPr>
              <p:cNvPr id="63791" name="Rectangle 156"/>
              <p:cNvSpPr>
                <a:spLocks noChangeArrowheads="1"/>
              </p:cNvSpPr>
              <p:nvPr/>
            </p:nvSpPr>
            <p:spPr bwMode="auto">
              <a:xfrm>
                <a:off x="2022" y="2734"/>
                <a:ext cx="193" cy="66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92" name="Rectangle 157"/>
              <p:cNvSpPr>
                <a:spLocks noChangeArrowheads="1"/>
              </p:cNvSpPr>
              <p:nvPr/>
            </p:nvSpPr>
            <p:spPr bwMode="auto">
              <a:xfrm>
                <a:off x="2022" y="2734"/>
                <a:ext cx="194" cy="66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644" name="Rectangle 158"/>
            <p:cNvSpPr>
              <a:spLocks noChangeArrowheads="1"/>
            </p:cNvSpPr>
            <p:nvPr/>
          </p:nvSpPr>
          <p:spPr bwMode="auto">
            <a:xfrm>
              <a:off x="1460" y="3067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45" name="Rectangle 159"/>
            <p:cNvSpPr>
              <a:spLocks noChangeArrowheads="1"/>
            </p:cNvSpPr>
            <p:nvPr/>
          </p:nvSpPr>
          <p:spPr bwMode="auto">
            <a:xfrm>
              <a:off x="1844" y="2667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46" name="Rectangle 160"/>
            <p:cNvSpPr>
              <a:spLocks noChangeArrowheads="1"/>
            </p:cNvSpPr>
            <p:nvPr/>
          </p:nvSpPr>
          <p:spPr bwMode="auto">
            <a:xfrm>
              <a:off x="2037" y="2667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47" name="Rectangle 161"/>
            <p:cNvSpPr>
              <a:spLocks noChangeArrowheads="1"/>
            </p:cNvSpPr>
            <p:nvPr/>
          </p:nvSpPr>
          <p:spPr bwMode="auto">
            <a:xfrm>
              <a:off x="1652" y="2734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48" name="Rectangle 162"/>
            <p:cNvSpPr>
              <a:spLocks noChangeArrowheads="1"/>
            </p:cNvSpPr>
            <p:nvPr/>
          </p:nvSpPr>
          <p:spPr bwMode="auto">
            <a:xfrm>
              <a:off x="1652" y="2800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49" name="Rectangle 163"/>
            <p:cNvSpPr>
              <a:spLocks noChangeArrowheads="1"/>
            </p:cNvSpPr>
            <p:nvPr/>
          </p:nvSpPr>
          <p:spPr bwMode="auto">
            <a:xfrm>
              <a:off x="1652" y="2867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50" name="Rectangle 164"/>
            <p:cNvSpPr>
              <a:spLocks noChangeArrowheads="1"/>
            </p:cNvSpPr>
            <p:nvPr/>
          </p:nvSpPr>
          <p:spPr bwMode="auto">
            <a:xfrm>
              <a:off x="1652" y="2933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51" name="Rectangle 165"/>
            <p:cNvSpPr>
              <a:spLocks noChangeArrowheads="1"/>
            </p:cNvSpPr>
            <p:nvPr/>
          </p:nvSpPr>
          <p:spPr bwMode="auto">
            <a:xfrm>
              <a:off x="1652" y="300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52" name="Rectangle 166"/>
            <p:cNvSpPr>
              <a:spLocks noChangeArrowheads="1"/>
            </p:cNvSpPr>
            <p:nvPr/>
          </p:nvSpPr>
          <p:spPr bwMode="auto">
            <a:xfrm>
              <a:off x="1844" y="2734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53" name="Rectangle 167"/>
            <p:cNvSpPr>
              <a:spLocks noChangeArrowheads="1"/>
            </p:cNvSpPr>
            <p:nvPr/>
          </p:nvSpPr>
          <p:spPr bwMode="auto">
            <a:xfrm>
              <a:off x="1844" y="2800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54" name="Rectangle 168"/>
            <p:cNvSpPr>
              <a:spLocks noChangeArrowheads="1"/>
            </p:cNvSpPr>
            <p:nvPr/>
          </p:nvSpPr>
          <p:spPr bwMode="auto">
            <a:xfrm>
              <a:off x="1844" y="2923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55" name="Rectangle 169"/>
            <p:cNvSpPr>
              <a:spLocks noChangeArrowheads="1"/>
            </p:cNvSpPr>
            <p:nvPr/>
          </p:nvSpPr>
          <p:spPr bwMode="auto">
            <a:xfrm>
              <a:off x="1844" y="2989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56" name="Rectangle 170"/>
            <p:cNvSpPr>
              <a:spLocks noChangeArrowheads="1"/>
            </p:cNvSpPr>
            <p:nvPr/>
          </p:nvSpPr>
          <p:spPr bwMode="auto">
            <a:xfrm>
              <a:off x="1844" y="305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57" name="Rectangle 171"/>
            <p:cNvSpPr>
              <a:spLocks noChangeArrowheads="1"/>
            </p:cNvSpPr>
            <p:nvPr/>
          </p:nvSpPr>
          <p:spPr bwMode="auto">
            <a:xfrm>
              <a:off x="2037" y="2734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58" name="Rectangle 172"/>
            <p:cNvSpPr>
              <a:spLocks noChangeArrowheads="1"/>
            </p:cNvSpPr>
            <p:nvPr/>
          </p:nvSpPr>
          <p:spPr bwMode="auto">
            <a:xfrm>
              <a:off x="2037" y="2800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59" name="Rectangle 173"/>
            <p:cNvSpPr>
              <a:spLocks noChangeArrowheads="1"/>
            </p:cNvSpPr>
            <p:nvPr/>
          </p:nvSpPr>
          <p:spPr bwMode="auto">
            <a:xfrm>
              <a:off x="2037" y="3001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60" name="Rectangle 174"/>
            <p:cNvSpPr>
              <a:spLocks noChangeArrowheads="1"/>
            </p:cNvSpPr>
            <p:nvPr/>
          </p:nvSpPr>
          <p:spPr bwMode="auto">
            <a:xfrm>
              <a:off x="2037" y="3067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61" name="Rectangle 175"/>
            <p:cNvSpPr>
              <a:spLocks noChangeArrowheads="1"/>
            </p:cNvSpPr>
            <p:nvPr/>
          </p:nvSpPr>
          <p:spPr bwMode="auto">
            <a:xfrm>
              <a:off x="2037" y="3134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62" name="Rectangle 176"/>
            <p:cNvSpPr>
              <a:spLocks noChangeArrowheads="1"/>
            </p:cNvSpPr>
            <p:nvPr/>
          </p:nvSpPr>
          <p:spPr bwMode="auto">
            <a:xfrm>
              <a:off x="1652" y="2667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63" name="Rectangle 177"/>
            <p:cNvSpPr>
              <a:spLocks noChangeArrowheads="1"/>
            </p:cNvSpPr>
            <p:nvPr/>
          </p:nvSpPr>
          <p:spPr bwMode="auto">
            <a:xfrm>
              <a:off x="498" y="3189"/>
              <a:ext cx="64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664" name="Rectangle 178"/>
            <p:cNvSpPr>
              <a:spLocks noChangeArrowheads="1"/>
            </p:cNvSpPr>
            <p:nvPr/>
          </p:nvSpPr>
          <p:spPr bwMode="auto">
            <a:xfrm>
              <a:off x="413" y="3071"/>
              <a:ext cx="606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Interpolated</a:t>
              </a:r>
              <a:br>
                <a:rPr lang="en-GB" sz="1400">
                  <a:solidFill>
                    <a:srgbClr val="000000"/>
                  </a:solidFill>
                  <a:latin typeface="Tahoma" charset="0"/>
                </a:rPr>
              </a:br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 position</a:t>
              </a:r>
              <a:endParaRPr lang="en-GB" sz="1400">
                <a:latin typeface="Tahoma" charset="0"/>
              </a:endParaRPr>
            </a:p>
          </p:txBody>
        </p:sp>
        <p:sp>
          <p:nvSpPr>
            <p:cNvPr id="63665" name="Rectangle 179"/>
            <p:cNvSpPr>
              <a:spLocks noChangeArrowheads="1"/>
            </p:cNvSpPr>
            <p:nvPr/>
          </p:nvSpPr>
          <p:spPr bwMode="auto">
            <a:xfrm>
              <a:off x="1049" y="3188"/>
              <a:ext cx="2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 </a:t>
              </a:r>
              <a:endParaRPr lang="en-GB"/>
            </a:p>
          </p:txBody>
        </p:sp>
        <p:sp>
          <p:nvSpPr>
            <p:cNvPr id="63666" name="Rectangle 180"/>
            <p:cNvSpPr>
              <a:spLocks noChangeArrowheads="1"/>
            </p:cNvSpPr>
            <p:nvPr/>
          </p:nvSpPr>
          <p:spPr bwMode="auto">
            <a:xfrm>
              <a:off x="978" y="3295"/>
              <a:ext cx="2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 </a:t>
              </a:r>
              <a:endParaRPr lang="en-GB"/>
            </a:p>
          </p:txBody>
        </p:sp>
        <p:grpSp>
          <p:nvGrpSpPr>
            <p:cNvPr id="63667" name="Group 181"/>
            <p:cNvGrpSpPr>
              <a:grpSpLocks/>
            </p:cNvGrpSpPr>
            <p:nvPr/>
          </p:nvGrpSpPr>
          <p:grpSpPr bwMode="auto">
            <a:xfrm>
              <a:off x="2229" y="2933"/>
              <a:ext cx="194" cy="68"/>
              <a:chOff x="2022" y="2666"/>
              <a:chExt cx="194" cy="68"/>
            </a:xfrm>
          </p:grpSpPr>
          <p:sp>
            <p:nvSpPr>
              <p:cNvPr id="63789" name="Rectangle 182"/>
              <p:cNvSpPr>
                <a:spLocks noChangeArrowheads="1"/>
              </p:cNvSpPr>
              <p:nvPr/>
            </p:nvSpPr>
            <p:spPr bwMode="auto">
              <a:xfrm>
                <a:off x="2022" y="2666"/>
                <a:ext cx="193" cy="67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90" name="Rectangle 183"/>
              <p:cNvSpPr>
                <a:spLocks noChangeArrowheads="1"/>
              </p:cNvSpPr>
              <p:nvPr/>
            </p:nvSpPr>
            <p:spPr bwMode="auto">
              <a:xfrm>
                <a:off x="2022" y="2666"/>
                <a:ext cx="194" cy="68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668" name="Rectangle 184"/>
            <p:cNvSpPr>
              <a:spLocks noChangeArrowheads="1"/>
            </p:cNvSpPr>
            <p:nvPr/>
          </p:nvSpPr>
          <p:spPr bwMode="auto">
            <a:xfrm>
              <a:off x="1652" y="2667"/>
              <a:ext cx="193" cy="400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669" name="Group 185"/>
            <p:cNvGrpSpPr>
              <a:grpSpLocks/>
            </p:cNvGrpSpPr>
            <p:nvPr/>
          </p:nvGrpSpPr>
          <p:grpSpPr bwMode="auto">
            <a:xfrm>
              <a:off x="1174" y="2665"/>
              <a:ext cx="5" cy="985"/>
              <a:chOff x="967" y="2398"/>
              <a:chExt cx="5" cy="985"/>
            </a:xfrm>
          </p:grpSpPr>
          <p:sp>
            <p:nvSpPr>
              <p:cNvPr id="63755" name="Freeform 186"/>
              <p:cNvSpPr>
                <a:spLocks/>
              </p:cNvSpPr>
              <p:nvPr/>
            </p:nvSpPr>
            <p:spPr bwMode="auto">
              <a:xfrm>
                <a:off x="967" y="2398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7"/>
                    </a:moveTo>
                    <a:lnTo>
                      <a:pt x="10" y="5"/>
                    </a:lnTo>
                    <a:lnTo>
                      <a:pt x="9" y="4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56" name="Freeform 187"/>
              <p:cNvSpPr>
                <a:spLocks/>
              </p:cNvSpPr>
              <p:nvPr/>
            </p:nvSpPr>
            <p:spPr bwMode="auto">
              <a:xfrm>
                <a:off x="967" y="2435"/>
                <a:ext cx="5" cy="10"/>
              </a:xfrm>
              <a:custGeom>
                <a:avLst/>
                <a:gdLst>
                  <a:gd name="T0" fmla="*/ 1 w 10"/>
                  <a:gd name="T1" fmla="*/ 0 h 21"/>
                  <a:gd name="T2" fmla="*/ 1 w 10"/>
                  <a:gd name="T3" fmla="*/ 0 h 21"/>
                  <a:gd name="T4" fmla="*/ 1 w 10"/>
                  <a:gd name="T5" fmla="*/ 0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0 h 21"/>
                  <a:gd name="T16" fmla="*/ 0 w 10"/>
                  <a:gd name="T17" fmla="*/ 0 h 21"/>
                  <a:gd name="T18" fmla="*/ 0 w 10"/>
                  <a:gd name="T19" fmla="*/ 0 h 21"/>
                  <a:gd name="T20" fmla="*/ 0 w 10"/>
                  <a:gd name="T21" fmla="*/ 0 h 21"/>
                  <a:gd name="T22" fmla="*/ 1 w 10"/>
                  <a:gd name="T23" fmla="*/ 0 h 21"/>
                  <a:gd name="T24" fmla="*/ 1 w 10"/>
                  <a:gd name="T25" fmla="*/ 0 h 21"/>
                  <a:gd name="T26" fmla="*/ 1 w 10"/>
                  <a:gd name="T27" fmla="*/ 0 h 21"/>
                  <a:gd name="T28" fmla="*/ 1 w 10"/>
                  <a:gd name="T29" fmla="*/ 0 h 21"/>
                  <a:gd name="T30" fmla="*/ 1 w 10"/>
                  <a:gd name="T31" fmla="*/ 0 h 21"/>
                  <a:gd name="T32" fmla="*/ 1 w 10"/>
                  <a:gd name="T33" fmla="*/ 0 h 21"/>
                  <a:gd name="T34" fmla="*/ 1 w 10"/>
                  <a:gd name="T35" fmla="*/ 0 h 21"/>
                  <a:gd name="T36" fmla="*/ 1 w 10"/>
                  <a:gd name="T37" fmla="*/ 0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7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57" name="Freeform 188"/>
              <p:cNvSpPr>
                <a:spLocks/>
              </p:cNvSpPr>
              <p:nvPr/>
            </p:nvSpPr>
            <p:spPr bwMode="auto">
              <a:xfrm>
                <a:off x="967" y="2456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58" name="Freeform 189"/>
              <p:cNvSpPr>
                <a:spLocks/>
              </p:cNvSpPr>
              <p:nvPr/>
            </p:nvSpPr>
            <p:spPr bwMode="auto">
              <a:xfrm>
                <a:off x="967" y="2493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59" name="Freeform 190"/>
              <p:cNvSpPr>
                <a:spLocks/>
              </p:cNvSpPr>
              <p:nvPr/>
            </p:nvSpPr>
            <p:spPr bwMode="auto">
              <a:xfrm>
                <a:off x="967" y="2515"/>
                <a:ext cx="5" cy="26"/>
              </a:xfrm>
              <a:custGeom>
                <a:avLst/>
                <a:gdLst>
                  <a:gd name="T0" fmla="*/ 1 w 10"/>
                  <a:gd name="T1" fmla="*/ 0 h 54"/>
                  <a:gd name="T2" fmla="*/ 1 w 10"/>
                  <a:gd name="T3" fmla="*/ 0 h 54"/>
                  <a:gd name="T4" fmla="*/ 1 w 10"/>
                  <a:gd name="T5" fmla="*/ 0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0 h 54"/>
                  <a:gd name="T16" fmla="*/ 0 w 10"/>
                  <a:gd name="T17" fmla="*/ 0 h 54"/>
                  <a:gd name="T18" fmla="*/ 0 w 10"/>
                  <a:gd name="T19" fmla="*/ 1 h 54"/>
                  <a:gd name="T20" fmla="*/ 0 w 10"/>
                  <a:gd name="T21" fmla="*/ 1 h 54"/>
                  <a:gd name="T22" fmla="*/ 1 w 10"/>
                  <a:gd name="T23" fmla="*/ 1 h 54"/>
                  <a:gd name="T24" fmla="*/ 1 w 10"/>
                  <a:gd name="T25" fmla="*/ 1 h 54"/>
                  <a:gd name="T26" fmla="*/ 1 w 10"/>
                  <a:gd name="T27" fmla="*/ 1 h 54"/>
                  <a:gd name="T28" fmla="*/ 1 w 10"/>
                  <a:gd name="T29" fmla="*/ 1 h 54"/>
                  <a:gd name="T30" fmla="*/ 1 w 10"/>
                  <a:gd name="T31" fmla="*/ 1 h 54"/>
                  <a:gd name="T32" fmla="*/ 1 w 10"/>
                  <a:gd name="T33" fmla="*/ 1 h 54"/>
                  <a:gd name="T34" fmla="*/ 1 w 10"/>
                  <a:gd name="T35" fmla="*/ 1 h 54"/>
                  <a:gd name="T36" fmla="*/ 1 w 10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7" y="54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60" name="Freeform 191"/>
              <p:cNvSpPr>
                <a:spLocks/>
              </p:cNvSpPr>
              <p:nvPr/>
            </p:nvSpPr>
            <p:spPr bwMode="auto">
              <a:xfrm>
                <a:off x="967" y="2552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61" name="Freeform 192"/>
              <p:cNvSpPr>
                <a:spLocks/>
              </p:cNvSpPr>
              <p:nvPr/>
            </p:nvSpPr>
            <p:spPr bwMode="auto">
              <a:xfrm>
                <a:off x="967" y="2573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49"/>
                    </a:lnTo>
                    <a:lnTo>
                      <a:pt x="10" y="47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62" name="Freeform 193"/>
              <p:cNvSpPr>
                <a:spLocks/>
              </p:cNvSpPr>
              <p:nvPr/>
            </p:nvSpPr>
            <p:spPr bwMode="auto">
              <a:xfrm>
                <a:off x="967" y="2611"/>
                <a:ext cx="5" cy="10"/>
              </a:xfrm>
              <a:custGeom>
                <a:avLst/>
                <a:gdLst>
                  <a:gd name="T0" fmla="*/ 1 w 10"/>
                  <a:gd name="T1" fmla="*/ 0 h 21"/>
                  <a:gd name="T2" fmla="*/ 1 w 10"/>
                  <a:gd name="T3" fmla="*/ 0 h 21"/>
                  <a:gd name="T4" fmla="*/ 1 w 10"/>
                  <a:gd name="T5" fmla="*/ 0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0 h 21"/>
                  <a:gd name="T16" fmla="*/ 0 w 10"/>
                  <a:gd name="T17" fmla="*/ 0 h 21"/>
                  <a:gd name="T18" fmla="*/ 0 w 10"/>
                  <a:gd name="T19" fmla="*/ 0 h 21"/>
                  <a:gd name="T20" fmla="*/ 0 w 10"/>
                  <a:gd name="T21" fmla="*/ 0 h 21"/>
                  <a:gd name="T22" fmla="*/ 1 w 10"/>
                  <a:gd name="T23" fmla="*/ 0 h 21"/>
                  <a:gd name="T24" fmla="*/ 1 w 10"/>
                  <a:gd name="T25" fmla="*/ 0 h 21"/>
                  <a:gd name="T26" fmla="*/ 1 w 10"/>
                  <a:gd name="T27" fmla="*/ 0 h 21"/>
                  <a:gd name="T28" fmla="*/ 1 w 10"/>
                  <a:gd name="T29" fmla="*/ 0 h 21"/>
                  <a:gd name="T30" fmla="*/ 1 w 10"/>
                  <a:gd name="T31" fmla="*/ 0 h 21"/>
                  <a:gd name="T32" fmla="*/ 1 w 10"/>
                  <a:gd name="T33" fmla="*/ 0 h 21"/>
                  <a:gd name="T34" fmla="*/ 1 w 10"/>
                  <a:gd name="T35" fmla="*/ 0 h 21"/>
                  <a:gd name="T36" fmla="*/ 1 w 10"/>
                  <a:gd name="T37" fmla="*/ 0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63" name="Freeform 194"/>
              <p:cNvSpPr>
                <a:spLocks/>
              </p:cNvSpPr>
              <p:nvPr/>
            </p:nvSpPr>
            <p:spPr bwMode="auto">
              <a:xfrm>
                <a:off x="967" y="2632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49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64" name="Freeform 195"/>
              <p:cNvSpPr>
                <a:spLocks/>
              </p:cNvSpPr>
              <p:nvPr/>
            </p:nvSpPr>
            <p:spPr bwMode="auto">
              <a:xfrm>
                <a:off x="967" y="2669"/>
                <a:ext cx="5" cy="11"/>
              </a:xfrm>
              <a:custGeom>
                <a:avLst/>
                <a:gdLst>
                  <a:gd name="T0" fmla="*/ 1 w 10"/>
                  <a:gd name="T1" fmla="*/ 1 h 22"/>
                  <a:gd name="T2" fmla="*/ 1 w 10"/>
                  <a:gd name="T3" fmla="*/ 1 h 22"/>
                  <a:gd name="T4" fmla="*/ 1 w 10"/>
                  <a:gd name="T5" fmla="*/ 1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1 h 22"/>
                  <a:gd name="T16" fmla="*/ 0 w 10"/>
                  <a:gd name="T17" fmla="*/ 1 h 22"/>
                  <a:gd name="T18" fmla="*/ 0 w 10"/>
                  <a:gd name="T19" fmla="*/ 1 h 22"/>
                  <a:gd name="T20" fmla="*/ 0 w 10"/>
                  <a:gd name="T21" fmla="*/ 1 h 22"/>
                  <a:gd name="T22" fmla="*/ 1 w 10"/>
                  <a:gd name="T23" fmla="*/ 1 h 22"/>
                  <a:gd name="T24" fmla="*/ 1 w 10"/>
                  <a:gd name="T25" fmla="*/ 1 h 22"/>
                  <a:gd name="T26" fmla="*/ 1 w 10"/>
                  <a:gd name="T27" fmla="*/ 1 h 22"/>
                  <a:gd name="T28" fmla="*/ 1 w 10"/>
                  <a:gd name="T29" fmla="*/ 1 h 22"/>
                  <a:gd name="T30" fmla="*/ 1 w 10"/>
                  <a:gd name="T31" fmla="*/ 1 h 22"/>
                  <a:gd name="T32" fmla="*/ 1 w 10"/>
                  <a:gd name="T33" fmla="*/ 1 h 22"/>
                  <a:gd name="T34" fmla="*/ 1 w 10"/>
                  <a:gd name="T35" fmla="*/ 1 h 22"/>
                  <a:gd name="T36" fmla="*/ 1 w 10"/>
                  <a:gd name="T37" fmla="*/ 1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65" name="Freeform 196"/>
              <p:cNvSpPr>
                <a:spLocks/>
              </p:cNvSpPr>
              <p:nvPr/>
            </p:nvSpPr>
            <p:spPr bwMode="auto">
              <a:xfrm>
                <a:off x="967" y="2690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66" name="Freeform 197"/>
              <p:cNvSpPr>
                <a:spLocks/>
              </p:cNvSpPr>
              <p:nvPr/>
            </p:nvSpPr>
            <p:spPr bwMode="auto">
              <a:xfrm>
                <a:off x="967" y="2728"/>
                <a:ext cx="5" cy="10"/>
              </a:xfrm>
              <a:custGeom>
                <a:avLst/>
                <a:gdLst>
                  <a:gd name="T0" fmla="*/ 1 w 10"/>
                  <a:gd name="T1" fmla="*/ 0 h 22"/>
                  <a:gd name="T2" fmla="*/ 1 w 10"/>
                  <a:gd name="T3" fmla="*/ 0 h 22"/>
                  <a:gd name="T4" fmla="*/ 1 w 10"/>
                  <a:gd name="T5" fmla="*/ 0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0 h 22"/>
                  <a:gd name="T16" fmla="*/ 0 w 10"/>
                  <a:gd name="T17" fmla="*/ 0 h 22"/>
                  <a:gd name="T18" fmla="*/ 0 w 10"/>
                  <a:gd name="T19" fmla="*/ 0 h 22"/>
                  <a:gd name="T20" fmla="*/ 0 w 10"/>
                  <a:gd name="T21" fmla="*/ 0 h 22"/>
                  <a:gd name="T22" fmla="*/ 1 w 10"/>
                  <a:gd name="T23" fmla="*/ 0 h 22"/>
                  <a:gd name="T24" fmla="*/ 1 w 10"/>
                  <a:gd name="T25" fmla="*/ 0 h 22"/>
                  <a:gd name="T26" fmla="*/ 1 w 10"/>
                  <a:gd name="T27" fmla="*/ 0 h 22"/>
                  <a:gd name="T28" fmla="*/ 1 w 10"/>
                  <a:gd name="T29" fmla="*/ 0 h 22"/>
                  <a:gd name="T30" fmla="*/ 1 w 10"/>
                  <a:gd name="T31" fmla="*/ 0 h 22"/>
                  <a:gd name="T32" fmla="*/ 1 w 10"/>
                  <a:gd name="T33" fmla="*/ 0 h 22"/>
                  <a:gd name="T34" fmla="*/ 1 w 10"/>
                  <a:gd name="T35" fmla="*/ 0 h 22"/>
                  <a:gd name="T36" fmla="*/ 1 w 10"/>
                  <a:gd name="T37" fmla="*/ 0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67" name="Freeform 198"/>
              <p:cNvSpPr>
                <a:spLocks/>
              </p:cNvSpPr>
              <p:nvPr/>
            </p:nvSpPr>
            <p:spPr bwMode="auto">
              <a:xfrm>
                <a:off x="967" y="2749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68" name="Freeform 199"/>
              <p:cNvSpPr>
                <a:spLocks/>
              </p:cNvSpPr>
              <p:nvPr/>
            </p:nvSpPr>
            <p:spPr bwMode="auto">
              <a:xfrm>
                <a:off x="967" y="2786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7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69" name="Freeform 200"/>
              <p:cNvSpPr>
                <a:spLocks/>
              </p:cNvSpPr>
              <p:nvPr/>
            </p:nvSpPr>
            <p:spPr bwMode="auto">
              <a:xfrm>
                <a:off x="967" y="2808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70" name="Freeform 201"/>
              <p:cNvSpPr>
                <a:spLocks/>
              </p:cNvSpPr>
              <p:nvPr/>
            </p:nvSpPr>
            <p:spPr bwMode="auto">
              <a:xfrm>
                <a:off x="967" y="2845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7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71" name="Freeform 202"/>
              <p:cNvSpPr>
                <a:spLocks/>
              </p:cNvSpPr>
              <p:nvPr/>
            </p:nvSpPr>
            <p:spPr bwMode="auto">
              <a:xfrm>
                <a:off x="967" y="2866"/>
                <a:ext cx="5" cy="27"/>
              </a:xfrm>
              <a:custGeom>
                <a:avLst/>
                <a:gdLst>
                  <a:gd name="T0" fmla="*/ 1 w 10"/>
                  <a:gd name="T1" fmla="*/ 1 h 54"/>
                  <a:gd name="T2" fmla="*/ 1 w 10"/>
                  <a:gd name="T3" fmla="*/ 1 h 54"/>
                  <a:gd name="T4" fmla="*/ 1 w 10"/>
                  <a:gd name="T5" fmla="*/ 1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1 h 54"/>
                  <a:gd name="T16" fmla="*/ 0 w 10"/>
                  <a:gd name="T17" fmla="*/ 1 h 54"/>
                  <a:gd name="T18" fmla="*/ 0 w 10"/>
                  <a:gd name="T19" fmla="*/ 2 h 54"/>
                  <a:gd name="T20" fmla="*/ 0 w 10"/>
                  <a:gd name="T21" fmla="*/ 2 h 54"/>
                  <a:gd name="T22" fmla="*/ 1 w 10"/>
                  <a:gd name="T23" fmla="*/ 2 h 54"/>
                  <a:gd name="T24" fmla="*/ 1 w 10"/>
                  <a:gd name="T25" fmla="*/ 2 h 54"/>
                  <a:gd name="T26" fmla="*/ 1 w 10"/>
                  <a:gd name="T27" fmla="*/ 2 h 54"/>
                  <a:gd name="T28" fmla="*/ 1 w 10"/>
                  <a:gd name="T29" fmla="*/ 2 h 54"/>
                  <a:gd name="T30" fmla="*/ 1 w 10"/>
                  <a:gd name="T31" fmla="*/ 2 h 54"/>
                  <a:gd name="T32" fmla="*/ 1 w 10"/>
                  <a:gd name="T33" fmla="*/ 2 h 54"/>
                  <a:gd name="T34" fmla="*/ 1 w 10"/>
                  <a:gd name="T35" fmla="*/ 2 h 54"/>
                  <a:gd name="T36" fmla="*/ 1 w 10"/>
                  <a:gd name="T37" fmla="*/ 1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7" y="54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72" name="Freeform 203"/>
              <p:cNvSpPr>
                <a:spLocks/>
              </p:cNvSpPr>
              <p:nvPr/>
            </p:nvSpPr>
            <p:spPr bwMode="auto">
              <a:xfrm>
                <a:off x="967" y="2903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73" name="Freeform 204"/>
              <p:cNvSpPr>
                <a:spLocks/>
              </p:cNvSpPr>
              <p:nvPr/>
            </p:nvSpPr>
            <p:spPr bwMode="auto">
              <a:xfrm>
                <a:off x="967" y="2925"/>
                <a:ext cx="5" cy="26"/>
              </a:xfrm>
              <a:custGeom>
                <a:avLst/>
                <a:gdLst>
                  <a:gd name="T0" fmla="*/ 1 w 10"/>
                  <a:gd name="T1" fmla="*/ 0 h 54"/>
                  <a:gd name="T2" fmla="*/ 1 w 10"/>
                  <a:gd name="T3" fmla="*/ 0 h 54"/>
                  <a:gd name="T4" fmla="*/ 1 w 10"/>
                  <a:gd name="T5" fmla="*/ 0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0 h 54"/>
                  <a:gd name="T16" fmla="*/ 0 w 10"/>
                  <a:gd name="T17" fmla="*/ 0 h 54"/>
                  <a:gd name="T18" fmla="*/ 0 w 10"/>
                  <a:gd name="T19" fmla="*/ 1 h 54"/>
                  <a:gd name="T20" fmla="*/ 0 w 10"/>
                  <a:gd name="T21" fmla="*/ 1 h 54"/>
                  <a:gd name="T22" fmla="*/ 1 w 10"/>
                  <a:gd name="T23" fmla="*/ 1 h 54"/>
                  <a:gd name="T24" fmla="*/ 1 w 10"/>
                  <a:gd name="T25" fmla="*/ 1 h 54"/>
                  <a:gd name="T26" fmla="*/ 1 w 10"/>
                  <a:gd name="T27" fmla="*/ 1 h 54"/>
                  <a:gd name="T28" fmla="*/ 1 w 10"/>
                  <a:gd name="T29" fmla="*/ 1 h 54"/>
                  <a:gd name="T30" fmla="*/ 1 w 10"/>
                  <a:gd name="T31" fmla="*/ 1 h 54"/>
                  <a:gd name="T32" fmla="*/ 1 w 10"/>
                  <a:gd name="T33" fmla="*/ 1 h 54"/>
                  <a:gd name="T34" fmla="*/ 1 w 10"/>
                  <a:gd name="T35" fmla="*/ 1 h 54"/>
                  <a:gd name="T36" fmla="*/ 1 w 10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7" y="54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74" name="Freeform 205"/>
              <p:cNvSpPr>
                <a:spLocks/>
              </p:cNvSpPr>
              <p:nvPr/>
            </p:nvSpPr>
            <p:spPr bwMode="auto">
              <a:xfrm>
                <a:off x="967" y="2962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75" name="Freeform 206"/>
              <p:cNvSpPr>
                <a:spLocks/>
              </p:cNvSpPr>
              <p:nvPr/>
            </p:nvSpPr>
            <p:spPr bwMode="auto">
              <a:xfrm>
                <a:off x="967" y="2983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49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76" name="Freeform 207"/>
              <p:cNvSpPr>
                <a:spLocks/>
              </p:cNvSpPr>
              <p:nvPr/>
            </p:nvSpPr>
            <p:spPr bwMode="auto">
              <a:xfrm>
                <a:off x="967" y="3021"/>
                <a:ext cx="5" cy="10"/>
              </a:xfrm>
              <a:custGeom>
                <a:avLst/>
                <a:gdLst>
                  <a:gd name="T0" fmla="*/ 1 w 10"/>
                  <a:gd name="T1" fmla="*/ 0 h 22"/>
                  <a:gd name="T2" fmla="*/ 1 w 10"/>
                  <a:gd name="T3" fmla="*/ 0 h 22"/>
                  <a:gd name="T4" fmla="*/ 1 w 10"/>
                  <a:gd name="T5" fmla="*/ 0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0 h 22"/>
                  <a:gd name="T16" fmla="*/ 0 w 10"/>
                  <a:gd name="T17" fmla="*/ 0 h 22"/>
                  <a:gd name="T18" fmla="*/ 0 w 10"/>
                  <a:gd name="T19" fmla="*/ 0 h 22"/>
                  <a:gd name="T20" fmla="*/ 0 w 10"/>
                  <a:gd name="T21" fmla="*/ 0 h 22"/>
                  <a:gd name="T22" fmla="*/ 1 w 10"/>
                  <a:gd name="T23" fmla="*/ 0 h 22"/>
                  <a:gd name="T24" fmla="*/ 1 w 10"/>
                  <a:gd name="T25" fmla="*/ 0 h 22"/>
                  <a:gd name="T26" fmla="*/ 1 w 10"/>
                  <a:gd name="T27" fmla="*/ 0 h 22"/>
                  <a:gd name="T28" fmla="*/ 1 w 10"/>
                  <a:gd name="T29" fmla="*/ 0 h 22"/>
                  <a:gd name="T30" fmla="*/ 1 w 10"/>
                  <a:gd name="T31" fmla="*/ 0 h 22"/>
                  <a:gd name="T32" fmla="*/ 1 w 10"/>
                  <a:gd name="T33" fmla="*/ 0 h 22"/>
                  <a:gd name="T34" fmla="*/ 1 w 10"/>
                  <a:gd name="T35" fmla="*/ 0 h 22"/>
                  <a:gd name="T36" fmla="*/ 1 w 10"/>
                  <a:gd name="T37" fmla="*/ 0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77" name="Freeform 208"/>
              <p:cNvSpPr>
                <a:spLocks/>
              </p:cNvSpPr>
              <p:nvPr/>
            </p:nvSpPr>
            <p:spPr bwMode="auto">
              <a:xfrm>
                <a:off x="967" y="3042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78" name="Freeform 209"/>
              <p:cNvSpPr>
                <a:spLocks/>
              </p:cNvSpPr>
              <p:nvPr/>
            </p:nvSpPr>
            <p:spPr bwMode="auto">
              <a:xfrm>
                <a:off x="967" y="3079"/>
                <a:ext cx="5" cy="11"/>
              </a:xfrm>
              <a:custGeom>
                <a:avLst/>
                <a:gdLst>
                  <a:gd name="T0" fmla="*/ 1 w 10"/>
                  <a:gd name="T1" fmla="*/ 1 h 22"/>
                  <a:gd name="T2" fmla="*/ 1 w 10"/>
                  <a:gd name="T3" fmla="*/ 1 h 22"/>
                  <a:gd name="T4" fmla="*/ 1 w 10"/>
                  <a:gd name="T5" fmla="*/ 1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1 h 22"/>
                  <a:gd name="T16" fmla="*/ 0 w 10"/>
                  <a:gd name="T17" fmla="*/ 1 h 22"/>
                  <a:gd name="T18" fmla="*/ 0 w 10"/>
                  <a:gd name="T19" fmla="*/ 1 h 22"/>
                  <a:gd name="T20" fmla="*/ 0 w 10"/>
                  <a:gd name="T21" fmla="*/ 1 h 22"/>
                  <a:gd name="T22" fmla="*/ 1 w 10"/>
                  <a:gd name="T23" fmla="*/ 1 h 22"/>
                  <a:gd name="T24" fmla="*/ 1 w 10"/>
                  <a:gd name="T25" fmla="*/ 1 h 22"/>
                  <a:gd name="T26" fmla="*/ 1 w 10"/>
                  <a:gd name="T27" fmla="*/ 1 h 22"/>
                  <a:gd name="T28" fmla="*/ 1 w 10"/>
                  <a:gd name="T29" fmla="*/ 1 h 22"/>
                  <a:gd name="T30" fmla="*/ 1 w 10"/>
                  <a:gd name="T31" fmla="*/ 1 h 22"/>
                  <a:gd name="T32" fmla="*/ 1 w 10"/>
                  <a:gd name="T33" fmla="*/ 1 h 22"/>
                  <a:gd name="T34" fmla="*/ 1 w 10"/>
                  <a:gd name="T35" fmla="*/ 1 h 22"/>
                  <a:gd name="T36" fmla="*/ 1 w 10"/>
                  <a:gd name="T37" fmla="*/ 1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79" name="Freeform 210"/>
              <p:cNvSpPr>
                <a:spLocks/>
              </p:cNvSpPr>
              <p:nvPr/>
            </p:nvSpPr>
            <p:spPr bwMode="auto">
              <a:xfrm>
                <a:off x="967" y="3100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80" name="Freeform 211"/>
              <p:cNvSpPr>
                <a:spLocks/>
              </p:cNvSpPr>
              <p:nvPr/>
            </p:nvSpPr>
            <p:spPr bwMode="auto">
              <a:xfrm>
                <a:off x="967" y="3138"/>
                <a:ext cx="5" cy="10"/>
              </a:xfrm>
              <a:custGeom>
                <a:avLst/>
                <a:gdLst>
                  <a:gd name="T0" fmla="*/ 1 w 10"/>
                  <a:gd name="T1" fmla="*/ 0 h 21"/>
                  <a:gd name="T2" fmla="*/ 1 w 10"/>
                  <a:gd name="T3" fmla="*/ 0 h 21"/>
                  <a:gd name="T4" fmla="*/ 1 w 10"/>
                  <a:gd name="T5" fmla="*/ 0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0 h 21"/>
                  <a:gd name="T16" fmla="*/ 0 w 10"/>
                  <a:gd name="T17" fmla="*/ 0 h 21"/>
                  <a:gd name="T18" fmla="*/ 0 w 10"/>
                  <a:gd name="T19" fmla="*/ 0 h 21"/>
                  <a:gd name="T20" fmla="*/ 0 w 10"/>
                  <a:gd name="T21" fmla="*/ 0 h 21"/>
                  <a:gd name="T22" fmla="*/ 1 w 10"/>
                  <a:gd name="T23" fmla="*/ 0 h 21"/>
                  <a:gd name="T24" fmla="*/ 1 w 10"/>
                  <a:gd name="T25" fmla="*/ 0 h 21"/>
                  <a:gd name="T26" fmla="*/ 1 w 10"/>
                  <a:gd name="T27" fmla="*/ 0 h 21"/>
                  <a:gd name="T28" fmla="*/ 1 w 10"/>
                  <a:gd name="T29" fmla="*/ 0 h 21"/>
                  <a:gd name="T30" fmla="*/ 1 w 10"/>
                  <a:gd name="T31" fmla="*/ 0 h 21"/>
                  <a:gd name="T32" fmla="*/ 1 w 10"/>
                  <a:gd name="T33" fmla="*/ 0 h 21"/>
                  <a:gd name="T34" fmla="*/ 1 w 10"/>
                  <a:gd name="T35" fmla="*/ 0 h 21"/>
                  <a:gd name="T36" fmla="*/ 1 w 10"/>
                  <a:gd name="T37" fmla="*/ 0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7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81" name="Freeform 212"/>
              <p:cNvSpPr>
                <a:spLocks/>
              </p:cNvSpPr>
              <p:nvPr/>
            </p:nvSpPr>
            <p:spPr bwMode="auto">
              <a:xfrm>
                <a:off x="967" y="3159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82" name="Freeform 213"/>
              <p:cNvSpPr>
                <a:spLocks/>
              </p:cNvSpPr>
              <p:nvPr/>
            </p:nvSpPr>
            <p:spPr bwMode="auto">
              <a:xfrm>
                <a:off x="967" y="3196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7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83" name="Freeform 214"/>
              <p:cNvSpPr>
                <a:spLocks/>
              </p:cNvSpPr>
              <p:nvPr/>
            </p:nvSpPr>
            <p:spPr bwMode="auto">
              <a:xfrm>
                <a:off x="967" y="3218"/>
                <a:ext cx="5" cy="26"/>
              </a:xfrm>
              <a:custGeom>
                <a:avLst/>
                <a:gdLst>
                  <a:gd name="T0" fmla="*/ 1 w 10"/>
                  <a:gd name="T1" fmla="*/ 0 h 54"/>
                  <a:gd name="T2" fmla="*/ 1 w 10"/>
                  <a:gd name="T3" fmla="*/ 0 h 54"/>
                  <a:gd name="T4" fmla="*/ 1 w 10"/>
                  <a:gd name="T5" fmla="*/ 0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0 h 54"/>
                  <a:gd name="T16" fmla="*/ 0 w 10"/>
                  <a:gd name="T17" fmla="*/ 0 h 54"/>
                  <a:gd name="T18" fmla="*/ 0 w 10"/>
                  <a:gd name="T19" fmla="*/ 1 h 54"/>
                  <a:gd name="T20" fmla="*/ 0 w 10"/>
                  <a:gd name="T21" fmla="*/ 1 h 54"/>
                  <a:gd name="T22" fmla="*/ 1 w 10"/>
                  <a:gd name="T23" fmla="*/ 1 h 54"/>
                  <a:gd name="T24" fmla="*/ 1 w 10"/>
                  <a:gd name="T25" fmla="*/ 1 h 54"/>
                  <a:gd name="T26" fmla="*/ 1 w 10"/>
                  <a:gd name="T27" fmla="*/ 1 h 54"/>
                  <a:gd name="T28" fmla="*/ 1 w 10"/>
                  <a:gd name="T29" fmla="*/ 1 h 54"/>
                  <a:gd name="T30" fmla="*/ 1 w 10"/>
                  <a:gd name="T31" fmla="*/ 1 h 54"/>
                  <a:gd name="T32" fmla="*/ 1 w 10"/>
                  <a:gd name="T33" fmla="*/ 1 h 54"/>
                  <a:gd name="T34" fmla="*/ 1 w 10"/>
                  <a:gd name="T35" fmla="*/ 1 h 54"/>
                  <a:gd name="T36" fmla="*/ 1 w 10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7" y="54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84" name="Freeform 215"/>
              <p:cNvSpPr>
                <a:spLocks/>
              </p:cNvSpPr>
              <p:nvPr/>
            </p:nvSpPr>
            <p:spPr bwMode="auto">
              <a:xfrm>
                <a:off x="967" y="3255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85" name="Freeform 216"/>
              <p:cNvSpPr>
                <a:spLocks/>
              </p:cNvSpPr>
              <p:nvPr/>
            </p:nvSpPr>
            <p:spPr bwMode="auto">
              <a:xfrm>
                <a:off x="967" y="3276"/>
                <a:ext cx="5" cy="27"/>
              </a:xfrm>
              <a:custGeom>
                <a:avLst/>
                <a:gdLst>
                  <a:gd name="T0" fmla="*/ 1 w 10"/>
                  <a:gd name="T1" fmla="*/ 1 h 54"/>
                  <a:gd name="T2" fmla="*/ 1 w 10"/>
                  <a:gd name="T3" fmla="*/ 1 h 54"/>
                  <a:gd name="T4" fmla="*/ 1 w 10"/>
                  <a:gd name="T5" fmla="*/ 1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1 h 54"/>
                  <a:gd name="T16" fmla="*/ 0 w 10"/>
                  <a:gd name="T17" fmla="*/ 1 h 54"/>
                  <a:gd name="T18" fmla="*/ 0 w 10"/>
                  <a:gd name="T19" fmla="*/ 2 h 54"/>
                  <a:gd name="T20" fmla="*/ 0 w 10"/>
                  <a:gd name="T21" fmla="*/ 2 h 54"/>
                  <a:gd name="T22" fmla="*/ 1 w 10"/>
                  <a:gd name="T23" fmla="*/ 2 h 54"/>
                  <a:gd name="T24" fmla="*/ 1 w 10"/>
                  <a:gd name="T25" fmla="*/ 2 h 54"/>
                  <a:gd name="T26" fmla="*/ 1 w 10"/>
                  <a:gd name="T27" fmla="*/ 2 h 54"/>
                  <a:gd name="T28" fmla="*/ 1 w 10"/>
                  <a:gd name="T29" fmla="*/ 2 h 54"/>
                  <a:gd name="T30" fmla="*/ 1 w 10"/>
                  <a:gd name="T31" fmla="*/ 2 h 54"/>
                  <a:gd name="T32" fmla="*/ 1 w 10"/>
                  <a:gd name="T33" fmla="*/ 2 h 54"/>
                  <a:gd name="T34" fmla="*/ 1 w 10"/>
                  <a:gd name="T35" fmla="*/ 2 h 54"/>
                  <a:gd name="T36" fmla="*/ 1 w 10"/>
                  <a:gd name="T37" fmla="*/ 1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7" y="54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86" name="Freeform 217"/>
              <p:cNvSpPr>
                <a:spLocks/>
              </p:cNvSpPr>
              <p:nvPr/>
            </p:nvSpPr>
            <p:spPr bwMode="auto">
              <a:xfrm>
                <a:off x="967" y="3313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87" name="Freeform 218"/>
              <p:cNvSpPr>
                <a:spLocks/>
              </p:cNvSpPr>
              <p:nvPr/>
            </p:nvSpPr>
            <p:spPr bwMode="auto">
              <a:xfrm>
                <a:off x="967" y="3335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49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88" name="Freeform 219"/>
              <p:cNvSpPr>
                <a:spLocks/>
              </p:cNvSpPr>
              <p:nvPr/>
            </p:nvSpPr>
            <p:spPr bwMode="auto">
              <a:xfrm>
                <a:off x="967" y="3372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3" y="20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670" name="Group 220"/>
            <p:cNvGrpSpPr>
              <a:grpSpLocks/>
            </p:cNvGrpSpPr>
            <p:nvPr/>
          </p:nvGrpSpPr>
          <p:grpSpPr bwMode="auto">
            <a:xfrm>
              <a:off x="2163" y="2665"/>
              <a:ext cx="5" cy="985"/>
              <a:chOff x="1956" y="2398"/>
              <a:chExt cx="5" cy="985"/>
            </a:xfrm>
          </p:grpSpPr>
          <p:sp>
            <p:nvSpPr>
              <p:cNvPr id="63721" name="Freeform 221"/>
              <p:cNvSpPr>
                <a:spLocks/>
              </p:cNvSpPr>
              <p:nvPr/>
            </p:nvSpPr>
            <p:spPr bwMode="auto">
              <a:xfrm>
                <a:off x="1956" y="2398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7"/>
                    </a:moveTo>
                    <a:lnTo>
                      <a:pt x="10" y="5"/>
                    </a:lnTo>
                    <a:lnTo>
                      <a:pt x="9" y="4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22" name="Freeform 222"/>
              <p:cNvSpPr>
                <a:spLocks/>
              </p:cNvSpPr>
              <p:nvPr/>
            </p:nvSpPr>
            <p:spPr bwMode="auto">
              <a:xfrm>
                <a:off x="1956" y="2435"/>
                <a:ext cx="5" cy="10"/>
              </a:xfrm>
              <a:custGeom>
                <a:avLst/>
                <a:gdLst>
                  <a:gd name="T0" fmla="*/ 1 w 10"/>
                  <a:gd name="T1" fmla="*/ 0 h 21"/>
                  <a:gd name="T2" fmla="*/ 1 w 10"/>
                  <a:gd name="T3" fmla="*/ 0 h 21"/>
                  <a:gd name="T4" fmla="*/ 1 w 10"/>
                  <a:gd name="T5" fmla="*/ 0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0 h 21"/>
                  <a:gd name="T16" fmla="*/ 0 w 10"/>
                  <a:gd name="T17" fmla="*/ 0 h 21"/>
                  <a:gd name="T18" fmla="*/ 0 w 10"/>
                  <a:gd name="T19" fmla="*/ 0 h 21"/>
                  <a:gd name="T20" fmla="*/ 0 w 10"/>
                  <a:gd name="T21" fmla="*/ 0 h 21"/>
                  <a:gd name="T22" fmla="*/ 1 w 10"/>
                  <a:gd name="T23" fmla="*/ 0 h 21"/>
                  <a:gd name="T24" fmla="*/ 1 w 10"/>
                  <a:gd name="T25" fmla="*/ 0 h 21"/>
                  <a:gd name="T26" fmla="*/ 1 w 10"/>
                  <a:gd name="T27" fmla="*/ 0 h 21"/>
                  <a:gd name="T28" fmla="*/ 1 w 10"/>
                  <a:gd name="T29" fmla="*/ 0 h 21"/>
                  <a:gd name="T30" fmla="*/ 1 w 10"/>
                  <a:gd name="T31" fmla="*/ 0 h 21"/>
                  <a:gd name="T32" fmla="*/ 1 w 10"/>
                  <a:gd name="T33" fmla="*/ 0 h 21"/>
                  <a:gd name="T34" fmla="*/ 1 w 10"/>
                  <a:gd name="T35" fmla="*/ 0 h 21"/>
                  <a:gd name="T36" fmla="*/ 1 w 10"/>
                  <a:gd name="T37" fmla="*/ 0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23" name="Freeform 223"/>
              <p:cNvSpPr>
                <a:spLocks/>
              </p:cNvSpPr>
              <p:nvPr/>
            </p:nvSpPr>
            <p:spPr bwMode="auto">
              <a:xfrm>
                <a:off x="1956" y="2456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24" name="Freeform 224"/>
              <p:cNvSpPr>
                <a:spLocks/>
              </p:cNvSpPr>
              <p:nvPr/>
            </p:nvSpPr>
            <p:spPr bwMode="auto">
              <a:xfrm>
                <a:off x="1956" y="2493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25" name="Freeform 225"/>
              <p:cNvSpPr>
                <a:spLocks/>
              </p:cNvSpPr>
              <p:nvPr/>
            </p:nvSpPr>
            <p:spPr bwMode="auto">
              <a:xfrm>
                <a:off x="1956" y="2515"/>
                <a:ext cx="5" cy="26"/>
              </a:xfrm>
              <a:custGeom>
                <a:avLst/>
                <a:gdLst>
                  <a:gd name="T0" fmla="*/ 1 w 10"/>
                  <a:gd name="T1" fmla="*/ 0 h 54"/>
                  <a:gd name="T2" fmla="*/ 1 w 10"/>
                  <a:gd name="T3" fmla="*/ 0 h 54"/>
                  <a:gd name="T4" fmla="*/ 1 w 10"/>
                  <a:gd name="T5" fmla="*/ 0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0 h 54"/>
                  <a:gd name="T16" fmla="*/ 0 w 10"/>
                  <a:gd name="T17" fmla="*/ 0 h 54"/>
                  <a:gd name="T18" fmla="*/ 0 w 10"/>
                  <a:gd name="T19" fmla="*/ 1 h 54"/>
                  <a:gd name="T20" fmla="*/ 0 w 10"/>
                  <a:gd name="T21" fmla="*/ 1 h 54"/>
                  <a:gd name="T22" fmla="*/ 1 w 10"/>
                  <a:gd name="T23" fmla="*/ 1 h 54"/>
                  <a:gd name="T24" fmla="*/ 1 w 10"/>
                  <a:gd name="T25" fmla="*/ 1 h 54"/>
                  <a:gd name="T26" fmla="*/ 1 w 10"/>
                  <a:gd name="T27" fmla="*/ 1 h 54"/>
                  <a:gd name="T28" fmla="*/ 1 w 10"/>
                  <a:gd name="T29" fmla="*/ 1 h 54"/>
                  <a:gd name="T30" fmla="*/ 1 w 10"/>
                  <a:gd name="T31" fmla="*/ 1 h 54"/>
                  <a:gd name="T32" fmla="*/ 1 w 10"/>
                  <a:gd name="T33" fmla="*/ 1 h 54"/>
                  <a:gd name="T34" fmla="*/ 1 w 10"/>
                  <a:gd name="T35" fmla="*/ 1 h 54"/>
                  <a:gd name="T36" fmla="*/ 1 w 10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5" y="54"/>
                    </a:lnTo>
                    <a:lnTo>
                      <a:pt x="7" y="54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26" name="Freeform 226"/>
              <p:cNvSpPr>
                <a:spLocks/>
              </p:cNvSpPr>
              <p:nvPr/>
            </p:nvSpPr>
            <p:spPr bwMode="auto">
              <a:xfrm>
                <a:off x="1956" y="2552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27" name="Freeform 227"/>
              <p:cNvSpPr>
                <a:spLocks/>
              </p:cNvSpPr>
              <p:nvPr/>
            </p:nvSpPr>
            <p:spPr bwMode="auto">
              <a:xfrm>
                <a:off x="1956" y="2573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49"/>
                    </a:lnTo>
                    <a:lnTo>
                      <a:pt x="10" y="47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28" name="Freeform 228"/>
              <p:cNvSpPr>
                <a:spLocks/>
              </p:cNvSpPr>
              <p:nvPr/>
            </p:nvSpPr>
            <p:spPr bwMode="auto">
              <a:xfrm>
                <a:off x="1956" y="2611"/>
                <a:ext cx="5" cy="10"/>
              </a:xfrm>
              <a:custGeom>
                <a:avLst/>
                <a:gdLst>
                  <a:gd name="T0" fmla="*/ 1 w 10"/>
                  <a:gd name="T1" fmla="*/ 0 h 21"/>
                  <a:gd name="T2" fmla="*/ 1 w 10"/>
                  <a:gd name="T3" fmla="*/ 0 h 21"/>
                  <a:gd name="T4" fmla="*/ 1 w 10"/>
                  <a:gd name="T5" fmla="*/ 0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0 h 21"/>
                  <a:gd name="T16" fmla="*/ 0 w 10"/>
                  <a:gd name="T17" fmla="*/ 0 h 21"/>
                  <a:gd name="T18" fmla="*/ 0 w 10"/>
                  <a:gd name="T19" fmla="*/ 0 h 21"/>
                  <a:gd name="T20" fmla="*/ 0 w 10"/>
                  <a:gd name="T21" fmla="*/ 0 h 21"/>
                  <a:gd name="T22" fmla="*/ 1 w 10"/>
                  <a:gd name="T23" fmla="*/ 0 h 21"/>
                  <a:gd name="T24" fmla="*/ 1 w 10"/>
                  <a:gd name="T25" fmla="*/ 0 h 21"/>
                  <a:gd name="T26" fmla="*/ 1 w 10"/>
                  <a:gd name="T27" fmla="*/ 0 h 21"/>
                  <a:gd name="T28" fmla="*/ 1 w 10"/>
                  <a:gd name="T29" fmla="*/ 0 h 21"/>
                  <a:gd name="T30" fmla="*/ 1 w 10"/>
                  <a:gd name="T31" fmla="*/ 0 h 21"/>
                  <a:gd name="T32" fmla="*/ 1 w 10"/>
                  <a:gd name="T33" fmla="*/ 0 h 21"/>
                  <a:gd name="T34" fmla="*/ 1 w 10"/>
                  <a:gd name="T35" fmla="*/ 0 h 21"/>
                  <a:gd name="T36" fmla="*/ 1 w 10"/>
                  <a:gd name="T37" fmla="*/ 0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29" name="Freeform 229"/>
              <p:cNvSpPr>
                <a:spLocks/>
              </p:cNvSpPr>
              <p:nvPr/>
            </p:nvSpPr>
            <p:spPr bwMode="auto">
              <a:xfrm>
                <a:off x="1956" y="2632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49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30" name="Freeform 230"/>
              <p:cNvSpPr>
                <a:spLocks/>
              </p:cNvSpPr>
              <p:nvPr/>
            </p:nvSpPr>
            <p:spPr bwMode="auto">
              <a:xfrm>
                <a:off x="1956" y="2669"/>
                <a:ext cx="5" cy="11"/>
              </a:xfrm>
              <a:custGeom>
                <a:avLst/>
                <a:gdLst>
                  <a:gd name="T0" fmla="*/ 1 w 10"/>
                  <a:gd name="T1" fmla="*/ 1 h 22"/>
                  <a:gd name="T2" fmla="*/ 1 w 10"/>
                  <a:gd name="T3" fmla="*/ 1 h 22"/>
                  <a:gd name="T4" fmla="*/ 1 w 10"/>
                  <a:gd name="T5" fmla="*/ 1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1 h 22"/>
                  <a:gd name="T16" fmla="*/ 0 w 10"/>
                  <a:gd name="T17" fmla="*/ 1 h 22"/>
                  <a:gd name="T18" fmla="*/ 0 w 10"/>
                  <a:gd name="T19" fmla="*/ 1 h 22"/>
                  <a:gd name="T20" fmla="*/ 0 w 10"/>
                  <a:gd name="T21" fmla="*/ 1 h 22"/>
                  <a:gd name="T22" fmla="*/ 1 w 10"/>
                  <a:gd name="T23" fmla="*/ 1 h 22"/>
                  <a:gd name="T24" fmla="*/ 1 w 10"/>
                  <a:gd name="T25" fmla="*/ 1 h 22"/>
                  <a:gd name="T26" fmla="*/ 1 w 10"/>
                  <a:gd name="T27" fmla="*/ 1 h 22"/>
                  <a:gd name="T28" fmla="*/ 1 w 10"/>
                  <a:gd name="T29" fmla="*/ 1 h 22"/>
                  <a:gd name="T30" fmla="*/ 1 w 10"/>
                  <a:gd name="T31" fmla="*/ 1 h 22"/>
                  <a:gd name="T32" fmla="*/ 1 w 10"/>
                  <a:gd name="T33" fmla="*/ 1 h 22"/>
                  <a:gd name="T34" fmla="*/ 1 w 10"/>
                  <a:gd name="T35" fmla="*/ 1 h 22"/>
                  <a:gd name="T36" fmla="*/ 1 w 10"/>
                  <a:gd name="T37" fmla="*/ 1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31" name="Freeform 231"/>
              <p:cNvSpPr>
                <a:spLocks/>
              </p:cNvSpPr>
              <p:nvPr/>
            </p:nvSpPr>
            <p:spPr bwMode="auto">
              <a:xfrm>
                <a:off x="1956" y="2690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32" name="Freeform 232"/>
              <p:cNvSpPr>
                <a:spLocks/>
              </p:cNvSpPr>
              <p:nvPr/>
            </p:nvSpPr>
            <p:spPr bwMode="auto">
              <a:xfrm>
                <a:off x="1956" y="2728"/>
                <a:ext cx="5" cy="10"/>
              </a:xfrm>
              <a:custGeom>
                <a:avLst/>
                <a:gdLst>
                  <a:gd name="T0" fmla="*/ 1 w 10"/>
                  <a:gd name="T1" fmla="*/ 0 h 22"/>
                  <a:gd name="T2" fmla="*/ 1 w 10"/>
                  <a:gd name="T3" fmla="*/ 0 h 22"/>
                  <a:gd name="T4" fmla="*/ 1 w 10"/>
                  <a:gd name="T5" fmla="*/ 0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0 h 22"/>
                  <a:gd name="T16" fmla="*/ 0 w 10"/>
                  <a:gd name="T17" fmla="*/ 0 h 22"/>
                  <a:gd name="T18" fmla="*/ 0 w 10"/>
                  <a:gd name="T19" fmla="*/ 0 h 22"/>
                  <a:gd name="T20" fmla="*/ 0 w 10"/>
                  <a:gd name="T21" fmla="*/ 0 h 22"/>
                  <a:gd name="T22" fmla="*/ 1 w 10"/>
                  <a:gd name="T23" fmla="*/ 0 h 22"/>
                  <a:gd name="T24" fmla="*/ 1 w 10"/>
                  <a:gd name="T25" fmla="*/ 0 h 22"/>
                  <a:gd name="T26" fmla="*/ 1 w 10"/>
                  <a:gd name="T27" fmla="*/ 0 h 22"/>
                  <a:gd name="T28" fmla="*/ 1 w 10"/>
                  <a:gd name="T29" fmla="*/ 0 h 22"/>
                  <a:gd name="T30" fmla="*/ 1 w 10"/>
                  <a:gd name="T31" fmla="*/ 0 h 22"/>
                  <a:gd name="T32" fmla="*/ 1 w 10"/>
                  <a:gd name="T33" fmla="*/ 0 h 22"/>
                  <a:gd name="T34" fmla="*/ 1 w 10"/>
                  <a:gd name="T35" fmla="*/ 0 h 22"/>
                  <a:gd name="T36" fmla="*/ 1 w 10"/>
                  <a:gd name="T37" fmla="*/ 0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33" name="Freeform 233"/>
              <p:cNvSpPr>
                <a:spLocks/>
              </p:cNvSpPr>
              <p:nvPr/>
            </p:nvSpPr>
            <p:spPr bwMode="auto">
              <a:xfrm>
                <a:off x="1956" y="2749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34" name="Freeform 234"/>
              <p:cNvSpPr>
                <a:spLocks/>
              </p:cNvSpPr>
              <p:nvPr/>
            </p:nvSpPr>
            <p:spPr bwMode="auto">
              <a:xfrm>
                <a:off x="1956" y="2786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35" name="Freeform 235"/>
              <p:cNvSpPr>
                <a:spLocks/>
              </p:cNvSpPr>
              <p:nvPr/>
            </p:nvSpPr>
            <p:spPr bwMode="auto">
              <a:xfrm>
                <a:off x="1956" y="2808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36" name="Freeform 236"/>
              <p:cNvSpPr>
                <a:spLocks/>
              </p:cNvSpPr>
              <p:nvPr/>
            </p:nvSpPr>
            <p:spPr bwMode="auto">
              <a:xfrm>
                <a:off x="1956" y="2845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37" name="Freeform 237"/>
              <p:cNvSpPr>
                <a:spLocks/>
              </p:cNvSpPr>
              <p:nvPr/>
            </p:nvSpPr>
            <p:spPr bwMode="auto">
              <a:xfrm>
                <a:off x="1956" y="2866"/>
                <a:ext cx="5" cy="27"/>
              </a:xfrm>
              <a:custGeom>
                <a:avLst/>
                <a:gdLst>
                  <a:gd name="T0" fmla="*/ 1 w 10"/>
                  <a:gd name="T1" fmla="*/ 1 h 54"/>
                  <a:gd name="T2" fmla="*/ 1 w 10"/>
                  <a:gd name="T3" fmla="*/ 1 h 54"/>
                  <a:gd name="T4" fmla="*/ 1 w 10"/>
                  <a:gd name="T5" fmla="*/ 1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1 h 54"/>
                  <a:gd name="T16" fmla="*/ 0 w 10"/>
                  <a:gd name="T17" fmla="*/ 1 h 54"/>
                  <a:gd name="T18" fmla="*/ 0 w 10"/>
                  <a:gd name="T19" fmla="*/ 2 h 54"/>
                  <a:gd name="T20" fmla="*/ 0 w 10"/>
                  <a:gd name="T21" fmla="*/ 2 h 54"/>
                  <a:gd name="T22" fmla="*/ 1 w 10"/>
                  <a:gd name="T23" fmla="*/ 2 h 54"/>
                  <a:gd name="T24" fmla="*/ 1 w 10"/>
                  <a:gd name="T25" fmla="*/ 2 h 54"/>
                  <a:gd name="T26" fmla="*/ 1 w 10"/>
                  <a:gd name="T27" fmla="*/ 2 h 54"/>
                  <a:gd name="T28" fmla="*/ 1 w 10"/>
                  <a:gd name="T29" fmla="*/ 2 h 54"/>
                  <a:gd name="T30" fmla="*/ 1 w 10"/>
                  <a:gd name="T31" fmla="*/ 2 h 54"/>
                  <a:gd name="T32" fmla="*/ 1 w 10"/>
                  <a:gd name="T33" fmla="*/ 2 h 54"/>
                  <a:gd name="T34" fmla="*/ 1 w 10"/>
                  <a:gd name="T35" fmla="*/ 2 h 54"/>
                  <a:gd name="T36" fmla="*/ 1 w 10"/>
                  <a:gd name="T37" fmla="*/ 1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5" y="54"/>
                    </a:lnTo>
                    <a:lnTo>
                      <a:pt x="7" y="54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38" name="Freeform 238"/>
              <p:cNvSpPr>
                <a:spLocks/>
              </p:cNvSpPr>
              <p:nvPr/>
            </p:nvSpPr>
            <p:spPr bwMode="auto">
              <a:xfrm>
                <a:off x="1956" y="2903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39" name="Freeform 239"/>
              <p:cNvSpPr>
                <a:spLocks/>
              </p:cNvSpPr>
              <p:nvPr/>
            </p:nvSpPr>
            <p:spPr bwMode="auto">
              <a:xfrm>
                <a:off x="1956" y="2925"/>
                <a:ext cx="5" cy="26"/>
              </a:xfrm>
              <a:custGeom>
                <a:avLst/>
                <a:gdLst>
                  <a:gd name="T0" fmla="*/ 1 w 10"/>
                  <a:gd name="T1" fmla="*/ 0 h 54"/>
                  <a:gd name="T2" fmla="*/ 1 w 10"/>
                  <a:gd name="T3" fmla="*/ 0 h 54"/>
                  <a:gd name="T4" fmla="*/ 1 w 10"/>
                  <a:gd name="T5" fmla="*/ 0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0 h 54"/>
                  <a:gd name="T16" fmla="*/ 0 w 10"/>
                  <a:gd name="T17" fmla="*/ 0 h 54"/>
                  <a:gd name="T18" fmla="*/ 0 w 10"/>
                  <a:gd name="T19" fmla="*/ 1 h 54"/>
                  <a:gd name="T20" fmla="*/ 0 w 10"/>
                  <a:gd name="T21" fmla="*/ 1 h 54"/>
                  <a:gd name="T22" fmla="*/ 1 w 10"/>
                  <a:gd name="T23" fmla="*/ 1 h 54"/>
                  <a:gd name="T24" fmla="*/ 1 w 10"/>
                  <a:gd name="T25" fmla="*/ 1 h 54"/>
                  <a:gd name="T26" fmla="*/ 1 w 10"/>
                  <a:gd name="T27" fmla="*/ 1 h 54"/>
                  <a:gd name="T28" fmla="*/ 1 w 10"/>
                  <a:gd name="T29" fmla="*/ 1 h 54"/>
                  <a:gd name="T30" fmla="*/ 1 w 10"/>
                  <a:gd name="T31" fmla="*/ 1 h 54"/>
                  <a:gd name="T32" fmla="*/ 1 w 10"/>
                  <a:gd name="T33" fmla="*/ 1 h 54"/>
                  <a:gd name="T34" fmla="*/ 1 w 10"/>
                  <a:gd name="T35" fmla="*/ 1 h 54"/>
                  <a:gd name="T36" fmla="*/ 1 w 10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5" y="54"/>
                    </a:lnTo>
                    <a:lnTo>
                      <a:pt x="7" y="54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40" name="Freeform 240"/>
              <p:cNvSpPr>
                <a:spLocks/>
              </p:cNvSpPr>
              <p:nvPr/>
            </p:nvSpPr>
            <p:spPr bwMode="auto">
              <a:xfrm>
                <a:off x="1956" y="2962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41" name="Freeform 241"/>
              <p:cNvSpPr>
                <a:spLocks/>
              </p:cNvSpPr>
              <p:nvPr/>
            </p:nvSpPr>
            <p:spPr bwMode="auto">
              <a:xfrm>
                <a:off x="1956" y="2983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49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42" name="Freeform 242"/>
              <p:cNvSpPr>
                <a:spLocks/>
              </p:cNvSpPr>
              <p:nvPr/>
            </p:nvSpPr>
            <p:spPr bwMode="auto">
              <a:xfrm>
                <a:off x="1956" y="3021"/>
                <a:ext cx="5" cy="10"/>
              </a:xfrm>
              <a:custGeom>
                <a:avLst/>
                <a:gdLst>
                  <a:gd name="T0" fmla="*/ 1 w 10"/>
                  <a:gd name="T1" fmla="*/ 0 h 22"/>
                  <a:gd name="T2" fmla="*/ 1 w 10"/>
                  <a:gd name="T3" fmla="*/ 0 h 22"/>
                  <a:gd name="T4" fmla="*/ 1 w 10"/>
                  <a:gd name="T5" fmla="*/ 0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0 h 22"/>
                  <a:gd name="T16" fmla="*/ 0 w 10"/>
                  <a:gd name="T17" fmla="*/ 0 h 22"/>
                  <a:gd name="T18" fmla="*/ 0 w 10"/>
                  <a:gd name="T19" fmla="*/ 0 h 22"/>
                  <a:gd name="T20" fmla="*/ 0 w 10"/>
                  <a:gd name="T21" fmla="*/ 0 h 22"/>
                  <a:gd name="T22" fmla="*/ 1 w 10"/>
                  <a:gd name="T23" fmla="*/ 0 h 22"/>
                  <a:gd name="T24" fmla="*/ 1 w 10"/>
                  <a:gd name="T25" fmla="*/ 0 h 22"/>
                  <a:gd name="T26" fmla="*/ 1 w 10"/>
                  <a:gd name="T27" fmla="*/ 0 h 22"/>
                  <a:gd name="T28" fmla="*/ 1 w 10"/>
                  <a:gd name="T29" fmla="*/ 0 h 22"/>
                  <a:gd name="T30" fmla="*/ 1 w 10"/>
                  <a:gd name="T31" fmla="*/ 0 h 22"/>
                  <a:gd name="T32" fmla="*/ 1 w 10"/>
                  <a:gd name="T33" fmla="*/ 0 h 22"/>
                  <a:gd name="T34" fmla="*/ 1 w 10"/>
                  <a:gd name="T35" fmla="*/ 0 h 22"/>
                  <a:gd name="T36" fmla="*/ 1 w 10"/>
                  <a:gd name="T37" fmla="*/ 0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43" name="Freeform 243"/>
              <p:cNvSpPr>
                <a:spLocks/>
              </p:cNvSpPr>
              <p:nvPr/>
            </p:nvSpPr>
            <p:spPr bwMode="auto">
              <a:xfrm>
                <a:off x="1956" y="3042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44" name="Freeform 244"/>
              <p:cNvSpPr>
                <a:spLocks/>
              </p:cNvSpPr>
              <p:nvPr/>
            </p:nvSpPr>
            <p:spPr bwMode="auto">
              <a:xfrm>
                <a:off x="1956" y="3079"/>
                <a:ext cx="5" cy="11"/>
              </a:xfrm>
              <a:custGeom>
                <a:avLst/>
                <a:gdLst>
                  <a:gd name="T0" fmla="*/ 1 w 10"/>
                  <a:gd name="T1" fmla="*/ 1 h 22"/>
                  <a:gd name="T2" fmla="*/ 1 w 10"/>
                  <a:gd name="T3" fmla="*/ 1 h 22"/>
                  <a:gd name="T4" fmla="*/ 1 w 10"/>
                  <a:gd name="T5" fmla="*/ 1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1 h 22"/>
                  <a:gd name="T16" fmla="*/ 0 w 10"/>
                  <a:gd name="T17" fmla="*/ 1 h 22"/>
                  <a:gd name="T18" fmla="*/ 0 w 10"/>
                  <a:gd name="T19" fmla="*/ 1 h 22"/>
                  <a:gd name="T20" fmla="*/ 0 w 10"/>
                  <a:gd name="T21" fmla="*/ 1 h 22"/>
                  <a:gd name="T22" fmla="*/ 1 w 10"/>
                  <a:gd name="T23" fmla="*/ 1 h 22"/>
                  <a:gd name="T24" fmla="*/ 1 w 10"/>
                  <a:gd name="T25" fmla="*/ 1 h 22"/>
                  <a:gd name="T26" fmla="*/ 1 w 10"/>
                  <a:gd name="T27" fmla="*/ 1 h 22"/>
                  <a:gd name="T28" fmla="*/ 1 w 10"/>
                  <a:gd name="T29" fmla="*/ 1 h 22"/>
                  <a:gd name="T30" fmla="*/ 1 w 10"/>
                  <a:gd name="T31" fmla="*/ 1 h 22"/>
                  <a:gd name="T32" fmla="*/ 1 w 10"/>
                  <a:gd name="T33" fmla="*/ 1 h 22"/>
                  <a:gd name="T34" fmla="*/ 1 w 10"/>
                  <a:gd name="T35" fmla="*/ 1 h 22"/>
                  <a:gd name="T36" fmla="*/ 1 w 10"/>
                  <a:gd name="T37" fmla="*/ 1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5" y="22"/>
                    </a:lnTo>
                    <a:lnTo>
                      <a:pt x="7" y="22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45" name="Freeform 245"/>
              <p:cNvSpPr>
                <a:spLocks/>
              </p:cNvSpPr>
              <p:nvPr/>
            </p:nvSpPr>
            <p:spPr bwMode="auto">
              <a:xfrm>
                <a:off x="1956" y="3100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46" name="Freeform 246"/>
              <p:cNvSpPr>
                <a:spLocks/>
              </p:cNvSpPr>
              <p:nvPr/>
            </p:nvSpPr>
            <p:spPr bwMode="auto">
              <a:xfrm>
                <a:off x="1956" y="3138"/>
                <a:ext cx="5" cy="10"/>
              </a:xfrm>
              <a:custGeom>
                <a:avLst/>
                <a:gdLst>
                  <a:gd name="T0" fmla="*/ 1 w 10"/>
                  <a:gd name="T1" fmla="*/ 0 h 21"/>
                  <a:gd name="T2" fmla="*/ 1 w 10"/>
                  <a:gd name="T3" fmla="*/ 0 h 21"/>
                  <a:gd name="T4" fmla="*/ 1 w 10"/>
                  <a:gd name="T5" fmla="*/ 0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0 h 21"/>
                  <a:gd name="T16" fmla="*/ 0 w 10"/>
                  <a:gd name="T17" fmla="*/ 0 h 21"/>
                  <a:gd name="T18" fmla="*/ 0 w 10"/>
                  <a:gd name="T19" fmla="*/ 0 h 21"/>
                  <a:gd name="T20" fmla="*/ 0 w 10"/>
                  <a:gd name="T21" fmla="*/ 0 h 21"/>
                  <a:gd name="T22" fmla="*/ 1 w 10"/>
                  <a:gd name="T23" fmla="*/ 0 h 21"/>
                  <a:gd name="T24" fmla="*/ 1 w 10"/>
                  <a:gd name="T25" fmla="*/ 0 h 21"/>
                  <a:gd name="T26" fmla="*/ 1 w 10"/>
                  <a:gd name="T27" fmla="*/ 0 h 21"/>
                  <a:gd name="T28" fmla="*/ 1 w 10"/>
                  <a:gd name="T29" fmla="*/ 0 h 21"/>
                  <a:gd name="T30" fmla="*/ 1 w 10"/>
                  <a:gd name="T31" fmla="*/ 0 h 21"/>
                  <a:gd name="T32" fmla="*/ 1 w 10"/>
                  <a:gd name="T33" fmla="*/ 0 h 21"/>
                  <a:gd name="T34" fmla="*/ 1 w 10"/>
                  <a:gd name="T35" fmla="*/ 0 h 21"/>
                  <a:gd name="T36" fmla="*/ 1 w 10"/>
                  <a:gd name="T37" fmla="*/ 0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47" name="Freeform 247"/>
              <p:cNvSpPr>
                <a:spLocks/>
              </p:cNvSpPr>
              <p:nvPr/>
            </p:nvSpPr>
            <p:spPr bwMode="auto">
              <a:xfrm>
                <a:off x="1956" y="3159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48" name="Freeform 248"/>
              <p:cNvSpPr>
                <a:spLocks/>
              </p:cNvSpPr>
              <p:nvPr/>
            </p:nvSpPr>
            <p:spPr bwMode="auto">
              <a:xfrm>
                <a:off x="1956" y="3196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49" name="Freeform 249"/>
              <p:cNvSpPr>
                <a:spLocks/>
              </p:cNvSpPr>
              <p:nvPr/>
            </p:nvSpPr>
            <p:spPr bwMode="auto">
              <a:xfrm>
                <a:off x="1956" y="3218"/>
                <a:ext cx="5" cy="26"/>
              </a:xfrm>
              <a:custGeom>
                <a:avLst/>
                <a:gdLst>
                  <a:gd name="T0" fmla="*/ 1 w 10"/>
                  <a:gd name="T1" fmla="*/ 0 h 54"/>
                  <a:gd name="T2" fmla="*/ 1 w 10"/>
                  <a:gd name="T3" fmla="*/ 0 h 54"/>
                  <a:gd name="T4" fmla="*/ 1 w 10"/>
                  <a:gd name="T5" fmla="*/ 0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0 h 54"/>
                  <a:gd name="T16" fmla="*/ 0 w 10"/>
                  <a:gd name="T17" fmla="*/ 0 h 54"/>
                  <a:gd name="T18" fmla="*/ 0 w 10"/>
                  <a:gd name="T19" fmla="*/ 1 h 54"/>
                  <a:gd name="T20" fmla="*/ 0 w 10"/>
                  <a:gd name="T21" fmla="*/ 1 h 54"/>
                  <a:gd name="T22" fmla="*/ 1 w 10"/>
                  <a:gd name="T23" fmla="*/ 1 h 54"/>
                  <a:gd name="T24" fmla="*/ 1 w 10"/>
                  <a:gd name="T25" fmla="*/ 1 h 54"/>
                  <a:gd name="T26" fmla="*/ 1 w 10"/>
                  <a:gd name="T27" fmla="*/ 1 h 54"/>
                  <a:gd name="T28" fmla="*/ 1 w 10"/>
                  <a:gd name="T29" fmla="*/ 1 h 54"/>
                  <a:gd name="T30" fmla="*/ 1 w 10"/>
                  <a:gd name="T31" fmla="*/ 1 h 54"/>
                  <a:gd name="T32" fmla="*/ 1 w 10"/>
                  <a:gd name="T33" fmla="*/ 1 h 54"/>
                  <a:gd name="T34" fmla="*/ 1 w 10"/>
                  <a:gd name="T35" fmla="*/ 1 h 54"/>
                  <a:gd name="T36" fmla="*/ 1 w 10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5" y="54"/>
                    </a:lnTo>
                    <a:lnTo>
                      <a:pt x="7" y="54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50" name="Freeform 250"/>
              <p:cNvSpPr>
                <a:spLocks/>
              </p:cNvSpPr>
              <p:nvPr/>
            </p:nvSpPr>
            <p:spPr bwMode="auto">
              <a:xfrm>
                <a:off x="1956" y="3255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19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51" name="Freeform 251"/>
              <p:cNvSpPr>
                <a:spLocks/>
              </p:cNvSpPr>
              <p:nvPr/>
            </p:nvSpPr>
            <p:spPr bwMode="auto">
              <a:xfrm>
                <a:off x="1956" y="3276"/>
                <a:ext cx="5" cy="27"/>
              </a:xfrm>
              <a:custGeom>
                <a:avLst/>
                <a:gdLst>
                  <a:gd name="T0" fmla="*/ 1 w 10"/>
                  <a:gd name="T1" fmla="*/ 1 h 54"/>
                  <a:gd name="T2" fmla="*/ 1 w 10"/>
                  <a:gd name="T3" fmla="*/ 1 h 54"/>
                  <a:gd name="T4" fmla="*/ 1 w 10"/>
                  <a:gd name="T5" fmla="*/ 1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1 h 54"/>
                  <a:gd name="T16" fmla="*/ 0 w 10"/>
                  <a:gd name="T17" fmla="*/ 1 h 54"/>
                  <a:gd name="T18" fmla="*/ 0 w 10"/>
                  <a:gd name="T19" fmla="*/ 2 h 54"/>
                  <a:gd name="T20" fmla="*/ 0 w 10"/>
                  <a:gd name="T21" fmla="*/ 2 h 54"/>
                  <a:gd name="T22" fmla="*/ 1 w 10"/>
                  <a:gd name="T23" fmla="*/ 2 h 54"/>
                  <a:gd name="T24" fmla="*/ 1 w 10"/>
                  <a:gd name="T25" fmla="*/ 2 h 54"/>
                  <a:gd name="T26" fmla="*/ 1 w 10"/>
                  <a:gd name="T27" fmla="*/ 2 h 54"/>
                  <a:gd name="T28" fmla="*/ 1 w 10"/>
                  <a:gd name="T29" fmla="*/ 2 h 54"/>
                  <a:gd name="T30" fmla="*/ 1 w 10"/>
                  <a:gd name="T31" fmla="*/ 2 h 54"/>
                  <a:gd name="T32" fmla="*/ 1 w 10"/>
                  <a:gd name="T33" fmla="*/ 2 h 54"/>
                  <a:gd name="T34" fmla="*/ 1 w 10"/>
                  <a:gd name="T35" fmla="*/ 2 h 54"/>
                  <a:gd name="T36" fmla="*/ 1 w 10"/>
                  <a:gd name="T37" fmla="*/ 1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2" y="50"/>
                    </a:lnTo>
                    <a:lnTo>
                      <a:pt x="4" y="52"/>
                    </a:lnTo>
                    <a:lnTo>
                      <a:pt x="5" y="54"/>
                    </a:lnTo>
                    <a:lnTo>
                      <a:pt x="7" y="54"/>
                    </a:lnTo>
                    <a:lnTo>
                      <a:pt x="9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52" name="Freeform 252"/>
              <p:cNvSpPr>
                <a:spLocks/>
              </p:cNvSpPr>
              <p:nvPr/>
            </p:nvSpPr>
            <p:spPr bwMode="auto">
              <a:xfrm>
                <a:off x="1956" y="3313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53" name="Freeform 253"/>
              <p:cNvSpPr>
                <a:spLocks/>
              </p:cNvSpPr>
              <p:nvPr/>
            </p:nvSpPr>
            <p:spPr bwMode="auto">
              <a:xfrm>
                <a:off x="1956" y="3335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2" y="49"/>
                    </a:lnTo>
                    <a:lnTo>
                      <a:pt x="4" y="51"/>
                    </a:lnTo>
                    <a:lnTo>
                      <a:pt x="5" y="53"/>
                    </a:lnTo>
                    <a:lnTo>
                      <a:pt x="7" y="53"/>
                    </a:lnTo>
                    <a:lnTo>
                      <a:pt x="9" y="51"/>
                    </a:lnTo>
                    <a:lnTo>
                      <a:pt x="10" y="49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54" name="Freeform 254"/>
              <p:cNvSpPr>
                <a:spLocks/>
              </p:cNvSpPr>
              <p:nvPr/>
            </p:nvSpPr>
            <p:spPr bwMode="auto">
              <a:xfrm>
                <a:off x="1956" y="3372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4" y="20"/>
                    </a:lnTo>
                    <a:lnTo>
                      <a:pt x="5" y="21"/>
                    </a:lnTo>
                    <a:lnTo>
                      <a:pt x="7" y="21"/>
                    </a:lnTo>
                    <a:lnTo>
                      <a:pt x="9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671" name="Group 255"/>
            <p:cNvGrpSpPr>
              <a:grpSpLocks/>
            </p:cNvGrpSpPr>
            <p:nvPr/>
          </p:nvGrpSpPr>
          <p:grpSpPr bwMode="auto">
            <a:xfrm>
              <a:off x="1203" y="3304"/>
              <a:ext cx="513" cy="58"/>
              <a:chOff x="996" y="3037"/>
              <a:chExt cx="513" cy="58"/>
            </a:xfrm>
          </p:grpSpPr>
          <p:sp>
            <p:nvSpPr>
              <p:cNvPr id="63719" name="Line 256"/>
              <p:cNvSpPr>
                <a:spLocks noChangeShapeType="1"/>
              </p:cNvSpPr>
              <p:nvPr/>
            </p:nvSpPr>
            <p:spPr bwMode="auto">
              <a:xfrm>
                <a:off x="996" y="3066"/>
                <a:ext cx="513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20" name="Freeform 257"/>
              <p:cNvSpPr>
                <a:spLocks/>
              </p:cNvSpPr>
              <p:nvPr/>
            </p:nvSpPr>
            <p:spPr bwMode="auto">
              <a:xfrm>
                <a:off x="1454" y="3037"/>
                <a:ext cx="55" cy="58"/>
              </a:xfrm>
              <a:custGeom>
                <a:avLst/>
                <a:gdLst>
                  <a:gd name="T0" fmla="*/ 0 w 111"/>
                  <a:gd name="T1" fmla="*/ 4 h 115"/>
                  <a:gd name="T2" fmla="*/ 3 w 111"/>
                  <a:gd name="T3" fmla="*/ 2 h 115"/>
                  <a:gd name="T4" fmla="*/ 0 w 111"/>
                  <a:gd name="T5" fmla="*/ 0 h 115"/>
                  <a:gd name="T6" fmla="*/ 0 60000 65536"/>
                  <a:gd name="T7" fmla="*/ 0 60000 65536"/>
                  <a:gd name="T8" fmla="*/ 0 60000 65536"/>
                  <a:gd name="T9" fmla="*/ 0 w 111"/>
                  <a:gd name="T10" fmla="*/ 0 h 115"/>
                  <a:gd name="T11" fmla="*/ 111 w 111"/>
                  <a:gd name="T12" fmla="*/ 115 h 1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1" h="115">
                    <a:moveTo>
                      <a:pt x="0" y="115"/>
                    </a:moveTo>
                    <a:lnTo>
                      <a:pt x="111" y="59"/>
                    </a:lnTo>
                    <a:lnTo>
                      <a:pt x="0" y="0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672" name="Group 258"/>
            <p:cNvGrpSpPr>
              <a:grpSpLocks/>
            </p:cNvGrpSpPr>
            <p:nvPr/>
          </p:nvGrpSpPr>
          <p:grpSpPr bwMode="auto">
            <a:xfrm>
              <a:off x="1780" y="3304"/>
              <a:ext cx="385" cy="58"/>
              <a:chOff x="1573" y="3037"/>
              <a:chExt cx="385" cy="58"/>
            </a:xfrm>
          </p:grpSpPr>
          <p:sp>
            <p:nvSpPr>
              <p:cNvPr id="63717" name="Line 259"/>
              <p:cNvSpPr>
                <a:spLocks noChangeShapeType="1"/>
              </p:cNvSpPr>
              <p:nvPr/>
            </p:nvSpPr>
            <p:spPr bwMode="auto">
              <a:xfrm flipH="1">
                <a:off x="1573" y="3066"/>
                <a:ext cx="38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18" name="Freeform 260"/>
              <p:cNvSpPr>
                <a:spLocks/>
              </p:cNvSpPr>
              <p:nvPr/>
            </p:nvSpPr>
            <p:spPr bwMode="auto">
              <a:xfrm>
                <a:off x="1574" y="3037"/>
                <a:ext cx="56" cy="58"/>
              </a:xfrm>
              <a:custGeom>
                <a:avLst/>
                <a:gdLst>
                  <a:gd name="T0" fmla="*/ 4 w 112"/>
                  <a:gd name="T1" fmla="*/ 0 h 115"/>
                  <a:gd name="T2" fmla="*/ 0 w 112"/>
                  <a:gd name="T3" fmla="*/ 2 h 115"/>
                  <a:gd name="T4" fmla="*/ 4 w 112"/>
                  <a:gd name="T5" fmla="*/ 4 h 115"/>
                  <a:gd name="T6" fmla="*/ 0 60000 65536"/>
                  <a:gd name="T7" fmla="*/ 0 60000 65536"/>
                  <a:gd name="T8" fmla="*/ 0 60000 65536"/>
                  <a:gd name="T9" fmla="*/ 0 w 112"/>
                  <a:gd name="T10" fmla="*/ 0 h 115"/>
                  <a:gd name="T11" fmla="*/ 112 w 112"/>
                  <a:gd name="T12" fmla="*/ 115 h 1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2" h="115">
                    <a:moveTo>
                      <a:pt x="112" y="0"/>
                    </a:moveTo>
                    <a:lnTo>
                      <a:pt x="0" y="59"/>
                    </a:lnTo>
                    <a:lnTo>
                      <a:pt x="112" y="115"/>
                    </a:lnTo>
                  </a:path>
                </a:pathLst>
              </a:cu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673" name="Rectangle 261"/>
            <p:cNvSpPr>
              <a:spLocks noChangeArrowheads="1"/>
            </p:cNvSpPr>
            <p:nvPr/>
          </p:nvSpPr>
          <p:spPr bwMode="auto">
            <a:xfrm>
              <a:off x="1650" y="3643"/>
              <a:ext cx="22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Focus</a:t>
              </a:r>
              <a:endParaRPr lang="en-GB"/>
            </a:p>
          </p:txBody>
        </p:sp>
        <p:sp>
          <p:nvSpPr>
            <p:cNvPr id="63674" name="Rectangle 262"/>
            <p:cNvSpPr>
              <a:spLocks noChangeArrowheads="1"/>
            </p:cNvSpPr>
            <p:nvPr/>
          </p:nvSpPr>
          <p:spPr bwMode="auto">
            <a:xfrm>
              <a:off x="1623" y="3750"/>
              <a:ext cx="27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version</a:t>
              </a:r>
              <a:endParaRPr lang="en-GB"/>
            </a:p>
          </p:txBody>
        </p:sp>
        <p:grpSp>
          <p:nvGrpSpPr>
            <p:cNvPr id="63675" name="Group 263"/>
            <p:cNvGrpSpPr>
              <a:grpSpLocks/>
            </p:cNvGrpSpPr>
            <p:nvPr/>
          </p:nvGrpSpPr>
          <p:grpSpPr bwMode="auto">
            <a:xfrm>
              <a:off x="1745" y="2665"/>
              <a:ext cx="5" cy="985"/>
              <a:chOff x="1538" y="2398"/>
              <a:chExt cx="5" cy="985"/>
            </a:xfrm>
          </p:grpSpPr>
          <p:sp>
            <p:nvSpPr>
              <p:cNvPr id="63683" name="Freeform 264"/>
              <p:cNvSpPr>
                <a:spLocks/>
              </p:cNvSpPr>
              <p:nvPr/>
            </p:nvSpPr>
            <p:spPr bwMode="auto">
              <a:xfrm>
                <a:off x="1538" y="2398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7"/>
                    </a:moveTo>
                    <a:lnTo>
                      <a:pt x="10" y="5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1" y="4"/>
                    </a:lnTo>
                    <a:lnTo>
                      <a:pt x="0" y="5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84" name="Freeform 265"/>
              <p:cNvSpPr>
                <a:spLocks/>
              </p:cNvSpPr>
              <p:nvPr/>
            </p:nvSpPr>
            <p:spPr bwMode="auto">
              <a:xfrm>
                <a:off x="1538" y="2435"/>
                <a:ext cx="5" cy="10"/>
              </a:xfrm>
              <a:custGeom>
                <a:avLst/>
                <a:gdLst>
                  <a:gd name="T0" fmla="*/ 1 w 10"/>
                  <a:gd name="T1" fmla="*/ 0 h 21"/>
                  <a:gd name="T2" fmla="*/ 1 w 10"/>
                  <a:gd name="T3" fmla="*/ 0 h 21"/>
                  <a:gd name="T4" fmla="*/ 1 w 10"/>
                  <a:gd name="T5" fmla="*/ 0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0 h 21"/>
                  <a:gd name="T16" fmla="*/ 0 w 10"/>
                  <a:gd name="T17" fmla="*/ 0 h 21"/>
                  <a:gd name="T18" fmla="*/ 0 w 10"/>
                  <a:gd name="T19" fmla="*/ 0 h 21"/>
                  <a:gd name="T20" fmla="*/ 0 w 10"/>
                  <a:gd name="T21" fmla="*/ 0 h 21"/>
                  <a:gd name="T22" fmla="*/ 1 w 10"/>
                  <a:gd name="T23" fmla="*/ 0 h 21"/>
                  <a:gd name="T24" fmla="*/ 1 w 10"/>
                  <a:gd name="T25" fmla="*/ 0 h 21"/>
                  <a:gd name="T26" fmla="*/ 1 w 10"/>
                  <a:gd name="T27" fmla="*/ 0 h 21"/>
                  <a:gd name="T28" fmla="*/ 1 w 10"/>
                  <a:gd name="T29" fmla="*/ 0 h 21"/>
                  <a:gd name="T30" fmla="*/ 1 w 10"/>
                  <a:gd name="T31" fmla="*/ 0 h 21"/>
                  <a:gd name="T32" fmla="*/ 1 w 10"/>
                  <a:gd name="T33" fmla="*/ 0 h 21"/>
                  <a:gd name="T34" fmla="*/ 1 w 10"/>
                  <a:gd name="T35" fmla="*/ 0 h 21"/>
                  <a:gd name="T36" fmla="*/ 1 w 10"/>
                  <a:gd name="T37" fmla="*/ 0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7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85" name="Freeform 266"/>
              <p:cNvSpPr>
                <a:spLocks/>
              </p:cNvSpPr>
              <p:nvPr/>
            </p:nvSpPr>
            <p:spPr bwMode="auto">
              <a:xfrm>
                <a:off x="1538" y="2456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86" name="Freeform 267"/>
              <p:cNvSpPr>
                <a:spLocks/>
              </p:cNvSpPr>
              <p:nvPr/>
            </p:nvSpPr>
            <p:spPr bwMode="auto">
              <a:xfrm>
                <a:off x="1538" y="2493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87" name="Freeform 268"/>
              <p:cNvSpPr>
                <a:spLocks/>
              </p:cNvSpPr>
              <p:nvPr/>
            </p:nvSpPr>
            <p:spPr bwMode="auto">
              <a:xfrm>
                <a:off x="1538" y="2515"/>
                <a:ext cx="5" cy="26"/>
              </a:xfrm>
              <a:custGeom>
                <a:avLst/>
                <a:gdLst>
                  <a:gd name="T0" fmla="*/ 1 w 10"/>
                  <a:gd name="T1" fmla="*/ 0 h 54"/>
                  <a:gd name="T2" fmla="*/ 1 w 10"/>
                  <a:gd name="T3" fmla="*/ 0 h 54"/>
                  <a:gd name="T4" fmla="*/ 1 w 10"/>
                  <a:gd name="T5" fmla="*/ 0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0 h 54"/>
                  <a:gd name="T16" fmla="*/ 0 w 10"/>
                  <a:gd name="T17" fmla="*/ 0 h 54"/>
                  <a:gd name="T18" fmla="*/ 0 w 10"/>
                  <a:gd name="T19" fmla="*/ 1 h 54"/>
                  <a:gd name="T20" fmla="*/ 0 w 10"/>
                  <a:gd name="T21" fmla="*/ 1 h 54"/>
                  <a:gd name="T22" fmla="*/ 1 w 10"/>
                  <a:gd name="T23" fmla="*/ 1 h 54"/>
                  <a:gd name="T24" fmla="*/ 1 w 10"/>
                  <a:gd name="T25" fmla="*/ 1 h 54"/>
                  <a:gd name="T26" fmla="*/ 1 w 10"/>
                  <a:gd name="T27" fmla="*/ 1 h 54"/>
                  <a:gd name="T28" fmla="*/ 1 w 10"/>
                  <a:gd name="T29" fmla="*/ 1 h 54"/>
                  <a:gd name="T30" fmla="*/ 1 w 10"/>
                  <a:gd name="T31" fmla="*/ 1 h 54"/>
                  <a:gd name="T32" fmla="*/ 1 w 10"/>
                  <a:gd name="T33" fmla="*/ 1 h 54"/>
                  <a:gd name="T34" fmla="*/ 1 w 10"/>
                  <a:gd name="T35" fmla="*/ 1 h 54"/>
                  <a:gd name="T36" fmla="*/ 1 w 10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6" y="54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88" name="Freeform 269"/>
              <p:cNvSpPr>
                <a:spLocks/>
              </p:cNvSpPr>
              <p:nvPr/>
            </p:nvSpPr>
            <p:spPr bwMode="auto">
              <a:xfrm>
                <a:off x="1538" y="2552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89" name="Freeform 270"/>
              <p:cNvSpPr>
                <a:spLocks/>
              </p:cNvSpPr>
              <p:nvPr/>
            </p:nvSpPr>
            <p:spPr bwMode="auto">
              <a:xfrm>
                <a:off x="1538" y="2573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1"/>
                    </a:lnTo>
                    <a:lnTo>
                      <a:pt x="10" y="49"/>
                    </a:lnTo>
                    <a:lnTo>
                      <a:pt x="10" y="47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90" name="Freeform 271"/>
              <p:cNvSpPr>
                <a:spLocks/>
              </p:cNvSpPr>
              <p:nvPr/>
            </p:nvSpPr>
            <p:spPr bwMode="auto">
              <a:xfrm>
                <a:off x="1538" y="2611"/>
                <a:ext cx="5" cy="10"/>
              </a:xfrm>
              <a:custGeom>
                <a:avLst/>
                <a:gdLst>
                  <a:gd name="T0" fmla="*/ 1 w 10"/>
                  <a:gd name="T1" fmla="*/ 0 h 21"/>
                  <a:gd name="T2" fmla="*/ 1 w 10"/>
                  <a:gd name="T3" fmla="*/ 0 h 21"/>
                  <a:gd name="T4" fmla="*/ 1 w 10"/>
                  <a:gd name="T5" fmla="*/ 0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0 h 21"/>
                  <a:gd name="T16" fmla="*/ 0 w 10"/>
                  <a:gd name="T17" fmla="*/ 0 h 21"/>
                  <a:gd name="T18" fmla="*/ 0 w 10"/>
                  <a:gd name="T19" fmla="*/ 0 h 21"/>
                  <a:gd name="T20" fmla="*/ 0 w 10"/>
                  <a:gd name="T21" fmla="*/ 0 h 21"/>
                  <a:gd name="T22" fmla="*/ 1 w 10"/>
                  <a:gd name="T23" fmla="*/ 0 h 21"/>
                  <a:gd name="T24" fmla="*/ 1 w 10"/>
                  <a:gd name="T25" fmla="*/ 0 h 21"/>
                  <a:gd name="T26" fmla="*/ 1 w 10"/>
                  <a:gd name="T27" fmla="*/ 0 h 21"/>
                  <a:gd name="T28" fmla="*/ 1 w 10"/>
                  <a:gd name="T29" fmla="*/ 0 h 21"/>
                  <a:gd name="T30" fmla="*/ 1 w 10"/>
                  <a:gd name="T31" fmla="*/ 0 h 21"/>
                  <a:gd name="T32" fmla="*/ 1 w 10"/>
                  <a:gd name="T33" fmla="*/ 0 h 21"/>
                  <a:gd name="T34" fmla="*/ 1 w 10"/>
                  <a:gd name="T35" fmla="*/ 0 h 21"/>
                  <a:gd name="T36" fmla="*/ 1 w 10"/>
                  <a:gd name="T37" fmla="*/ 0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20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91" name="Freeform 272"/>
              <p:cNvSpPr>
                <a:spLocks/>
              </p:cNvSpPr>
              <p:nvPr/>
            </p:nvSpPr>
            <p:spPr bwMode="auto">
              <a:xfrm>
                <a:off x="1538" y="2632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1"/>
                    </a:lnTo>
                    <a:lnTo>
                      <a:pt x="10" y="49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92" name="Freeform 273"/>
              <p:cNvSpPr>
                <a:spLocks/>
              </p:cNvSpPr>
              <p:nvPr/>
            </p:nvSpPr>
            <p:spPr bwMode="auto">
              <a:xfrm>
                <a:off x="1538" y="2669"/>
                <a:ext cx="5" cy="11"/>
              </a:xfrm>
              <a:custGeom>
                <a:avLst/>
                <a:gdLst>
                  <a:gd name="T0" fmla="*/ 1 w 10"/>
                  <a:gd name="T1" fmla="*/ 1 h 22"/>
                  <a:gd name="T2" fmla="*/ 1 w 10"/>
                  <a:gd name="T3" fmla="*/ 1 h 22"/>
                  <a:gd name="T4" fmla="*/ 1 w 10"/>
                  <a:gd name="T5" fmla="*/ 1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1 h 22"/>
                  <a:gd name="T16" fmla="*/ 0 w 10"/>
                  <a:gd name="T17" fmla="*/ 1 h 22"/>
                  <a:gd name="T18" fmla="*/ 0 w 10"/>
                  <a:gd name="T19" fmla="*/ 1 h 22"/>
                  <a:gd name="T20" fmla="*/ 0 w 10"/>
                  <a:gd name="T21" fmla="*/ 1 h 22"/>
                  <a:gd name="T22" fmla="*/ 1 w 10"/>
                  <a:gd name="T23" fmla="*/ 1 h 22"/>
                  <a:gd name="T24" fmla="*/ 1 w 10"/>
                  <a:gd name="T25" fmla="*/ 1 h 22"/>
                  <a:gd name="T26" fmla="*/ 1 w 10"/>
                  <a:gd name="T27" fmla="*/ 1 h 22"/>
                  <a:gd name="T28" fmla="*/ 1 w 10"/>
                  <a:gd name="T29" fmla="*/ 1 h 22"/>
                  <a:gd name="T30" fmla="*/ 1 w 10"/>
                  <a:gd name="T31" fmla="*/ 1 h 22"/>
                  <a:gd name="T32" fmla="*/ 1 w 10"/>
                  <a:gd name="T33" fmla="*/ 1 h 22"/>
                  <a:gd name="T34" fmla="*/ 1 w 10"/>
                  <a:gd name="T35" fmla="*/ 1 h 22"/>
                  <a:gd name="T36" fmla="*/ 1 w 10"/>
                  <a:gd name="T37" fmla="*/ 1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20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93" name="Freeform 274"/>
              <p:cNvSpPr>
                <a:spLocks/>
              </p:cNvSpPr>
              <p:nvPr/>
            </p:nvSpPr>
            <p:spPr bwMode="auto">
              <a:xfrm>
                <a:off x="1538" y="2690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1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94" name="Freeform 275"/>
              <p:cNvSpPr>
                <a:spLocks/>
              </p:cNvSpPr>
              <p:nvPr/>
            </p:nvSpPr>
            <p:spPr bwMode="auto">
              <a:xfrm>
                <a:off x="1538" y="2728"/>
                <a:ext cx="5" cy="10"/>
              </a:xfrm>
              <a:custGeom>
                <a:avLst/>
                <a:gdLst>
                  <a:gd name="T0" fmla="*/ 1 w 10"/>
                  <a:gd name="T1" fmla="*/ 0 h 22"/>
                  <a:gd name="T2" fmla="*/ 1 w 10"/>
                  <a:gd name="T3" fmla="*/ 0 h 22"/>
                  <a:gd name="T4" fmla="*/ 1 w 10"/>
                  <a:gd name="T5" fmla="*/ 0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0 h 22"/>
                  <a:gd name="T16" fmla="*/ 0 w 10"/>
                  <a:gd name="T17" fmla="*/ 0 h 22"/>
                  <a:gd name="T18" fmla="*/ 0 w 10"/>
                  <a:gd name="T19" fmla="*/ 0 h 22"/>
                  <a:gd name="T20" fmla="*/ 0 w 10"/>
                  <a:gd name="T21" fmla="*/ 0 h 22"/>
                  <a:gd name="T22" fmla="*/ 1 w 10"/>
                  <a:gd name="T23" fmla="*/ 0 h 22"/>
                  <a:gd name="T24" fmla="*/ 1 w 10"/>
                  <a:gd name="T25" fmla="*/ 0 h 22"/>
                  <a:gd name="T26" fmla="*/ 1 w 10"/>
                  <a:gd name="T27" fmla="*/ 0 h 22"/>
                  <a:gd name="T28" fmla="*/ 1 w 10"/>
                  <a:gd name="T29" fmla="*/ 0 h 22"/>
                  <a:gd name="T30" fmla="*/ 1 w 10"/>
                  <a:gd name="T31" fmla="*/ 0 h 22"/>
                  <a:gd name="T32" fmla="*/ 1 w 10"/>
                  <a:gd name="T33" fmla="*/ 0 h 22"/>
                  <a:gd name="T34" fmla="*/ 1 w 10"/>
                  <a:gd name="T35" fmla="*/ 0 h 22"/>
                  <a:gd name="T36" fmla="*/ 1 w 10"/>
                  <a:gd name="T37" fmla="*/ 0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20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95" name="Freeform 276"/>
              <p:cNvSpPr>
                <a:spLocks/>
              </p:cNvSpPr>
              <p:nvPr/>
            </p:nvSpPr>
            <p:spPr bwMode="auto">
              <a:xfrm>
                <a:off x="1538" y="2749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96" name="Freeform 277"/>
              <p:cNvSpPr>
                <a:spLocks/>
              </p:cNvSpPr>
              <p:nvPr/>
            </p:nvSpPr>
            <p:spPr bwMode="auto">
              <a:xfrm>
                <a:off x="1538" y="2786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7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97" name="Freeform 278"/>
              <p:cNvSpPr>
                <a:spLocks/>
              </p:cNvSpPr>
              <p:nvPr/>
            </p:nvSpPr>
            <p:spPr bwMode="auto">
              <a:xfrm>
                <a:off x="1538" y="2808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98" name="Freeform 279"/>
              <p:cNvSpPr>
                <a:spLocks/>
              </p:cNvSpPr>
              <p:nvPr/>
            </p:nvSpPr>
            <p:spPr bwMode="auto">
              <a:xfrm>
                <a:off x="1538" y="2845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7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99" name="Freeform 280"/>
              <p:cNvSpPr>
                <a:spLocks/>
              </p:cNvSpPr>
              <p:nvPr/>
            </p:nvSpPr>
            <p:spPr bwMode="auto">
              <a:xfrm>
                <a:off x="1538" y="2866"/>
                <a:ext cx="5" cy="27"/>
              </a:xfrm>
              <a:custGeom>
                <a:avLst/>
                <a:gdLst>
                  <a:gd name="T0" fmla="*/ 1 w 10"/>
                  <a:gd name="T1" fmla="*/ 1 h 54"/>
                  <a:gd name="T2" fmla="*/ 1 w 10"/>
                  <a:gd name="T3" fmla="*/ 1 h 54"/>
                  <a:gd name="T4" fmla="*/ 1 w 10"/>
                  <a:gd name="T5" fmla="*/ 1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1 h 54"/>
                  <a:gd name="T16" fmla="*/ 0 w 10"/>
                  <a:gd name="T17" fmla="*/ 1 h 54"/>
                  <a:gd name="T18" fmla="*/ 0 w 10"/>
                  <a:gd name="T19" fmla="*/ 2 h 54"/>
                  <a:gd name="T20" fmla="*/ 0 w 10"/>
                  <a:gd name="T21" fmla="*/ 2 h 54"/>
                  <a:gd name="T22" fmla="*/ 1 w 10"/>
                  <a:gd name="T23" fmla="*/ 2 h 54"/>
                  <a:gd name="T24" fmla="*/ 1 w 10"/>
                  <a:gd name="T25" fmla="*/ 2 h 54"/>
                  <a:gd name="T26" fmla="*/ 1 w 10"/>
                  <a:gd name="T27" fmla="*/ 2 h 54"/>
                  <a:gd name="T28" fmla="*/ 1 w 10"/>
                  <a:gd name="T29" fmla="*/ 2 h 54"/>
                  <a:gd name="T30" fmla="*/ 1 w 10"/>
                  <a:gd name="T31" fmla="*/ 2 h 54"/>
                  <a:gd name="T32" fmla="*/ 1 w 10"/>
                  <a:gd name="T33" fmla="*/ 2 h 54"/>
                  <a:gd name="T34" fmla="*/ 1 w 10"/>
                  <a:gd name="T35" fmla="*/ 2 h 54"/>
                  <a:gd name="T36" fmla="*/ 1 w 10"/>
                  <a:gd name="T37" fmla="*/ 1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6" y="54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00" name="Freeform 281"/>
              <p:cNvSpPr>
                <a:spLocks/>
              </p:cNvSpPr>
              <p:nvPr/>
            </p:nvSpPr>
            <p:spPr bwMode="auto">
              <a:xfrm>
                <a:off x="1538" y="2903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01" name="Freeform 282"/>
              <p:cNvSpPr>
                <a:spLocks/>
              </p:cNvSpPr>
              <p:nvPr/>
            </p:nvSpPr>
            <p:spPr bwMode="auto">
              <a:xfrm>
                <a:off x="1538" y="2925"/>
                <a:ext cx="5" cy="26"/>
              </a:xfrm>
              <a:custGeom>
                <a:avLst/>
                <a:gdLst>
                  <a:gd name="T0" fmla="*/ 1 w 10"/>
                  <a:gd name="T1" fmla="*/ 0 h 54"/>
                  <a:gd name="T2" fmla="*/ 1 w 10"/>
                  <a:gd name="T3" fmla="*/ 0 h 54"/>
                  <a:gd name="T4" fmla="*/ 1 w 10"/>
                  <a:gd name="T5" fmla="*/ 0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0 h 54"/>
                  <a:gd name="T16" fmla="*/ 0 w 10"/>
                  <a:gd name="T17" fmla="*/ 0 h 54"/>
                  <a:gd name="T18" fmla="*/ 0 w 10"/>
                  <a:gd name="T19" fmla="*/ 1 h 54"/>
                  <a:gd name="T20" fmla="*/ 0 w 10"/>
                  <a:gd name="T21" fmla="*/ 1 h 54"/>
                  <a:gd name="T22" fmla="*/ 1 w 10"/>
                  <a:gd name="T23" fmla="*/ 1 h 54"/>
                  <a:gd name="T24" fmla="*/ 1 w 10"/>
                  <a:gd name="T25" fmla="*/ 1 h 54"/>
                  <a:gd name="T26" fmla="*/ 1 w 10"/>
                  <a:gd name="T27" fmla="*/ 1 h 54"/>
                  <a:gd name="T28" fmla="*/ 1 w 10"/>
                  <a:gd name="T29" fmla="*/ 1 h 54"/>
                  <a:gd name="T30" fmla="*/ 1 w 10"/>
                  <a:gd name="T31" fmla="*/ 1 h 54"/>
                  <a:gd name="T32" fmla="*/ 1 w 10"/>
                  <a:gd name="T33" fmla="*/ 1 h 54"/>
                  <a:gd name="T34" fmla="*/ 1 w 10"/>
                  <a:gd name="T35" fmla="*/ 1 h 54"/>
                  <a:gd name="T36" fmla="*/ 1 w 10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6" y="54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02" name="Freeform 283"/>
              <p:cNvSpPr>
                <a:spLocks/>
              </p:cNvSpPr>
              <p:nvPr/>
            </p:nvSpPr>
            <p:spPr bwMode="auto">
              <a:xfrm>
                <a:off x="1538" y="2962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20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03" name="Freeform 284"/>
              <p:cNvSpPr>
                <a:spLocks/>
              </p:cNvSpPr>
              <p:nvPr/>
            </p:nvSpPr>
            <p:spPr bwMode="auto">
              <a:xfrm>
                <a:off x="1538" y="2983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1"/>
                    </a:lnTo>
                    <a:lnTo>
                      <a:pt x="10" y="49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04" name="Freeform 285"/>
              <p:cNvSpPr>
                <a:spLocks/>
              </p:cNvSpPr>
              <p:nvPr/>
            </p:nvSpPr>
            <p:spPr bwMode="auto">
              <a:xfrm>
                <a:off x="1538" y="3021"/>
                <a:ext cx="5" cy="10"/>
              </a:xfrm>
              <a:custGeom>
                <a:avLst/>
                <a:gdLst>
                  <a:gd name="T0" fmla="*/ 1 w 10"/>
                  <a:gd name="T1" fmla="*/ 0 h 22"/>
                  <a:gd name="T2" fmla="*/ 1 w 10"/>
                  <a:gd name="T3" fmla="*/ 0 h 22"/>
                  <a:gd name="T4" fmla="*/ 1 w 10"/>
                  <a:gd name="T5" fmla="*/ 0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0 h 22"/>
                  <a:gd name="T16" fmla="*/ 0 w 10"/>
                  <a:gd name="T17" fmla="*/ 0 h 22"/>
                  <a:gd name="T18" fmla="*/ 0 w 10"/>
                  <a:gd name="T19" fmla="*/ 0 h 22"/>
                  <a:gd name="T20" fmla="*/ 0 w 10"/>
                  <a:gd name="T21" fmla="*/ 0 h 22"/>
                  <a:gd name="T22" fmla="*/ 1 w 10"/>
                  <a:gd name="T23" fmla="*/ 0 h 22"/>
                  <a:gd name="T24" fmla="*/ 1 w 10"/>
                  <a:gd name="T25" fmla="*/ 0 h 22"/>
                  <a:gd name="T26" fmla="*/ 1 w 10"/>
                  <a:gd name="T27" fmla="*/ 0 h 22"/>
                  <a:gd name="T28" fmla="*/ 1 w 10"/>
                  <a:gd name="T29" fmla="*/ 0 h 22"/>
                  <a:gd name="T30" fmla="*/ 1 w 10"/>
                  <a:gd name="T31" fmla="*/ 0 h 22"/>
                  <a:gd name="T32" fmla="*/ 1 w 10"/>
                  <a:gd name="T33" fmla="*/ 0 h 22"/>
                  <a:gd name="T34" fmla="*/ 1 w 10"/>
                  <a:gd name="T35" fmla="*/ 0 h 22"/>
                  <a:gd name="T36" fmla="*/ 1 w 10"/>
                  <a:gd name="T37" fmla="*/ 0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20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05" name="Freeform 286"/>
              <p:cNvSpPr>
                <a:spLocks/>
              </p:cNvSpPr>
              <p:nvPr/>
            </p:nvSpPr>
            <p:spPr bwMode="auto">
              <a:xfrm>
                <a:off x="1538" y="3042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1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06" name="Freeform 287"/>
              <p:cNvSpPr>
                <a:spLocks/>
              </p:cNvSpPr>
              <p:nvPr/>
            </p:nvSpPr>
            <p:spPr bwMode="auto">
              <a:xfrm>
                <a:off x="1538" y="3079"/>
                <a:ext cx="5" cy="11"/>
              </a:xfrm>
              <a:custGeom>
                <a:avLst/>
                <a:gdLst>
                  <a:gd name="T0" fmla="*/ 1 w 10"/>
                  <a:gd name="T1" fmla="*/ 1 h 22"/>
                  <a:gd name="T2" fmla="*/ 1 w 10"/>
                  <a:gd name="T3" fmla="*/ 1 h 22"/>
                  <a:gd name="T4" fmla="*/ 1 w 10"/>
                  <a:gd name="T5" fmla="*/ 1 h 22"/>
                  <a:gd name="T6" fmla="*/ 1 w 10"/>
                  <a:gd name="T7" fmla="*/ 0 h 22"/>
                  <a:gd name="T8" fmla="*/ 1 w 10"/>
                  <a:gd name="T9" fmla="*/ 0 h 22"/>
                  <a:gd name="T10" fmla="*/ 1 w 10"/>
                  <a:gd name="T11" fmla="*/ 0 h 22"/>
                  <a:gd name="T12" fmla="*/ 1 w 10"/>
                  <a:gd name="T13" fmla="*/ 0 h 22"/>
                  <a:gd name="T14" fmla="*/ 1 w 10"/>
                  <a:gd name="T15" fmla="*/ 1 h 22"/>
                  <a:gd name="T16" fmla="*/ 0 w 10"/>
                  <a:gd name="T17" fmla="*/ 1 h 22"/>
                  <a:gd name="T18" fmla="*/ 0 w 10"/>
                  <a:gd name="T19" fmla="*/ 1 h 22"/>
                  <a:gd name="T20" fmla="*/ 0 w 10"/>
                  <a:gd name="T21" fmla="*/ 1 h 22"/>
                  <a:gd name="T22" fmla="*/ 1 w 10"/>
                  <a:gd name="T23" fmla="*/ 1 h 22"/>
                  <a:gd name="T24" fmla="*/ 1 w 10"/>
                  <a:gd name="T25" fmla="*/ 1 h 22"/>
                  <a:gd name="T26" fmla="*/ 1 w 10"/>
                  <a:gd name="T27" fmla="*/ 1 h 22"/>
                  <a:gd name="T28" fmla="*/ 1 w 10"/>
                  <a:gd name="T29" fmla="*/ 1 h 22"/>
                  <a:gd name="T30" fmla="*/ 1 w 10"/>
                  <a:gd name="T31" fmla="*/ 1 h 22"/>
                  <a:gd name="T32" fmla="*/ 1 w 10"/>
                  <a:gd name="T33" fmla="*/ 1 h 22"/>
                  <a:gd name="T34" fmla="*/ 1 w 10"/>
                  <a:gd name="T35" fmla="*/ 1 h 22"/>
                  <a:gd name="T36" fmla="*/ 1 w 10"/>
                  <a:gd name="T37" fmla="*/ 1 h 2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2"/>
                  <a:gd name="T59" fmla="*/ 10 w 10"/>
                  <a:gd name="T60" fmla="*/ 22 h 2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2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20"/>
                    </a:lnTo>
                    <a:lnTo>
                      <a:pt x="5" y="22"/>
                    </a:lnTo>
                    <a:lnTo>
                      <a:pt x="6" y="22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07" name="Freeform 288"/>
              <p:cNvSpPr>
                <a:spLocks/>
              </p:cNvSpPr>
              <p:nvPr/>
            </p:nvSpPr>
            <p:spPr bwMode="auto">
              <a:xfrm>
                <a:off x="1538" y="3100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1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08" name="Freeform 289"/>
              <p:cNvSpPr>
                <a:spLocks/>
              </p:cNvSpPr>
              <p:nvPr/>
            </p:nvSpPr>
            <p:spPr bwMode="auto">
              <a:xfrm>
                <a:off x="1538" y="3138"/>
                <a:ext cx="5" cy="10"/>
              </a:xfrm>
              <a:custGeom>
                <a:avLst/>
                <a:gdLst>
                  <a:gd name="T0" fmla="*/ 1 w 10"/>
                  <a:gd name="T1" fmla="*/ 0 h 21"/>
                  <a:gd name="T2" fmla="*/ 1 w 10"/>
                  <a:gd name="T3" fmla="*/ 0 h 21"/>
                  <a:gd name="T4" fmla="*/ 1 w 10"/>
                  <a:gd name="T5" fmla="*/ 0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0 h 21"/>
                  <a:gd name="T16" fmla="*/ 0 w 10"/>
                  <a:gd name="T17" fmla="*/ 0 h 21"/>
                  <a:gd name="T18" fmla="*/ 0 w 10"/>
                  <a:gd name="T19" fmla="*/ 0 h 21"/>
                  <a:gd name="T20" fmla="*/ 0 w 10"/>
                  <a:gd name="T21" fmla="*/ 0 h 21"/>
                  <a:gd name="T22" fmla="*/ 1 w 10"/>
                  <a:gd name="T23" fmla="*/ 0 h 21"/>
                  <a:gd name="T24" fmla="*/ 1 w 10"/>
                  <a:gd name="T25" fmla="*/ 0 h 21"/>
                  <a:gd name="T26" fmla="*/ 1 w 10"/>
                  <a:gd name="T27" fmla="*/ 0 h 21"/>
                  <a:gd name="T28" fmla="*/ 1 w 10"/>
                  <a:gd name="T29" fmla="*/ 0 h 21"/>
                  <a:gd name="T30" fmla="*/ 1 w 10"/>
                  <a:gd name="T31" fmla="*/ 0 h 21"/>
                  <a:gd name="T32" fmla="*/ 1 w 10"/>
                  <a:gd name="T33" fmla="*/ 0 h 21"/>
                  <a:gd name="T34" fmla="*/ 1 w 10"/>
                  <a:gd name="T35" fmla="*/ 0 h 21"/>
                  <a:gd name="T36" fmla="*/ 1 w 10"/>
                  <a:gd name="T37" fmla="*/ 0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7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09" name="Freeform 290"/>
              <p:cNvSpPr>
                <a:spLocks/>
              </p:cNvSpPr>
              <p:nvPr/>
            </p:nvSpPr>
            <p:spPr bwMode="auto">
              <a:xfrm>
                <a:off x="1538" y="3159"/>
                <a:ext cx="5" cy="27"/>
              </a:xfrm>
              <a:custGeom>
                <a:avLst/>
                <a:gdLst>
                  <a:gd name="T0" fmla="*/ 1 w 10"/>
                  <a:gd name="T1" fmla="*/ 1 h 53"/>
                  <a:gd name="T2" fmla="*/ 1 w 10"/>
                  <a:gd name="T3" fmla="*/ 1 h 53"/>
                  <a:gd name="T4" fmla="*/ 1 w 10"/>
                  <a:gd name="T5" fmla="*/ 1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1 h 53"/>
                  <a:gd name="T16" fmla="*/ 0 w 10"/>
                  <a:gd name="T17" fmla="*/ 1 h 53"/>
                  <a:gd name="T18" fmla="*/ 0 w 10"/>
                  <a:gd name="T19" fmla="*/ 2 h 53"/>
                  <a:gd name="T20" fmla="*/ 0 w 10"/>
                  <a:gd name="T21" fmla="*/ 2 h 53"/>
                  <a:gd name="T22" fmla="*/ 1 w 10"/>
                  <a:gd name="T23" fmla="*/ 2 h 53"/>
                  <a:gd name="T24" fmla="*/ 1 w 10"/>
                  <a:gd name="T25" fmla="*/ 2 h 53"/>
                  <a:gd name="T26" fmla="*/ 1 w 10"/>
                  <a:gd name="T27" fmla="*/ 2 h 53"/>
                  <a:gd name="T28" fmla="*/ 1 w 10"/>
                  <a:gd name="T29" fmla="*/ 2 h 53"/>
                  <a:gd name="T30" fmla="*/ 1 w 10"/>
                  <a:gd name="T31" fmla="*/ 2 h 53"/>
                  <a:gd name="T32" fmla="*/ 1 w 10"/>
                  <a:gd name="T33" fmla="*/ 2 h 53"/>
                  <a:gd name="T34" fmla="*/ 1 w 10"/>
                  <a:gd name="T35" fmla="*/ 2 h 53"/>
                  <a:gd name="T36" fmla="*/ 1 w 10"/>
                  <a:gd name="T37" fmla="*/ 1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2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10" name="Freeform 291"/>
              <p:cNvSpPr>
                <a:spLocks/>
              </p:cNvSpPr>
              <p:nvPr/>
            </p:nvSpPr>
            <p:spPr bwMode="auto">
              <a:xfrm>
                <a:off x="1538" y="3196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7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10" y="17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11" name="Freeform 292"/>
              <p:cNvSpPr>
                <a:spLocks/>
              </p:cNvSpPr>
              <p:nvPr/>
            </p:nvSpPr>
            <p:spPr bwMode="auto">
              <a:xfrm>
                <a:off x="1538" y="3218"/>
                <a:ext cx="5" cy="26"/>
              </a:xfrm>
              <a:custGeom>
                <a:avLst/>
                <a:gdLst>
                  <a:gd name="T0" fmla="*/ 1 w 10"/>
                  <a:gd name="T1" fmla="*/ 0 h 54"/>
                  <a:gd name="T2" fmla="*/ 1 w 10"/>
                  <a:gd name="T3" fmla="*/ 0 h 54"/>
                  <a:gd name="T4" fmla="*/ 1 w 10"/>
                  <a:gd name="T5" fmla="*/ 0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0 h 54"/>
                  <a:gd name="T16" fmla="*/ 0 w 10"/>
                  <a:gd name="T17" fmla="*/ 0 h 54"/>
                  <a:gd name="T18" fmla="*/ 0 w 10"/>
                  <a:gd name="T19" fmla="*/ 1 h 54"/>
                  <a:gd name="T20" fmla="*/ 0 w 10"/>
                  <a:gd name="T21" fmla="*/ 1 h 54"/>
                  <a:gd name="T22" fmla="*/ 1 w 10"/>
                  <a:gd name="T23" fmla="*/ 1 h 54"/>
                  <a:gd name="T24" fmla="*/ 1 w 10"/>
                  <a:gd name="T25" fmla="*/ 1 h 54"/>
                  <a:gd name="T26" fmla="*/ 1 w 10"/>
                  <a:gd name="T27" fmla="*/ 1 h 54"/>
                  <a:gd name="T28" fmla="*/ 1 w 10"/>
                  <a:gd name="T29" fmla="*/ 1 h 54"/>
                  <a:gd name="T30" fmla="*/ 1 w 10"/>
                  <a:gd name="T31" fmla="*/ 1 h 54"/>
                  <a:gd name="T32" fmla="*/ 1 w 10"/>
                  <a:gd name="T33" fmla="*/ 1 h 54"/>
                  <a:gd name="T34" fmla="*/ 1 w 10"/>
                  <a:gd name="T35" fmla="*/ 1 h 54"/>
                  <a:gd name="T36" fmla="*/ 1 w 10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6" y="54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12" name="Freeform 293"/>
              <p:cNvSpPr>
                <a:spLocks/>
              </p:cNvSpPr>
              <p:nvPr/>
            </p:nvSpPr>
            <p:spPr bwMode="auto">
              <a:xfrm>
                <a:off x="1538" y="3255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19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19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13" name="Freeform 294"/>
              <p:cNvSpPr>
                <a:spLocks/>
              </p:cNvSpPr>
              <p:nvPr/>
            </p:nvSpPr>
            <p:spPr bwMode="auto">
              <a:xfrm>
                <a:off x="1538" y="3276"/>
                <a:ext cx="5" cy="27"/>
              </a:xfrm>
              <a:custGeom>
                <a:avLst/>
                <a:gdLst>
                  <a:gd name="T0" fmla="*/ 1 w 10"/>
                  <a:gd name="T1" fmla="*/ 1 h 54"/>
                  <a:gd name="T2" fmla="*/ 1 w 10"/>
                  <a:gd name="T3" fmla="*/ 1 h 54"/>
                  <a:gd name="T4" fmla="*/ 1 w 10"/>
                  <a:gd name="T5" fmla="*/ 1 h 54"/>
                  <a:gd name="T6" fmla="*/ 1 w 10"/>
                  <a:gd name="T7" fmla="*/ 0 h 54"/>
                  <a:gd name="T8" fmla="*/ 1 w 10"/>
                  <a:gd name="T9" fmla="*/ 0 h 54"/>
                  <a:gd name="T10" fmla="*/ 1 w 10"/>
                  <a:gd name="T11" fmla="*/ 0 h 54"/>
                  <a:gd name="T12" fmla="*/ 1 w 10"/>
                  <a:gd name="T13" fmla="*/ 0 h 54"/>
                  <a:gd name="T14" fmla="*/ 1 w 10"/>
                  <a:gd name="T15" fmla="*/ 1 h 54"/>
                  <a:gd name="T16" fmla="*/ 0 w 10"/>
                  <a:gd name="T17" fmla="*/ 1 h 54"/>
                  <a:gd name="T18" fmla="*/ 0 w 10"/>
                  <a:gd name="T19" fmla="*/ 2 h 54"/>
                  <a:gd name="T20" fmla="*/ 0 w 10"/>
                  <a:gd name="T21" fmla="*/ 2 h 54"/>
                  <a:gd name="T22" fmla="*/ 1 w 10"/>
                  <a:gd name="T23" fmla="*/ 2 h 54"/>
                  <a:gd name="T24" fmla="*/ 1 w 10"/>
                  <a:gd name="T25" fmla="*/ 2 h 54"/>
                  <a:gd name="T26" fmla="*/ 1 w 10"/>
                  <a:gd name="T27" fmla="*/ 2 h 54"/>
                  <a:gd name="T28" fmla="*/ 1 w 10"/>
                  <a:gd name="T29" fmla="*/ 2 h 54"/>
                  <a:gd name="T30" fmla="*/ 1 w 10"/>
                  <a:gd name="T31" fmla="*/ 2 h 54"/>
                  <a:gd name="T32" fmla="*/ 1 w 10"/>
                  <a:gd name="T33" fmla="*/ 2 h 54"/>
                  <a:gd name="T34" fmla="*/ 1 w 10"/>
                  <a:gd name="T35" fmla="*/ 2 h 54"/>
                  <a:gd name="T36" fmla="*/ 1 w 10"/>
                  <a:gd name="T37" fmla="*/ 1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4"/>
                  <a:gd name="T59" fmla="*/ 10 w 10"/>
                  <a:gd name="T60" fmla="*/ 54 h 5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4">
                    <a:moveTo>
                      <a:pt x="10" y="6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1" y="50"/>
                    </a:lnTo>
                    <a:lnTo>
                      <a:pt x="3" y="52"/>
                    </a:lnTo>
                    <a:lnTo>
                      <a:pt x="5" y="54"/>
                    </a:lnTo>
                    <a:lnTo>
                      <a:pt x="6" y="54"/>
                    </a:lnTo>
                    <a:lnTo>
                      <a:pt x="8" y="52"/>
                    </a:lnTo>
                    <a:lnTo>
                      <a:pt x="10" y="50"/>
                    </a:lnTo>
                    <a:lnTo>
                      <a:pt x="10" y="48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14" name="Freeform 295"/>
              <p:cNvSpPr>
                <a:spLocks/>
              </p:cNvSpPr>
              <p:nvPr/>
            </p:nvSpPr>
            <p:spPr bwMode="auto">
              <a:xfrm>
                <a:off x="1538" y="3313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20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15" name="Freeform 296"/>
              <p:cNvSpPr>
                <a:spLocks/>
              </p:cNvSpPr>
              <p:nvPr/>
            </p:nvSpPr>
            <p:spPr bwMode="auto">
              <a:xfrm>
                <a:off x="1538" y="3335"/>
                <a:ext cx="5" cy="26"/>
              </a:xfrm>
              <a:custGeom>
                <a:avLst/>
                <a:gdLst>
                  <a:gd name="T0" fmla="*/ 1 w 10"/>
                  <a:gd name="T1" fmla="*/ 0 h 53"/>
                  <a:gd name="T2" fmla="*/ 1 w 10"/>
                  <a:gd name="T3" fmla="*/ 0 h 53"/>
                  <a:gd name="T4" fmla="*/ 1 w 10"/>
                  <a:gd name="T5" fmla="*/ 0 h 53"/>
                  <a:gd name="T6" fmla="*/ 1 w 10"/>
                  <a:gd name="T7" fmla="*/ 0 h 53"/>
                  <a:gd name="T8" fmla="*/ 1 w 10"/>
                  <a:gd name="T9" fmla="*/ 0 h 53"/>
                  <a:gd name="T10" fmla="*/ 1 w 10"/>
                  <a:gd name="T11" fmla="*/ 0 h 53"/>
                  <a:gd name="T12" fmla="*/ 1 w 10"/>
                  <a:gd name="T13" fmla="*/ 0 h 53"/>
                  <a:gd name="T14" fmla="*/ 1 w 10"/>
                  <a:gd name="T15" fmla="*/ 0 h 53"/>
                  <a:gd name="T16" fmla="*/ 0 w 10"/>
                  <a:gd name="T17" fmla="*/ 0 h 53"/>
                  <a:gd name="T18" fmla="*/ 0 w 10"/>
                  <a:gd name="T19" fmla="*/ 1 h 53"/>
                  <a:gd name="T20" fmla="*/ 0 w 10"/>
                  <a:gd name="T21" fmla="*/ 1 h 53"/>
                  <a:gd name="T22" fmla="*/ 1 w 10"/>
                  <a:gd name="T23" fmla="*/ 1 h 53"/>
                  <a:gd name="T24" fmla="*/ 1 w 10"/>
                  <a:gd name="T25" fmla="*/ 1 h 53"/>
                  <a:gd name="T26" fmla="*/ 1 w 10"/>
                  <a:gd name="T27" fmla="*/ 1 h 53"/>
                  <a:gd name="T28" fmla="*/ 1 w 10"/>
                  <a:gd name="T29" fmla="*/ 1 h 53"/>
                  <a:gd name="T30" fmla="*/ 1 w 10"/>
                  <a:gd name="T31" fmla="*/ 1 h 53"/>
                  <a:gd name="T32" fmla="*/ 1 w 10"/>
                  <a:gd name="T33" fmla="*/ 1 h 53"/>
                  <a:gd name="T34" fmla="*/ 1 w 10"/>
                  <a:gd name="T35" fmla="*/ 1 h 53"/>
                  <a:gd name="T36" fmla="*/ 1 w 10"/>
                  <a:gd name="T37" fmla="*/ 0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53"/>
                  <a:gd name="T59" fmla="*/ 10 w 10"/>
                  <a:gd name="T60" fmla="*/ 53 h 5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53">
                    <a:moveTo>
                      <a:pt x="10" y="5"/>
                    </a:moveTo>
                    <a:lnTo>
                      <a:pt x="10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1" y="49"/>
                    </a:lnTo>
                    <a:lnTo>
                      <a:pt x="3" y="51"/>
                    </a:lnTo>
                    <a:lnTo>
                      <a:pt x="5" y="53"/>
                    </a:lnTo>
                    <a:lnTo>
                      <a:pt x="6" y="53"/>
                    </a:lnTo>
                    <a:lnTo>
                      <a:pt x="8" y="51"/>
                    </a:lnTo>
                    <a:lnTo>
                      <a:pt x="10" y="49"/>
                    </a:lnTo>
                    <a:lnTo>
                      <a:pt x="10" y="48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16" name="Freeform 297"/>
              <p:cNvSpPr>
                <a:spLocks/>
              </p:cNvSpPr>
              <p:nvPr/>
            </p:nvSpPr>
            <p:spPr bwMode="auto">
              <a:xfrm>
                <a:off x="1538" y="3372"/>
                <a:ext cx="5" cy="11"/>
              </a:xfrm>
              <a:custGeom>
                <a:avLst/>
                <a:gdLst>
                  <a:gd name="T0" fmla="*/ 1 w 10"/>
                  <a:gd name="T1" fmla="*/ 1 h 21"/>
                  <a:gd name="T2" fmla="*/ 1 w 10"/>
                  <a:gd name="T3" fmla="*/ 1 h 21"/>
                  <a:gd name="T4" fmla="*/ 1 w 10"/>
                  <a:gd name="T5" fmla="*/ 1 h 21"/>
                  <a:gd name="T6" fmla="*/ 1 w 10"/>
                  <a:gd name="T7" fmla="*/ 0 h 21"/>
                  <a:gd name="T8" fmla="*/ 1 w 10"/>
                  <a:gd name="T9" fmla="*/ 0 h 21"/>
                  <a:gd name="T10" fmla="*/ 1 w 10"/>
                  <a:gd name="T11" fmla="*/ 0 h 21"/>
                  <a:gd name="T12" fmla="*/ 1 w 10"/>
                  <a:gd name="T13" fmla="*/ 0 h 21"/>
                  <a:gd name="T14" fmla="*/ 1 w 10"/>
                  <a:gd name="T15" fmla="*/ 1 h 21"/>
                  <a:gd name="T16" fmla="*/ 0 w 10"/>
                  <a:gd name="T17" fmla="*/ 1 h 21"/>
                  <a:gd name="T18" fmla="*/ 0 w 10"/>
                  <a:gd name="T19" fmla="*/ 1 h 21"/>
                  <a:gd name="T20" fmla="*/ 0 w 10"/>
                  <a:gd name="T21" fmla="*/ 1 h 21"/>
                  <a:gd name="T22" fmla="*/ 1 w 10"/>
                  <a:gd name="T23" fmla="*/ 1 h 21"/>
                  <a:gd name="T24" fmla="*/ 1 w 10"/>
                  <a:gd name="T25" fmla="*/ 1 h 21"/>
                  <a:gd name="T26" fmla="*/ 1 w 10"/>
                  <a:gd name="T27" fmla="*/ 1 h 21"/>
                  <a:gd name="T28" fmla="*/ 1 w 10"/>
                  <a:gd name="T29" fmla="*/ 1 h 21"/>
                  <a:gd name="T30" fmla="*/ 1 w 10"/>
                  <a:gd name="T31" fmla="*/ 1 h 21"/>
                  <a:gd name="T32" fmla="*/ 1 w 10"/>
                  <a:gd name="T33" fmla="*/ 1 h 21"/>
                  <a:gd name="T34" fmla="*/ 1 w 10"/>
                  <a:gd name="T35" fmla="*/ 1 h 21"/>
                  <a:gd name="T36" fmla="*/ 1 w 10"/>
                  <a:gd name="T37" fmla="*/ 1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"/>
                  <a:gd name="T58" fmla="*/ 0 h 21"/>
                  <a:gd name="T59" fmla="*/ 10 w 10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" h="21">
                    <a:moveTo>
                      <a:pt x="10" y="5"/>
                    </a:moveTo>
                    <a:lnTo>
                      <a:pt x="10" y="4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8"/>
                    </a:lnTo>
                    <a:lnTo>
                      <a:pt x="3" y="20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20"/>
                    </a:lnTo>
                    <a:lnTo>
                      <a:pt x="10" y="18"/>
                    </a:lnTo>
                    <a:lnTo>
                      <a:pt x="10" y="16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676" name="Rectangle 298"/>
            <p:cNvSpPr>
              <a:spLocks noChangeArrowheads="1"/>
            </p:cNvSpPr>
            <p:nvPr/>
          </p:nvSpPr>
          <p:spPr bwMode="auto">
            <a:xfrm>
              <a:off x="925" y="3643"/>
              <a:ext cx="41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Left bound</a:t>
              </a:r>
              <a:endParaRPr lang="en-GB"/>
            </a:p>
          </p:txBody>
        </p:sp>
        <p:sp>
          <p:nvSpPr>
            <p:cNvPr id="63677" name="Rectangle 299"/>
            <p:cNvSpPr>
              <a:spLocks noChangeArrowheads="1"/>
            </p:cNvSpPr>
            <p:nvPr/>
          </p:nvSpPr>
          <p:spPr bwMode="auto">
            <a:xfrm>
              <a:off x="855" y="3750"/>
              <a:ext cx="491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empty space</a:t>
              </a:r>
              <a:endParaRPr lang="en-GB"/>
            </a:p>
          </p:txBody>
        </p:sp>
        <p:sp>
          <p:nvSpPr>
            <p:cNvPr id="63678" name="Rectangle 300"/>
            <p:cNvSpPr>
              <a:spLocks noChangeArrowheads="1"/>
            </p:cNvSpPr>
            <p:nvPr/>
          </p:nvSpPr>
          <p:spPr bwMode="auto">
            <a:xfrm>
              <a:off x="2165" y="3643"/>
              <a:ext cx="502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 Right bound</a:t>
              </a:r>
              <a:endParaRPr lang="en-GB"/>
            </a:p>
          </p:txBody>
        </p:sp>
        <p:sp>
          <p:nvSpPr>
            <p:cNvPr id="63679" name="Rectangle 301"/>
            <p:cNvSpPr>
              <a:spLocks noChangeArrowheads="1"/>
            </p:cNvSpPr>
            <p:nvPr/>
          </p:nvSpPr>
          <p:spPr bwMode="auto">
            <a:xfrm>
              <a:off x="2165" y="3750"/>
              <a:ext cx="51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 empty space</a:t>
              </a:r>
              <a:endParaRPr lang="en-GB"/>
            </a:p>
          </p:txBody>
        </p:sp>
        <p:sp>
          <p:nvSpPr>
            <p:cNvPr id="63680" name="Rectangle 302"/>
            <p:cNvSpPr>
              <a:spLocks noChangeArrowheads="1"/>
            </p:cNvSpPr>
            <p:nvPr/>
          </p:nvSpPr>
          <p:spPr bwMode="auto">
            <a:xfrm>
              <a:off x="1139" y="3389"/>
              <a:ext cx="1091" cy="139"/>
            </a:xfrm>
            <a:prstGeom prst="rect">
              <a:avLst/>
            </a:prstGeom>
            <a:solidFill>
              <a:srgbClr val="FFFFFF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81" name="Rectangle 303"/>
            <p:cNvSpPr>
              <a:spLocks noChangeArrowheads="1"/>
            </p:cNvSpPr>
            <p:nvPr/>
          </p:nvSpPr>
          <p:spPr bwMode="auto">
            <a:xfrm>
              <a:off x="1179" y="3391"/>
              <a:ext cx="1039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Empty space size decrease</a:t>
              </a:r>
              <a:endParaRPr lang="en-GB"/>
            </a:p>
          </p:txBody>
        </p:sp>
        <p:sp>
          <p:nvSpPr>
            <p:cNvPr id="63682" name="Rectangle 304"/>
            <p:cNvSpPr>
              <a:spLocks noChangeArrowheads="1"/>
            </p:cNvSpPr>
            <p:nvPr/>
          </p:nvSpPr>
          <p:spPr bwMode="auto">
            <a:xfrm>
              <a:off x="2189" y="3391"/>
              <a:ext cx="28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 </a:t>
              </a:r>
              <a:endParaRPr lang="en-GB"/>
            </a:p>
          </p:txBody>
        </p:sp>
      </p:grpSp>
      <p:sp>
        <p:nvSpPr>
          <p:cNvPr id="63490" name="Rectangle 307"/>
          <p:cNvSpPr>
            <a:spLocks noChangeArrowheads="1"/>
          </p:cNvSpPr>
          <p:nvPr/>
        </p:nvSpPr>
        <p:spPr bwMode="auto">
          <a:xfrm>
            <a:off x="4767263" y="2032000"/>
            <a:ext cx="109537" cy="4343400"/>
          </a:xfrm>
          <a:prstGeom prst="rect">
            <a:avLst/>
          </a:prstGeom>
          <a:solidFill>
            <a:srgbClr val="757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3491" name="Picture 5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3000375"/>
            <a:ext cx="3114675" cy="246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AutoShape 547"/>
          <p:cNvSpPr>
            <a:spLocks noChangeArrowheads="1"/>
          </p:cNvSpPr>
          <p:nvPr/>
        </p:nvSpPr>
        <p:spPr bwMode="auto">
          <a:xfrm rot="-5400000">
            <a:off x="4296569" y="5287169"/>
            <a:ext cx="685800" cy="271462"/>
          </a:xfrm>
          <a:prstGeom prst="triangle">
            <a:avLst>
              <a:gd name="adj" fmla="val 50000"/>
            </a:avLst>
          </a:prstGeom>
          <a:solidFill>
            <a:srgbClr val="757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93" name="Group 789"/>
          <p:cNvGrpSpPr>
            <a:grpSpLocks/>
          </p:cNvGrpSpPr>
          <p:nvPr/>
        </p:nvGrpSpPr>
        <p:grpSpPr bwMode="auto">
          <a:xfrm>
            <a:off x="495300" y="3382963"/>
            <a:ext cx="3467100" cy="1208087"/>
            <a:chOff x="430" y="1715"/>
            <a:chExt cx="2184" cy="761"/>
          </a:xfrm>
        </p:grpSpPr>
        <p:sp>
          <p:nvSpPr>
            <p:cNvPr id="63559" name="Rectangle 790"/>
            <p:cNvSpPr>
              <a:spLocks noChangeArrowheads="1"/>
            </p:cNvSpPr>
            <p:nvPr/>
          </p:nvSpPr>
          <p:spPr bwMode="auto">
            <a:xfrm>
              <a:off x="430" y="2159"/>
              <a:ext cx="593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Global</a:t>
              </a:r>
              <a:br>
                <a:rPr lang="en-GB" sz="1400">
                  <a:solidFill>
                    <a:srgbClr val="000000"/>
                  </a:solidFill>
                  <a:latin typeface="Tahoma" charset="0"/>
                </a:rPr>
              </a:br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line position</a:t>
              </a:r>
              <a:endParaRPr lang="en-GB" sz="1400">
                <a:latin typeface="Tahoma" charset="0"/>
              </a:endParaRPr>
            </a:p>
          </p:txBody>
        </p:sp>
        <p:sp>
          <p:nvSpPr>
            <p:cNvPr id="63560" name="Rectangle 791"/>
            <p:cNvSpPr>
              <a:spLocks noChangeArrowheads="1"/>
            </p:cNvSpPr>
            <p:nvPr/>
          </p:nvSpPr>
          <p:spPr bwMode="auto">
            <a:xfrm>
              <a:off x="1075" y="1743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1" name="Rectangle 792"/>
            <p:cNvSpPr>
              <a:spLocks noChangeArrowheads="1"/>
            </p:cNvSpPr>
            <p:nvPr/>
          </p:nvSpPr>
          <p:spPr bwMode="auto">
            <a:xfrm>
              <a:off x="1267" y="1743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2" name="Rectangle 793"/>
            <p:cNvSpPr>
              <a:spLocks noChangeArrowheads="1"/>
            </p:cNvSpPr>
            <p:nvPr/>
          </p:nvSpPr>
          <p:spPr bwMode="auto">
            <a:xfrm>
              <a:off x="1460" y="1743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3" name="Rectangle 794"/>
            <p:cNvSpPr>
              <a:spLocks noChangeArrowheads="1"/>
            </p:cNvSpPr>
            <p:nvPr/>
          </p:nvSpPr>
          <p:spPr bwMode="auto">
            <a:xfrm>
              <a:off x="2229" y="1743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564" name="Group 795"/>
            <p:cNvGrpSpPr>
              <a:grpSpLocks/>
            </p:cNvGrpSpPr>
            <p:nvPr/>
          </p:nvGrpSpPr>
          <p:grpSpPr bwMode="auto">
            <a:xfrm>
              <a:off x="1075" y="1715"/>
              <a:ext cx="1539" cy="58"/>
              <a:chOff x="868" y="1573"/>
              <a:chExt cx="1539" cy="58"/>
            </a:xfrm>
          </p:grpSpPr>
          <p:sp>
            <p:nvSpPr>
              <p:cNvPr id="63615" name="Line 796"/>
              <p:cNvSpPr>
                <a:spLocks noChangeShapeType="1"/>
              </p:cNvSpPr>
              <p:nvPr/>
            </p:nvSpPr>
            <p:spPr bwMode="auto">
              <a:xfrm>
                <a:off x="868" y="1601"/>
                <a:ext cx="148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6" name="Freeform 797"/>
              <p:cNvSpPr>
                <a:spLocks/>
              </p:cNvSpPr>
              <p:nvPr/>
            </p:nvSpPr>
            <p:spPr bwMode="auto">
              <a:xfrm>
                <a:off x="2352" y="1573"/>
                <a:ext cx="55" cy="58"/>
              </a:xfrm>
              <a:custGeom>
                <a:avLst/>
                <a:gdLst>
                  <a:gd name="T0" fmla="*/ 0 w 111"/>
                  <a:gd name="T1" fmla="*/ 4 h 115"/>
                  <a:gd name="T2" fmla="*/ 3 w 111"/>
                  <a:gd name="T3" fmla="*/ 2 h 115"/>
                  <a:gd name="T4" fmla="*/ 0 w 111"/>
                  <a:gd name="T5" fmla="*/ 0 h 115"/>
                  <a:gd name="T6" fmla="*/ 0 w 111"/>
                  <a:gd name="T7" fmla="*/ 4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5"/>
                  <a:gd name="T14" fmla="*/ 111 w 111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5">
                    <a:moveTo>
                      <a:pt x="0" y="115"/>
                    </a:moveTo>
                    <a:lnTo>
                      <a:pt x="111" y="59"/>
                    </a:lnTo>
                    <a:lnTo>
                      <a:pt x="0" y="0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65" name="Group 798"/>
            <p:cNvGrpSpPr>
              <a:grpSpLocks/>
            </p:cNvGrpSpPr>
            <p:nvPr/>
          </p:nvGrpSpPr>
          <p:grpSpPr bwMode="auto">
            <a:xfrm>
              <a:off x="1047" y="1743"/>
              <a:ext cx="56" cy="733"/>
              <a:chOff x="840" y="1601"/>
              <a:chExt cx="56" cy="733"/>
            </a:xfrm>
          </p:grpSpPr>
          <p:sp>
            <p:nvSpPr>
              <p:cNvPr id="63613" name="Line 799"/>
              <p:cNvSpPr>
                <a:spLocks noChangeShapeType="1"/>
              </p:cNvSpPr>
              <p:nvPr/>
            </p:nvSpPr>
            <p:spPr bwMode="auto">
              <a:xfrm>
                <a:off x="868" y="1601"/>
                <a:ext cx="1" cy="677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4" name="Freeform 800"/>
              <p:cNvSpPr>
                <a:spLocks/>
              </p:cNvSpPr>
              <p:nvPr/>
            </p:nvSpPr>
            <p:spPr bwMode="auto">
              <a:xfrm>
                <a:off x="840" y="2276"/>
                <a:ext cx="56" cy="58"/>
              </a:xfrm>
              <a:custGeom>
                <a:avLst/>
                <a:gdLst>
                  <a:gd name="T0" fmla="*/ 0 w 111"/>
                  <a:gd name="T1" fmla="*/ 0 h 115"/>
                  <a:gd name="T2" fmla="*/ 2 w 111"/>
                  <a:gd name="T3" fmla="*/ 4 h 115"/>
                  <a:gd name="T4" fmla="*/ 4 w 111"/>
                  <a:gd name="T5" fmla="*/ 0 h 115"/>
                  <a:gd name="T6" fmla="*/ 0 w 111"/>
                  <a:gd name="T7" fmla="*/ 0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5"/>
                  <a:gd name="T14" fmla="*/ 111 w 111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5">
                    <a:moveTo>
                      <a:pt x="0" y="0"/>
                    </a:moveTo>
                    <a:lnTo>
                      <a:pt x="55" y="115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566" name="Rectangle 801"/>
            <p:cNvSpPr>
              <a:spLocks noChangeArrowheads="1"/>
            </p:cNvSpPr>
            <p:nvPr/>
          </p:nvSpPr>
          <p:spPr bwMode="auto">
            <a:xfrm>
              <a:off x="1075" y="18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7" name="Rectangle 802"/>
            <p:cNvSpPr>
              <a:spLocks noChangeArrowheads="1"/>
            </p:cNvSpPr>
            <p:nvPr/>
          </p:nvSpPr>
          <p:spPr bwMode="auto">
            <a:xfrm>
              <a:off x="1075" y="1877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8" name="Rectangle 803"/>
            <p:cNvSpPr>
              <a:spLocks noChangeArrowheads="1"/>
            </p:cNvSpPr>
            <p:nvPr/>
          </p:nvSpPr>
          <p:spPr bwMode="auto">
            <a:xfrm>
              <a:off x="1075" y="2144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69" name="Rectangle 804"/>
            <p:cNvSpPr>
              <a:spLocks noChangeArrowheads="1"/>
            </p:cNvSpPr>
            <p:nvPr/>
          </p:nvSpPr>
          <p:spPr bwMode="auto">
            <a:xfrm>
              <a:off x="1075" y="22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0" name="Rectangle 805"/>
            <p:cNvSpPr>
              <a:spLocks noChangeArrowheads="1"/>
            </p:cNvSpPr>
            <p:nvPr/>
          </p:nvSpPr>
          <p:spPr bwMode="auto">
            <a:xfrm>
              <a:off x="1075" y="2277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1" name="Rectangle 806"/>
            <p:cNvSpPr>
              <a:spLocks noChangeArrowheads="1"/>
            </p:cNvSpPr>
            <p:nvPr/>
          </p:nvSpPr>
          <p:spPr bwMode="auto">
            <a:xfrm>
              <a:off x="1267" y="1810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2" name="Rectangle 807"/>
            <p:cNvSpPr>
              <a:spLocks noChangeArrowheads="1"/>
            </p:cNvSpPr>
            <p:nvPr/>
          </p:nvSpPr>
          <p:spPr bwMode="auto">
            <a:xfrm>
              <a:off x="1267" y="1877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3" name="Rectangle 808"/>
            <p:cNvSpPr>
              <a:spLocks noChangeArrowheads="1"/>
            </p:cNvSpPr>
            <p:nvPr/>
          </p:nvSpPr>
          <p:spPr bwMode="auto">
            <a:xfrm>
              <a:off x="1267" y="2144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4" name="Rectangle 809"/>
            <p:cNvSpPr>
              <a:spLocks noChangeArrowheads="1"/>
            </p:cNvSpPr>
            <p:nvPr/>
          </p:nvSpPr>
          <p:spPr bwMode="auto">
            <a:xfrm>
              <a:off x="1267" y="2210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5" name="Rectangle 810"/>
            <p:cNvSpPr>
              <a:spLocks noChangeArrowheads="1"/>
            </p:cNvSpPr>
            <p:nvPr/>
          </p:nvSpPr>
          <p:spPr bwMode="auto">
            <a:xfrm>
              <a:off x="1267" y="2277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6" name="Rectangle 811"/>
            <p:cNvSpPr>
              <a:spLocks noChangeArrowheads="1"/>
            </p:cNvSpPr>
            <p:nvPr/>
          </p:nvSpPr>
          <p:spPr bwMode="auto">
            <a:xfrm>
              <a:off x="1460" y="18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7" name="Rectangle 812"/>
            <p:cNvSpPr>
              <a:spLocks noChangeArrowheads="1"/>
            </p:cNvSpPr>
            <p:nvPr/>
          </p:nvSpPr>
          <p:spPr bwMode="auto">
            <a:xfrm>
              <a:off x="1460" y="1877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8" name="Rectangle 813"/>
            <p:cNvSpPr>
              <a:spLocks noChangeArrowheads="1"/>
            </p:cNvSpPr>
            <p:nvPr/>
          </p:nvSpPr>
          <p:spPr bwMode="auto">
            <a:xfrm>
              <a:off x="1460" y="2144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79" name="Rectangle 814"/>
            <p:cNvSpPr>
              <a:spLocks noChangeArrowheads="1"/>
            </p:cNvSpPr>
            <p:nvPr/>
          </p:nvSpPr>
          <p:spPr bwMode="auto">
            <a:xfrm>
              <a:off x="1460" y="22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0" name="Rectangle 815"/>
            <p:cNvSpPr>
              <a:spLocks noChangeArrowheads="1"/>
            </p:cNvSpPr>
            <p:nvPr/>
          </p:nvSpPr>
          <p:spPr bwMode="auto">
            <a:xfrm>
              <a:off x="2229" y="1810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1" name="Rectangle 816"/>
            <p:cNvSpPr>
              <a:spLocks noChangeArrowheads="1"/>
            </p:cNvSpPr>
            <p:nvPr/>
          </p:nvSpPr>
          <p:spPr bwMode="auto">
            <a:xfrm>
              <a:off x="2229" y="1877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2" name="Rectangle 817"/>
            <p:cNvSpPr>
              <a:spLocks noChangeArrowheads="1"/>
            </p:cNvSpPr>
            <p:nvPr/>
          </p:nvSpPr>
          <p:spPr bwMode="auto">
            <a:xfrm>
              <a:off x="2229" y="2143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3" name="Rectangle 818"/>
            <p:cNvSpPr>
              <a:spLocks noChangeArrowheads="1"/>
            </p:cNvSpPr>
            <p:nvPr/>
          </p:nvSpPr>
          <p:spPr bwMode="auto">
            <a:xfrm>
              <a:off x="2229" y="2209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4" name="Rectangle 819"/>
            <p:cNvSpPr>
              <a:spLocks noChangeArrowheads="1"/>
            </p:cNvSpPr>
            <p:nvPr/>
          </p:nvSpPr>
          <p:spPr bwMode="auto">
            <a:xfrm>
              <a:off x="2229" y="227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585" name="Group 820"/>
            <p:cNvGrpSpPr>
              <a:grpSpLocks/>
            </p:cNvGrpSpPr>
            <p:nvPr/>
          </p:nvGrpSpPr>
          <p:grpSpPr bwMode="auto">
            <a:xfrm>
              <a:off x="2229" y="1943"/>
              <a:ext cx="194" cy="68"/>
              <a:chOff x="2022" y="1801"/>
              <a:chExt cx="194" cy="68"/>
            </a:xfrm>
          </p:grpSpPr>
          <p:sp>
            <p:nvSpPr>
              <p:cNvPr id="63611" name="Rectangle 821"/>
              <p:cNvSpPr>
                <a:spLocks noChangeArrowheads="1"/>
              </p:cNvSpPr>
              <p:nvPr/>
            </p:nvSpPr>
            <p:spPr bwMode="auto">
              <a:xfrm>
                <a:off x="2022" y="1801"/>
                <a:ext cx="193" cy="67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2" name="Rectangle 822"/>
              <p:cNvSpPr>
                <a:spLocks noChangeArrowheads="1"/>
              </p:cNvSpPr>
              <p:nvPr/>
            </p:nvSpPr>
            <p:spPr bwMode="auto">
              <a:xfrm>
                <a:off x="2022" y="1801"/>
                <a:ext cx="194" cy="68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86" name="Group 823"/>
            <p:cNvGrpSpPr>
              <a:grpSpLocks/>
            </p:cNvGrpSpPr>
            <p:nvPr/>
          </p:nvGrpSpPr>
          <p:grpSpPr bwMode="auto">
            <a:xfrm>
              <a:off x="2229" y="2010"/>
              <a:ext cx="194" cy="67"/>
              <a:chOff x="2022" y="1868"/>
              <a:chExt cx="194" cy="67"/>
            </a:xfrm>
          </p:grpSpPr>
          <p:sp>
            <p:nvSpPr>
              <p:cNvPr id="63609" name="Rectangle 824"/>
              <p:cNvSpPr>
                <a:spLocks noChangeArrowheads="1"/>
              </p:cNvSpPr>
              <p:nvPr/>
            </p:nvSpPr>
            <p:spPr bwMode="auto">
              <a:xfrm>
                <a:off x="2022" y="1868"/>
                <a:ext cx="193" cy="66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10" name="Rectangle 825"/>
              <p:cNvSpPr>
                <a:spLocks noChangeArrowheads="1"/>
              </p:cNvSpPr>
              <p:nvPr/>
            </p:nvSpPr>
            <p:spPr bwMode="auto">
              <a:xfrm>
                <a:off x="2022" y="1868"/>
                <a:ext cx="194" cy="67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587" name="Rectangle 826"/>
            <p:cNvSpPr>
              <a:spLocks noChangeArrowheads="1"/>
            </p:cNvSpPr>
            <p:nvPr/>
          </p:nvSpPr>
          <p:spPr bwMode="auto">
            <a:xfrm>
              <a:off x="1460" y="2277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8" name="Rectangle 827"/>
            <p:cNvSpPr>
              <a:spLocks noChangeArrowheads="1"/>
            </p:cNvSpPr>
            <p:nvPr/>
          </p:nvSpPr>
          <p:spPr bwMode="auto">
            <a:xfrm>
              <a:off x="1844" y="1743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89" name="Rectangle 828"/>
            <p:cNvSpPr>
              <a:spLocks noChangeArrowheads="1"/>
            </p:cNvSpPr>
            <p:nvPr/>
          </p:nvSpPr>
          <p:spPr bwMode="auto">
            <a:xfrm>
              <a:off x="2037" y="1743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0" name="Rectangle 829"/>
            <p:cNvSpPr>
              <a:spLocks noChangeArrowheads="1"/>
            </p:cNvSpPr>
            <p:nvPr/>
          </p:nvSpPr>
          <p:spPr bwMode="auto">
            <a:xfrm>
              <a:off x="1652" y="18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1" name="Rectangle 830"/>
            <p:cNvSpPr>
              <a:spLocks noChangeArrowheads="1"/>
            </p:cNvSpPr>
            <p:nvPr/>
          </p:nvSpPr>
          <p:spPr bwMode="auto">
            <a:xfrm>
              <a:off x="1652" y="1877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2" name="Rectangle 831"/>
            <p:cNvSpPr>
              <a:spLocks noChangeArrowheads="1"/>
            </p:cNvSpPr>
            <p:nvPr/>
          </p:nvSpPr>
          <p:spPr bwMode="auto">
            <a:xfrm>
              <a:off x="1652" y="2144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3" name="Rectangle 832"/>
            <p:cNvSpPr>
              <a:spLocks noChangeArrowheads="1"/>
            </p:cNvSpPr>
            <p:nvPr/>
          </p:nvSpPr>
          <p:spPr bwMode="auto">
            <a:xfrm>
              <a:off x="1652" y="22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4" name="Rectangle 833"/>
            <p:cNvSpPr>
              <a:spLocks noChangeArrowheads="1"/>
            </p:cNvSpPr>
            <p:nvPr/>
          </p:nvSpPr>
          <p:spPr bwMode="auto">
            <a:xfrm>
              <a:off x="1652" y="2277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5" name="Rectangle 834"/>
            <p:cNvSpPr>
              <a:spLocks noChangeArrowheads="1"/>
            </p:cNvSpPr>
            <p:nvPr/>
          </p:nvSpPr>
          <p:spPr bwMode="auto">
            <a:xfrm>
              <a:off x="1844" y="1810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6" name="Rectangle 835"/>
            <p:cNvSpPr>
              <a:spLocks noChangeArrowheads="1"/>
            </p:cNvSpPr>
            <p:nvPr/>
          </p:nvSpPr>
          <p:spPr bwMode="auto">
            <a:xfrm>
              <a:off x="1844" y="1877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7" name="Rectangle 836"/>
            <p:cNvSpPr>
              <a:spLocks noChangeArrowheads="1"/>
            </p:cNvSpPr>
            <p:nvPr/>
          </p:nvSpPr>
          <p:spPr bwMode="auto">
            <a:xfrm>
              <a:off x="1844" y="2144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8" name="Rectangle 837"/>
            <p:cNvSpPr>
              <a:spLocks noChangeArrowheads="1"/>
            </p:cNvSpPr>
            <p:nvPr/>
          </p:nvSpPr>
          <p:spPr bwMode="auto">
            <a:xfrm>
              <a:off x="1844" y="2210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99" name="Rectangle 838"/>
            <p:cNvSpPr>
              <a:spLocks noChangeArrowheads="1"/>
            </p:cNvSpPr>
            <p:nvPr/>
          </p:nvSpPr>
          <p:spPr bwMode="auto">
            <a:xfrm>
              <a:off x="1844" y="2277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0" name="Rectangle 839"/>
            <p:cNvSpPr>
              <a:spLocks noChangeArrowheads="1"/>
            </p:cNvSpPr>
            <p:nvPr/>
          </p:nvSpPr>
          <p:spPr bwMode="auto">
            <a:xfrm>
              <a:off x="2037" y="18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1" name="Rectangle 840"/>
            <p:cNvSpPr>
              <a:spLocks noChangeArrowheads="1"/>
            </p:cNvSpPr>
            <p:nvPr/>
          </p:nvSpPr>
          <p:spPr bwMode="auto">
            <a:xfrm>
              <a:off x="2037" y="1877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2" name="Rectangle 841"/>
            <p:cNvSpPr>
              <a:spLocks noChangeArrowheads="1"/>
            </p:cNvSpPr>
            <p:nvPr/>
          </p:nvSpPr>
          <p:spPr bwMode="auto">
            <a:xfrm>
              <a:off x="2037" y="2144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3" name="Rectangle 842"/>
            <p:cNvSpPr>
              <a:spLocks noChangeArrowheads="1"/>
            </p:cNvSpPr>
            <p:nvPr/>
          </p:nvSpPr>
          <p:spPr bwMode="auto">
            <a:xfrm>
              <a:off x="2037" y="2210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4" name="Rectangle 843"/>
            <p:cNvSpPr>
              <a:spLocks noChangeArrowheads="1"/>
            </p:cNvSpPr>
            <p:nvPr/>
          </p:nvSpPr>
          <p:spPr bwMode="auto">
            <a:xfrm>
              <a:off x="2037" y="2277"/>
              <a:ext cx="193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605" name="Rectangle 844"/>
            <p:cNvSpPr>
              <a:spLocks noChangeArrowheads="1"/>
            </p:cNvSpPr>
            <p:nvPr/>
          </p:nvSpPr>
          <p:spPr bwMode="auto">
            <a:xfrm>
              <a:off x="1652" y="1743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606" name="Group 845"/>
            <p:cNvGrpSpPr>
              <a:grpSpLocks/>
            </p:cNvGrpSpPr>
            <p:nvPr/>
          </p:nvGrpSpPr>
          <p:grpSpPr bwMode="auto">
            <a:xfrm>
              <a:off x="2229" y="2076"/>
              <a:ext cx="194" cy="68"/>
              <a:chOff x="2022" y="1934"/>
              <a:chExt cx="194" cy="68"/>
            </a:xfrm>
          </p:grpSpPr>
          <p:sp>
            <p:nvSpPr>
              <p:cNvPr id="63607" name="Rectangle 846"/>
              <p:cNvSpPr>
                <a:spLocks noChangeArrowheads="1"/>
              </p:cNvSpPr>
              <p:nvPr/>
            </p:nvSpPr>
            <p:spPr bwMode="auto">
              <a:xfrm>
                <a:off x="2022" y="1934"/>
                <a:ext cx="193" cy="67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08" name="Rectangle 847"/>
              <p:cNvSpPr>
                <a:spLocks noChangeArrowheads="1"/>
              </p:cNvSpPr>
              <p:nvPr/>
            </p:nvSpPr>
            <p:spPr bwMode="auto">
              <a:xfrm>
                <a:off x="2022" y="1934"/>
                <a:ext cx="194" cy="68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3494" name="Group 848"/>
          <p:cNvGrpSpPr>
            <a:grpSpLocks/>
          </p:cNvGrpSpPr>
          <p:nvPr/>
        </p:nvGrpSpPr>
        <p:grpSpPr bwMode="auto">
          <a:xfrm>
            <a:off x="533400" y="1879600"/>
            <a:ext cx="3810000" cy="1262063"/>
            <a:chOff x="432" y="768"/>
            <a:chExt cx="2400" cy="795"/>
          </a:xfrm>
        </p:grpSpPr>
        <p:sp>
          <p:nvSpPr>
            <p:cNvPr id="63499" name="Rectangle 849"/>
            <p:cNvSpPr>
              <a:spLocks noChangeArrowheads="1"/>
            </p:cNvSpPr>
            <p:nvPr/>
          </p:nvSpPr>
          <p:spPr bwMode="auto">
            <a:xfrm>
              <a:off x="1075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0" name="Rectangle 850"/>
            <p:cNvSpPr>
              <a:spLocks noChangeArrowheads="1"/>
            </p:cNvSpPr>
            <p:nvPr/>
          </p:nvSpPr>
          <p:spPr bwMode="auto">
            <a:xfrm>
              <a:off x="1267" y="8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1" name="Rectangle 851"/>
            <p:cNvSpPr>
              <a:spLocks noChangeArrowheads="1"/>
            </p:cNvSpPr>
            <p:nvPr/>
          </p:nvSpPr>
          <p:spPr bwMode="auto">
            <a:xfrm>
              <a:off x="1460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2" name="Rectangle 852"/>
            <p:cNvSpPr>
              <a:spLocks noChangeArrowheads="1"/>
            </p:cNvSpPr>
            <p:nvPr/>
          </p:nvSpPr>
          <p:spPr bwMode="auto">
            <a:xfrm>
              <a:off x="2229" y="8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503" name="Group 853"/>
            <p:cNvGrpSpPr>
              <a:grpSpLocks/>
            </p:cNvGrpSpPr>
            <p:nvPr/>
          </p:nvGrpSpPr>
          <p:grpSpPr bwMode="auto">
            <a:xfrm>
              <a:off x="1075" y="867"/>
              <a:ext cx="1539" cy="58"/>
              <a:chOff x="868" y="868"/>
              <a:chExt cx="1539" cy="58"/>
            </a:xfrm>
          </p:grpSpPr>
          <p:sp>
            <p:nvSpPr>
              <p:cNvPr id="63557" name="Line 854"/>
              <p:cNvSpPr>
                <a:spLocks noChangeShapeType="1"/>
              </p:cNvSpPr>
              <p:nvPr/>
            </p:nvSpPr>
            <p:spPr bwMode="auto">
              <a:xfrm>
                <a:off x="868" y="897"/>
                <a:ext cx="1485" cy="1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58" name="Freeform 855"/>
              <p:cNvSpPr>
                <a:spLocks/>
              </p:cNvSpPr>
              <p:nvPr/>
            </p:nvSpPr>
            <p:spPr bwMode="auto">
              <a:xfrm>
                <a:off x="2352" y="868"/>
                <a:ext cx="55" cy="58"/>
              </a:xfrm>
              <a:custGeom>
                <a:avLst/>
                <a:gdLst>
                  <a:gd name="T0" fmla="*/ 0 w 111"/>
                  <a:gd name="T1" fmla="*/ 4 h 115"/>
                  <a:gd name="T2" fmla="*/ 3 w 111"/>
                  <a:gd name="T3" fmla="*/ 2 h 115"/>
                  <a:gd name="T4" fmla="*/ 0 w 111"/>
                  <a:gd name="T5" fmla="*/ 0 h 115"/>
                  <a:gd name="T6" fmla="*/ 0 w 111"/>
                  <a:gd name="T7" fmla="*/ 4 h 1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5"/>
                  <a:gd name="T14" fmla="*/ 111 w 111"/>
                  <a:gd name="T15" fmla="*/ 115 h 1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5">
                    <a:moveTo>
                      <a:pt x="0" y="115"/>
                    </a:moveTo>
                    <a:lnTo>
                      <a:pt x="111" y="58"/>
                    </a:lnTo>
                    <a:lnTo>
                      <a:pt x="0" y="0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04" name="Group 856"/>
            <p:cNvGrpSpPr>
              <a:grpSpLocks/>
            </p:cNvGrpSpPr>
            <p:nvPr/>
          </p:nvGrpSpPr>
          <p:grpSpPr bwMode="auto">
            <a:xfrm>
              <a:off x="1047" y="896"/>
              <a:ext cx="56" cy="666"/>
              <a:chOff x="840" y="897"/>
              <a:chExt cx="56" cy="666"/>
            </a:xfrm>
          </p:grpSpPr>
          <p:sp>
            <p:nvSpPr>
              <p:cNvPr id="63555" name="Line 857"/>
              <p:cNvSpPr>
                <a:spLocks noChangeShapeType="1"/>
              </p:cNvSpPr>
              <p:nvPr/>
            </p:nvSpPr>
            <p:spPr bwMode="auto">
              <a:xfrm>
                <a:off x="868" y="897"/>
                <a:ext cx="1" cy="60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56" name="Freeform 858"/>
              <p:cNvSpPr>
                <a:spLocks/>
              </p:cNvSpPr>
              <p:nvPr/>
            </p:nvSpPr>
            <p:spPr bwMode="auto">
              <a:xfrm>
                <a:off x="840" y="1505"/>
                <a:ext cx="56" cy="58"/>
              </a:xfrm>
              <a:custGeom>
                <a:avLst/>
                <a:gdLst>
                  <a:gd name="T0" fmla="*/ 0 w 111"/>
                  <a:gd name="T1" fmla="*/ 0 h 117"/>
                  <a:gd name="T2" fmla="*/ 2 w 111"/>
                  <a:gd name="T3" fmla="*/ 3 h 117"/>
                  <a:gd name="T4" fmla="*/ 4 w 111"/>
                  <a:gd name="T5" fmla="*/ 0 h 117"/>
                  <a:gd name="T6" fmla="*/ 0 w 111"/>
                  <a:gd name="T7" fmla="*/ 0 h 1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1"/>
                  <a:gd name="T13" fmla="*/ 0 h 117"/>
                  <a:gd name="T14" fmla="*/ 111 w 111"/>
                  <a:gd name="T15" fmla="*/ 117 h 1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1" h="117">
                    <a:moveTo>
                      <a:pt x="0" y="0"/>
                    </a:moveTo>
                    <a:lnTo>
                      <a:pt x="55" y="117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505" name="Rectangle 859"/>
            <p:cNvSpPr>
              <a:spLocks noChangeArrowheads="1"/>
            </p:cNvSpPr>
            <p:nvPr/>
          </p:nvSpPr>
          <p:spPr bwMode="auto">
            <a:xfrm>
              <a:off x="1909" y="769"/>
              <a:ext cx="89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06" name="Rectangle 860"/>
            <p:cNvSpPr>
              <a:spLocks noChangeArrowheads="1"/>
            </p:cNvSpPr>
            <p:nvPr/>
          </p:nvSpPr>
          <p:spPr bwMode="auto">
            <a:xfrm>
              <a:off x="1909" y="768"/>
              <a:ext cx="923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sz="1100">
                  <a:solidFill>
                    <a:srgbClr val="000000"/>
                  </a:solidFill>
                  <a:latin typeface="Tahoma" charset="0"/>
                </a:rPr>
                <a:t>Discrete time (versions)</a:t>
              </a:r>
              <a:endParaRPr lang="en-GB"/>
            </a:p>
          </p:txBody>
        </p:sp>
        <p:sp>
          <p:nvSpPr>
            <p:cNvPr id="63507" name="Rectangle 861"/>
            <p:cNvSpPr>
              <a:spLocks noChangeArrowheads="1"/>
            </p:cNvSpPr>
            <p:nvPr/>
          </p:nvSpPr>
          <p:spPr bwMode="auto">
            <a:xfrm>
              <a:off x="1075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8" name="Rectangle 862"/>
            <p:cNvSpPr>
              <a:spLocks noChangeArrowheads="1"/>
            </p:cNvSpPr>
            <p:nvPr/>
          </p:nvSpPr>
          <p:spPr bwMode="auto">
            <a:xfrm>
              <a:off x="1075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09" name="Rectangle 863"/>
            <p:cNvSpPr>
              <a:spLocks noChangeArrowheads="1"/>
            </p:cNvSpPr>
            <p:nvPr/>
          </p:nvSpPr>
          <p:spPr bwMode="auto">
            <a:xfrm>
              <a:off x="1075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0" name="Rectangle 864"/>
            <p:cNvSpPr>
              <a:spLocks noChangeArrowheads="1"/>
            </p:cNvSpPr>
            <p:nvPr/>
          </p:nvSpPr>
          <p:spPr bwMode="auto">
            <a:xfrm>
              <a:off x="1075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1" name="Rectangle 865"/>
            <p:cNvSpPr>
              <a:spLocks noChangeArrowheads="1"/>
            </p:cNvSpPr>
            <p:nvPr/>
          </p:nvSpPr>
          <p:spPr bwMode="auto">
            <a:xfrm>
              <a:off x="1075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2" name="Rectangle 866"/>
            <p:cNvSpPr>
              <a:spLocks noChangeArrowheads="1"/>
            </p:cNvSpPr>
            <p:nvPr/>
          </p:nvSpPr>
          <p:spPr bwMode="auto">
            <a:xfrm>
              <a:off x="1267" y="962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3" name="Rectangle 867"/>
            <p:cNvSpPr>
              <a:spLocks noChangeArrowheads="1"/>
            </p:cNvSpPr>
            <p:nvPr/>
          </p:nvSpPr>
          <p:spPr bwMode="auto">
            <a:xfrm>
              <a:off x="1267" y="10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4" name="Rectangle 868"/>
            <p:cNvSpPr>
              <a:spLocks noChangeArrowheads="1"/>
            </p:cNvSpPr>
            <p:nvPr/>
          </p:nvSpPr>
          <p:spPr bwMode="auto">
            <a:xfrm>
              <a:off x="1267" y="1095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5" name="Rectangle 869"/>
            <p:cNvSpPr>
              <a:spLocks noChangeArrowheads="1"/>
            </p:cNvSpPr>
            <p:nvPr/>
          </p:nvSpPr>
          <p:spPr bwMode="auto">
            <a:xfrm>
              <a:off x="1267" y="1162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6" name="Rectangle 870"/>
            <p:cNvSpPr>
              <a:spLocks noChangeArrowheads="1"/>
            </p:cNvSpPr>
            <p:nvPr/>
          </p:nvSpPr>
          <p:spPr bwMode="auto">
            <a:xfrm>
              <a:off x="1267" y="12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7" name="Rectangle 871"/>
            <p:cNvSpPr>
              <a:spLocks noChangeArrowheads="1"/>
            </p:cNvSpPr>
            <p:nvPr/>
          </p:nvSpPr>
          <p:spPr bwMode="auto">
            <a:xfrm>
              <a:off x="1460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8" name="Rectangle 872"/>
            <p:cNvSpPr>
              <a:spLocks noChangeArrowheads="1"/>
            </p:cNvSpPr>
            <p:nvPr/>
          </p:nvSpPr>
          <p:spPr bwMode="auto">
            <a:xfrm>
              <a:off x="1460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19" name="Rectangle 873"/>
            <p:cNvSpPr>
              <a:spLocks noChangeArrowheads="1"/>
            </p:cNvSpPr>
            <p:nvPr/>
          </p:nvSpPr>
          <p:spPr bwMode="auto">
            <a:xfrm>
              <a:off x="1460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0" name="Rectangle 874"/>
            <p:cNvSpPr>
              <a:spLocks noChangeArrowheads="1"/>
            </p:cNvSpPr>
            <p:nvPr/>
          </p:nvSpPr>
          <p:spPr bwMode="auto">
            <a:xfrm>
              <a:off x="1460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1" name="Rectangle 875"/>
            <p:cNvSpPr>
              <a:spLocks noChangeArrowheads="1"/>
            </p:cNvSpPr>
            <p:nvPr/>
          </p:nvSpPr>
          <p:spPr bwMode="auto">
            <a:xfrm>
              <a:off x="2229" y="962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2" name="Rectangle 876"/>
            <p:cNvSpPr>
              <a:spLocks noChangeArrowheads="1"/>
            </p:cNvSpPr>
            <p:nvPr/>
          </p:nvSpPr>
          <p:spPr bwMode="auto">
            <a:xfrm>
              <a:off x="2229" y="10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3" name="Rectangle 877"/>
            <p:cNvSpPr>
              <a:spLocks noChangeArrowheads="1"/>
            </p:cNvSpPr>
            <p:nvPr/>
          </p:nvSpPr>
          <p:spPr bwMode="auto">
            <a:xfrm>
              <a:off x="2229" y="12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4" name="Rectangle 878"/>
            <p:cNvSpPr>
              <a:spLocks noChangeArrowheads="1"/>
            </p:cNvSpPr>
            <p:nvPr/>
          </p:nvSpPr>
          <p:spPr bwMode="auto">
            <a:xfrm>
              <a:off x="2229" y="1363"/>
              <a:ext cx="194" cy="66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5" name="Rectangle 879"/>
            <p:cNvSpPr>
              <a:spLocks noChangeArrowheads="1"/>
            </p:cNvSpPr>
            <p:nvPr/>
          </p:nvSpPr>
          <p:spPr bwMode="auto">
            <a:xfrm>
              <a:off x="2229" y="14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526" name="Group 880"/>
            <p:cNvGrpSpPr>
              <a:grpSpLocks/>
            </p:cNvGrpSpPr>
            <p:nvPr/>
          </p:nvGrpSpPr>
          <p:grpSpPr bwMode="auto">
            <a:xfrm>
              <a:off x="2229" y="1095"/>
              <a:ext cx="194" cy="68"/>
              <a:chOff x="2022" y="1096"/>
              <a:chExt cx="194" cy="68"/>
            </a:xfrm>
          </p:grpSpPr>
          <p:sp>
            <p:nvSpPr>
              <p:cNvPr id="63553" name="Rectangle 881"/>
              <p:cNvSpPr>
                <a:spLocks noChangeArrowheads="1"/>
              </p:cNvSpPr>
              <p:nvPr/>
            </p:nvSpPr>
            <p:spPr bwMode="auto">
              <a:xfrm>
                <a:off x="2022" y="1096"/>
                <a:ext cx="193" cy="67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54" name="Rectangle 882"/>
              <p:cNvSpPr>
                <a:spLocks noChangeArrowheads="1"/>
              </p:cNvSpPr>
              <p:nvPr/>
            </p:nvSpPr>
            <p:spPr bwMode="auto">
              <a:xfrm>
                <a:off x="2022" y="1096"/>
                <a:ext cx="194" cy="68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527" name="Group 883"/>
            <p:cNvGrpSpPr>
              <a:grpSpLocks/>
            </p:cNvGrpSpPr>
            <p:nvPr/>
          </p:nvGrpSpPr>
          <p:grpSpPr bwMode="auto">
            <a:xfrm>
              <a:off x="2229" y="1162"/>
              <a:ext cx="194" cy="67"/>
              <a:chOff x="2022" y="1163"/>
              <a:chExt cx="194" cy="67"/>
            </a:xfrm>
          </p:grpSpPr>
          <p:sp>
            <p:nvSpPr>
              <p:cNvPr id="63551" name="Rectangle 884"/>
              <p:cNvSpPr>
                <a:spLocks noChangeArrowheads="1"/>
              </p:cNvSpPr>
              <p:nvPr/>
            </p:nvSpPr>
            <p:spPr bwMode="auto">
              <a:xfrm>
                <a:off x="2022" y="1163"/>
                <a:ext cx="193" cy="67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52" name="Rectangle 885"/>
              <p:cNvSpPr>
                <a:spLocks noChangeArrowheads="1"/>
              </p:cNvSpPr>
              <p:nvPr/>
            </p:nvSpPr>
            <p:spPr bwMode="auto">
              <a:xfrm>
                <a:off x="2022" y="1163"/>
                <a:ext cx="194" cy="67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3528" name="Rectangle 886"/>
            <p:cNvSpPr>
              <a:spLocks noChangeArrowheads="1"/>
            </p:cNvSpPr>
            <p:nvPr/>
          </p:nvSpPr>
          <p:spPr bwMode="auto">
            <a:xfrm>
              <a:off x="1460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29" name="Rectangle 887"/>
            <p:cNvSpPr>
              <a:spLocks noChangeArrowheads="1"/>
            </p:cNvSpPr>
            <p:nvPr/>
          </p:nvSpPr>
          <p:spPr bwMode="auto">
            <a:xfrm>
              <a:off x="1844" y="896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0" name="Rectangle 888"/>
            <p:cNvSpPr>
              <a:spLocks noChangeArrowheads="1"/>
            </p:cNvSpPr>
            <p:nvPr/>
          </p:nvSpPr>
          <p:spPr bwMode="auto">
            <a:xfrm>
              <a:off x="2037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1" name="Rectangle 889"/>
            <p:cNvSpPr>
              <a:spLocks noChangeArrowheads="1"/>
            </p:cNvSpPr>
            <p:nvPr/>
          </p:nvSpPr>
          <p:spPr bwMode="auto">
            <a:xfrm>
              <a:off x="1652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2" name="Rectangle 890"/>
            <p:cNvSpPr>
              <a:spLocks noChangeArrowheads="1"/>
            </p:cNvSpPr>
            <p:nvPr/>
          </p:nvSpPr>
          <p:spPr bwMode="auto">
            <a:xfrm>
              <a:off x="1652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3" name="Rectangle 891"/>
            <p:cNvSpPr>
              <a:spLocks noChangeArrowheads="1"/>
            </p:cNvSpPr>
            <p:nvPr/>
          </p:nvSpPr>
          <p:spPr bwMode="auto">
            <a:xfrm>
              <a:off x="1652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4" name="Rectangle 892"/>
            <p:cNvSpPr>
              <a:spLocks noChangeArrowheads="1"/>
            </p:cNvSpPr>
            <p:nvPr/>
          </p:nvSpPr>
          <p:spPr bwMode="auto">
            <a:xfrm>
              <a:off x="1652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5" name="Rectangle 893"/>
            <p:cNvSpPr>
              <a:spLocks noChangeArrowheads="1"/>
            </p:cNvSpPr>
            <p:nvPr/>
          </p:nvSpPr>
          <p:spPr bwMode="auto">
            <a:xfrm>
              <a:off x="1652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6" name="Rectangle 894"/>
            <p:cNvSpPr>
              <a:spLocks noChangeArrowheads="1"/>
            </p:cNvSpPr>
            <p:nvPr/>
          </p:nvSpPr>
          <p:spPr bwMode="auto">
            <a:xfrm>
              <a:off x="1844" y="962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7" name="Rectangle 895"/>
            <p:cNvSpPr>
              <a:spLocks noChangeArrowheads="1"/>
            </p:cNvSpPr>
            <p:nvPr/>
          </p:nvSpPr>
          <p:spPr bwMode="auto">
            <a:xfrm>
              <a:off x="1844" y="10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8" name="Rectangle 896"/>
            <p:cNvSpPr>
              <a:spLocks noChangeArrowheads="1"/>
            </p:cNvSpPr>
            <p:nvPr/>
          </p:nvSpPr>
          <p:spPr bwMode="auto">
            <a:xfrm>
              <a:off x="1844" y="1095"/>
              <a:ext cx="194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39" name="Rectangle 897"/>
            <p:cNvSpPr>
              <a:spLocks noChangeArrowheads="1"/>
            </p:cNvSpPr>
            <p:nvPr/>
          </p:nvSpPr>
          <p:spPr bwMode="auto">
            <a:xfrm>
              <a:off x="1844" y="1162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0" name="Rectangle 898"/>
            <p:cNvSpPr>
              <a:spLocks noChangeArrowheads="1"/>
            </p:cNvSpPr>
            <p:nvPr/>
          </p:nvSpPr>
          <p:spPr bwMode="auto">
            <a:xfrm>
              <a:off x="1844" y="1229"/>
              <a:ext cx="194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1" name="Rectangle 899"/>
            <p:cNvSpPr>
              <a:spLocks noChangeArrowheads="1"/>
            </p:cNvSpPr>
            <p:nvPr/>
          </p:nvSpPr>
          <p:spPr bwMode="auto">
            <a:xfrm>
              <a:off x="2037" y="962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2" name="Rectangle 900"/>
            <p:cNvSpPr>
              <a:spLocks noChangeArrowheads="1"/>
            </p:cNvSpPr>
            <p:nvPr/>
          </p:nvSpPr>
          <p:spPr bwMode="auto">
            <a:xfrm>
              <a:off x="2037" y="10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3" name="Rectangle 901"/>
            <p:cNvSpPr>
              <a:spLocks noChangeArrowheads="1"/>
            </p:cNvSpPr>
            <p:nvPr/>
          </p:nvSpPr>
          <p:spPr bwMode="auto">
            <a:xfrm>
              <a:off x="2037" y="1095"/>
              <a:ext cx="193" cy="68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4" name="Rectangle 902"/>
            <p:cNvSpPr>
              <a:spLocks noChangeArrowheads="1"/>
            </p:cNvSpPr>
            <p:nvPr/>
          </p:nvSpPr>
          <p:spPr bwMode="auto">
            <a:xfrm>
              <a:off x="2037" y="1162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5" name="Rectangle 903"/>
            <p:cNvSpPr>
              <a:spLocks noChangeArrowheads="1"/>
            </p:cNvSpPr>
            <p:nvPr/>
          </p:nvSpPr>
          <p:spPr bwMode="auto">
            <a:xfrm>
              <a:off x="2037" y="1229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6" name="Rectangle 904"/>
            <p:cNvSpPr>
              <a:spLocks noChangeArrowheads="1"/>
            </p:cNvSpPr>
            <p:nvPr/>
          </p:nvSpPr>
          <p:spPr bwMode="auto">
            <a:xfrm>
              <a:off x="1652" y="896"/>
              <a:ext cx="193" cy="67"/>
            </a:xfrm>
            <a:prstGeom prst="rect">
              <a:avLst/>
            </a:prstGeom>
            <a:solidFill>
              <a:srgbClr val="00CC00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547" name="Rectangle 905"/>
            <p:cNvSpPr>
              <a:spLocks noChangeArrowheads="1"/>
            </p:cNvSpPr>
            <p:nvPr/>
          </p:nvSpPr>
          <p:spPr bwMode="auto">
            <a:xfrm>
              <a:off x="432" y="1295"/>
              <a:ext cx="593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Local</a:t>
              </a:r>
              <a:br>
                <a:rPr lang="en-GB" sz="1400">
                  <a:solidFill>
                    <a:srgbClr val="000000"/>
                  </a:solidFill>
                  <a:latin typeface="Tahoma" charset="0"/>
                </a:rPr>
              </a:br>
              <a:r>
                <a:rPr lang="en-GB" sz="1400">
                  <a:solidFill>
                    <a:srgbClr val="000000"/>
                  </a:solidFill>
                  <a:latin typeface="Tahoma" charset="0"/>
                </a:rPr>
                <a:t>line position</a:t>
              </a:r>
              <a:endParaRPr lang="en-GB" sz="1400">
                <a:latin typeface="Tahoma" charset="0"/>
              </a:endParaRPr>
            </a:p>
          </p:txBody>
        </p:sp>
        <p:grpSp>
          <p:nvGrpSpPr>
            <p:cNvPr id="63548" name="Group 906"/>
            <p:cNvGrpSpPr>
              <a:grpSpLocks/>
            </p:cNvGrpSpPr>
            <p:nvPr/>
          </p:nvGrpSpPr>
          <p:grpSpPr bwMode="auto">
            <a:xfrm>
              <a:off x="2229" y="1229"/>
              <a:ext cx="194" cy="67"/>
              <a:chOff x="2022" y="1230"/>
              <a:chExt cx="194" cy="67"/>
            </a:xfrm>
          </p:grpSpPr>
          <p:sp>
            <p:nvSpPr>
              <p:cNvPr id="63549" name="Rectangle 907"/>
              <p:cNvSpPr>
                <a:spLocks noChangeArrowheads="1"/>
              </p:cNvSpPr>
              <p:nvPr/>
            </p:nvSpPr>
            <p:spPr bwMode="auto">
              <a:xfrm>
                <a:off x="2022" y="1230"/>
                <a:ext cx="193" cy="66"/>
              </a:xfrm>
              <a:prstGeom prst="rect">
                <a:avLst/>
              </a:prstGeom>
              <a:solidFill>
                <a:srgbClr val="99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50" name="Rectangle 908"/>
              <p:cNvSpPr>
                <a:spLocks noChangeArrowheads="1"/>
              </p:cNvSpPr>
              <p:nvPr/>
            </p:nvSpPr>
            <p:spPr bwMode="auto">
              <a:xfrm>
                <a:off x="2022" y="1230"/>
                <a:ext cx="194" cy="67"/>
              </a:xfrm>
              <a:prstGeom prst="rect">
                <a:avLst/>
              </a:prstGeom>
              <a:solidFill>
                <a:srgbClr val="99FF66"/>
              </a:solidFill>
              <a:ln w="7938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3495" name="AutoShape 909"/>
          <p:cNvSpPr>
            <a:spLocks/>
          </p:cNvSpPr>
          <p:nvPr/>
        </p:nvSpPr>
        <p:spPr bwMode="auto">
          <a:xfrm>
            <a:off x="3733800" y="2413000"/>
            <a:ext cx="76200" cy="3048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Rectangle 910"/>
          <p:cNvSpPr>
            <a:spLocks noChangeArrowheads="1"/>
          </p:cNvSpPr>
          <p:nvPr/>
        </p:nvSpPr>
        <p:spPr bwMode="auto">
          <a:xfrm>
            <a:off x="3657600" y="2336800"/>
            <a:ext cx="1066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>
                <a:latin typeface="Tahoma" charset="0"/>
                <a:cs typeface="Times New Roman" charset="0"/>
              </a:rPr>
              <a:t>Inserted </a:t>
            </a:r>
            <a:br>
              <a:rPr lang="en-US" sz="1400">
                <a:latin typeface="Tahoma" charset="0"/>
                <a:cs typeface="Times New Roman" charset="0"/>
              </a:rPr>
            </a:br>
            <a:r>
              <a:rPr lang="en-US" sz="1400">
                <a:latin typeface="Tahoma" charset="0"/>
                <a:cs typeface="Times New Roman" charset="0"/>
              </a:rPr>
              <a:t>lines</a:t>
            </a:r>
            <a:endParaRPr lang="en-GB" sz="1400">
              <a:latin typeface="Tahoma" charset="0"/>
            </a:endParaRPr>
          </a:p>
        </p:txBody>
      </p:sp>
      <p:sp>
        <p:nvSpPr>
          <p:cNvPr id="6349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line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634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382000" cy="1828800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Tx/>
              <a:buNone/>
            </a:pPr>
            <a:r>
              <a:rPr lang="en-US" sz="1600" b="1">
                <a:solidFill>
                  <a:srgbClr val="7575D1"/>
                </a:solidFill>
                <a:latin typeface="Arial" charset="0"/>
              </a:rPr>
              <a:t>Version-centric layout</a:t>
            </a:r>
          </a:p>
          <a:p>
            <a:pPr marL="285750" indent="-285750">
              <a:spcBef>
                <a:spcPts val="600"/>
              </a:spcBef>
            </a:pPr>
            <a:r>
              <a:rPr lang="en-US" sz="1600">
                <a:latin typeface="Arial" charset="0"/>
              </a:rPr>
              <a:t>select one version </a:t>
            </a:r>
            <a:r>
              <a:rPr lang="en-US" sz="1600" i="1">
                <a:latin typeface="Times" charset="0"/>
                <a:cs typeface="Times" charset="0"/>
              </a:rPr>
              <a:t>v</a:t>
            </a:r>
          </a:p>
          <a:p>
            <a:pPr marL="285750" indent="-285750">
              <a:spcBef>
                <a:spcPts val="600"/>
              </a:spcBef>
            </a:pPr>
            <a:r>
              <a:rPr lang="en-US" sz="1600">
                <a:latin typeface="Arial" charset="0"/>
              </a:rPr>
              <a:t>line </a:t>
            </a:r>
            <a:r>
              <a:rPr lang="en-US" sz="1600" i="1">
                <a:latin typeface="Times" charset="0"/>
                <a:cs typeface="Times" charset="0"/>
              </a:rPr>
              <a:t>y</a:t>
            </a:r>
            <a:r>
              <a:rPr lang="en-US" sz="1600">
                <a:latin typeface="Arial" charset="0"/>
              </a:rPr>
              <a:t> position is file-based for </a:t>
            </a:r>
            <a:r>
              <a:rPr lang="en-US" sz="1600" i="1">
                <a:latin typeface="Times" charset="0"/>
                <a:cs typeface="Times" charset="0"/>
              </a:rPr>
              <a:t>v</a:t>
            </a:r>
            <a:r>
              <a:rPr lang="en-US" sz="1600">
                <a:latin typeface="Arial" charset="0"/>
              </a:rPr>
              <a:t> and smoothly changes to line-based for other versions</a:t>
            </a:r>
            <a:endParaRPr lang="en-US" sz="1400">
              <a:solidFill>
                <a:srgbClr val="7575D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/>
          <p:cNvPicPr>
            <a:picLocks noChangeAspect="1" noChangeArrowheads="1"/>
          </p:cNvPicPr>
          <p:nvPr/>
        </p:nvPicPr>
        <p:blipFill>
          <a:blip r:embed="rId2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8" y="1295400"/>
            <a:ext cx="5046662" cy="4343400"/>
          </a:xfrm>
          <a:prstGeom prst="rect">
            <a:avLst/>
          </a:prstGeom>
          <a:noFill/>
          <a:ln w="9525">
            <a:solidFill>
              <a:srgbClr val="99FF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line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8600"/>
            <a:ext cx="8382000" cy="1828800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Tx/>
              <a:buNone/>
              <a:defRPr/>
            </a:pPr>
            <a:endParaRPr lang="en-US" sz="1600" dirty="0">
              <a:solidFill>
                <a:srgbClr val="7575D1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endParaRPr lang="en-US" sz="1600" b="1" dirty="0" smtClean="0">
              <a:solidFill>
                <a:srgbClr val="7575D1"/>
              </a:solidFill>
              <a:latin typeface="Arial" charset="0"/>
              <a:cs typeface="Arial" charset="0"/>
            </a:endParaRPr>
          </a:p>
          <a:p>
            <a:pPr marL="0" indent="0">
              <a:spcBef>
                <a:spcPts val="600"/>
              </a:spcBef>
              <a:buFontTx/>
              <a:buNone/>
              <a:defRPr/>
            </a:pPr>
            <a:r>
              <a:rPr lang="en-US" sz="1600" b="1" dirty="0" err="1" smtClean="0">
                <a:solidFill>
                  <a:srgbClr val="7575D1"/>
                </a:solidFill>
                <a:latin typeface="Arial" charset="0"/>
                <a:cs typeface="Arial" charset="0"/>
              </a:rPr>
              <a:t>CVSscan</a:t>
            </a:r>
            <a:r>
              <a:rPr lang="en-US" sz="1600" b="1" dirty="0" smtClean="0">
                <a:solidFill>
                  <a:srgbClr val="7575D1"/>
                </a:solidFill>
                <a:latin typeface="Arial" charset="0"/>
                <a:cs typeface="Arial" charset="0"/>
              </a:rPr>
              <a:t> tool</a:t>
            </a:r>
            <a:endParaRPr lang="en-US" sz="1600" b="1" i="1" dirty="0">
              <a:solidFill>
                <a:srgbClr val="7575D1"/>
              </a:solidFill>
              <a:latin typeface="Times" charset="0"/>
              <a:cs typeface="Times" charset="0"/>
            </a:endParaRPr>
          </a:p>
        </p:txBody>
      </p:sp>
      <p:pic>
        <p:nvPicPr>
          <p:cNvPr id="2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181600"/>
            <a:ext cx="48768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Bent Arrow 22"/>
          <p:cNvSpPr/>
          <p:nvPr/>
        </p:nvSpPr>
        <p:spPr>
          <a:xfrm flipV="1">
            <a:off x="3352800" y="5791200"/>
            <a:ext cx="609600" cy="609600"/>
          </a:xfrm>
          <a:prstGeom prst="bent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4518" name="Rectangle 23"/>
          <p:cNvSpPr>
            <a:spLocks noChangeArrowheads="1"/>
          </p:cNvSpPr>
          <p:nvPr/>
        </p:nvSpPr>
        <p:spPr bwMode="auto">
          <a:xfrm>
            <a:off x="6965950" y="3500438"/>
            <a:ext cx="1938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time metric bar: code size</a:t>
            </a:r>
            <a:br>
              <a:rPr lang="en-US" sz="1200"/>
            </a:br>
            <a:r>
              <a:rPr lang="en-US" sz="1200"/>
              <a:t>change in time</a:t>
            </a:r>
          </a:p>
        </p:txBody>
      </p:sp>
      <p:sp>
        <p:nvSpPr>
          <p:cNvPr id="64519" name="Rectangle 24"/>
          <p:cNvSpPr>
            <a:spLocks noChangeArrowheads="1"/>
          </p:cNvSpPr>
          <p:nvPr/>
        </p:nvSpPr>
        <p:spPr bwMode="auto">
          <a:xfrm>
            <a:off x="292100" y="6396038"/>
            <a:ext cx="3838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move mouse in code view: show code that</a:t>
            </a:r>
          </a:p>
          <a:p>
            <a:r>
              <a:rPr lang="en-US" sz="1200"/>
              <a:t>will be inserted / was removed from current location</a:t>
            </a:r>
          </a:p>
        </p:txBody>
      </p:sp>
      <p:sp>
        <p:nvSpPr>
          <p:cNvPr id="64520" name="Rectangle 25"/>
          <p:cNvSpPr>
            <a:spLocks noChangeArrowheads="1"/>
          </p:cNvSpPr>
          <p:nvPr/>
        </p:nvSpPr>
        <p:spPr bwMode="auto">
          <a:xfrm>
            <a:off x="228600" y="4795838"/>
            <a:ext cx="1638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detailed code view</a:t>
            </a:r>
            <a:br>
              <a:rPr lang="en-US" sz="1200"/>
            </a:br>
            <a:r>
              <a:rPr lang="en-US" sz="1200"/>
              <a:t>around mouse cursor</a:t>
            </a:r>
          </a:p>
        </p:txBody>
      </p:sp>
      <p:sp>
        <p:nvSpPr>
          <p:cNvPr id="64521" name="Rectangle 26"/>
          <p:cNvSpPr>
            <a:spLocks noChangeArrowheads="1"/>
          </p:cNvSpPr>
          <p:nvPr/>
        </p:nvSpPr>
        <p:spPr bwMode="auto">
          <a:xfrm>
            <a:off x="4648200" y="838200"/>
            <a:ext cx="198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code metric bar: code size</a:t>
            </a:r>
            <a:br>
              <a:rPr lang="en-US" sz="1200"/>
            </a:br>
            <a:r>
              <a:rPr lang="en-US" sz="1200"/>
              <a:t>change per separate line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0800000" flipV="1">
            <a:off x="3200400" y="1066800"/>
            <a:ext cx="1447800" cy="609600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 flipV="1">
            <a:off x="6553200" y="3733800"/>
            <a:ext cx="457200" cy="304800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Software Data to Visualize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28600" y="685800"/>
            <a:ext cx="8763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b="1" dirty="0">
                <a:solidFill>
                  <a:srgbClr val="7575D1"/>
                </a:solidFill>
              </a:rPr>
              <a:t>Three types of data (used by structure/behavior/evolution visualizations)</a:t>
            </a: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b="1" dirty="0">
                <a:solidFill>
                  <a:srgbClr val="7575D1"/>
                </a:solidFill>
              </a:rPr>
              <a:t>1. Text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dirty="0"/>
              <a:t>source code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dirty="0"/>
              <a:t>commit logs</a:t>
            </a: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b="1" dirty="0">
                <a:solidFill>
                  <a:srgbClr val="7575D1"/>
                </a:solidFill>
              </a:rPr>
              <a:t>2. Attributes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file type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fr-FR" dirty="0">
                <a:solidFill>
                  <a:srgbClr val="000000"/>
                </a:solidFill>
              </a:rPr>
              <a:t>q</a:t>
            </a:r>
            <a:r>
              <a:rPr lang="en-US" dirty="0" err="1">
                <a:solidFill>
                  <a:srgbClr val="000000"/>
                </a:solidFill>
              </a:rPr>
              <a:t>uality</a:t>
            </a:r>
            <a:r>
              <a:rPr lang="en-US" dirty="0">
                <a:solidFill>
                  <a:srgbClr val="000000"/>
                </a:solidFill>
              </a:rPr>
              <a:t> metrics, AST values (types, </a:t>
            </a:r>
            <a:r>
              <a:rPr lang="en-US" dirty="0" err="1">
                <a:solidFill>
                  <a:srgbClr val="000000"/>
                </a:solidFill>
              </a:rPr>
              <a:t>etc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commit details (authors, date)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profiling &amp; testing data</a:t>
            </a: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endParaRPr lang="en-US" b="1" dirty="0">
              <a:solidFill>
                <a:srgbClr val="7575D1"/>
              </a:solidFill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defRPr/>
            </a:pPr>
            <a:r>
              <a:rPr lang="en-US" b="1" dirty="0">
                <a:solidFill>
                  <a:srgbClr val="7575D1"/>
                </a:solidFill>
              </a:rPr>
              <a:t>3. Relations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containment</a:t>
            </a:r>
          </a:p>
          <a:p>
            <a:pPr marL="285750" indent="-285750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/>
            </a:pPr>
            <a:r>
              <a:rPr lang="en-US" dirty="0">
                <a:solidFill>
                  <a:srgbClr val="000000"/>
                </a:solidFill>
              </a:rPr>
              <a:t>associations (calls, uses, includes, inherits, clones, authors, ...)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7500"/>
            <a:ext cx="2836863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8"/>
          <p:cNvSpPr>
            <a:spLocks noChangeArrowheads="1"/>
          </p:cNvSpPr>
          <p:nvPr/>
        </p:nvSpPr>
        <p:spPr bwMode="auto">
          <a:xfrm>
            <a:off x="2943225" y="6003925"/>
            <a:ext cx="882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time</a:t>
            </a:r>
          </a:p>
          <a:p>
            <a:r>
              <a:rPr lang="en-GB" sz="1400"/>
              <a:t>(version)</a:t>
            </a:r>
            <a:endParaRPr lang="en-US" sz="1400"/>
          </a:p>
        </p:txBody>
      </p:sp>
      <p:sp>
        <p:nvSpPr>
          <p:cNvPr id="65539" name="Line 9"/>
          <p:cNvSpPr>
            <a:spLocks noChangeShapeType="1"/>
          </p:cNvSpPr>
          <p:nvPr/>
        </p:nvSpPr>
        <p:spPr bwMode="auto">
          <a:xfrm>
            <a:off x="107950" y="6780213"/>
            <a:ext cx="39592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Line 10"/>
          <p:cNvSpPr>
            <a:spLocks noChangeShapeType="1"/>
          </p:cNvSpPr>
          <p:nvPr/>
        </p:nvSpPr>
        <p:spPr bwMode="auto">
          <a:xfrm>
            <a:off x="3048000" y="304800"/>
            <a:ext cx="0" cy="2087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Rectangle 11"/>
          <p:cNvSpPr>
            <a:spLocks noChangeArrowheads="1"/>
          </p:cNvSpPr>
          <p:nvPr/>
        </p:nvSpPr>
        <p:spPr bwMode="auto">
          <a:xfrm>
            <a:off x="3052763" y="1792288"/>
            <a:ext cx="554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file</a:t>
            </a:r>
          </a:p>
          <a:p>
            <a:r>
              <a:rPr lang="en-US" sz="1400"/>
              <a:t>lines</a:t>
            </a:r>
          </a:p>
        </p:txBody>
      </p:sp>
      <p:sp>
        <p:nvSpPr>
          <p:cNvPr id="65542" name="Rectangle 12"/>
          <p:cNvSpPr>
            <a:spLocks noChangeArrowheads="1"/>
          </p:cNvSpPr>
          <p:nvPr/>
        </p:nvSpPr>
        <p:spPr bwMode="auto">
          <a:xfrm>
            <a:off x="4311650" y="957263"/>
            <a:ext cx="422433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/>
              <a:t>extend idea to a few (1..4) files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/>
              <a:t>stack several line-level views, one per file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/>
              <a:t>line color = construct type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/>
              <a:t>helps doing </a:t>
            </a:r>
            <a:r>
              <a:rPr lang="en-US" sz="1600" b="1"/>
              <a:t>cross-file analysis</a:t>
            </a:r>
          </a:p>
          <a:p>
            <a:pPr marL="285750" indent="-285750">
              <a:buFont typeface="Arial" charset="0"/>
              <a:buChar char="•"/>
            </a:pPr>
            <a:endParaRPr lang="en-US" sz="1600" b="1"/>
          </a:p>
          <a:p>
            <a:pPr marL="285750" indent="-285750">
              <a:buFont typeface="Arial" charset="0"/>
              <a:buChar char="•"/>
            </a:pPr>
            <a:r>
              <a:rPr lang="en-US" sz="1600"/>
              <a:t>large size jumps = code </a:t>
            </a:r>
            <a:r>
              <a:rPr lang="en-US" sz="1600" b="1"/>
              <a:t>refactoring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/>
              <a:t>less wavy patterns = </a:t>
            </a:r>
            <a:r>
              <a:rPr lang="en-US" sz="1600" b="1"/>
              <a:t>stable</a:t>
            </a:r>
            <a:r>
              <a:rPr lang="en-US" sz="1600"/>
              <a:t> code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/>
              <a:t>horizontal patterns = </a:t>
            </a:r>
            <a:r>
              <a:rPr lang="en-US" sz="1600" b="1"/>
              <a:t>unchanged</a:t>
            </a:r>
            <a:r>
              <a:rPr lang="en-US" sz="1600"/>
              <a:t> code </a:t>
            </a:r>
          </a:p>
        </p:txBody>
      </p:sp>
      <p:sp>
        <p:nvSpPr>
          <p:cNvPr id="65543" name="Rectangle 13"/>
          <p:cNvSpPr>
            <a:spLocks noChangeArrowheads="1"/>
          </p:cNvSpPr>
          <p:nvPr/>
        </p:nvSpPr>
        <p:spPr bwMode="auto">
          <a:xfrm>
            <a:off x="4567238" y="5538788"/>
            <a:ext cx="288925" cy="215900"/>
          </a:xfrm>
          <a:prstGeom prst="rect">
            <a:avLst/>
          </a:prstGeom>
          <a:solidFill>
            <a:srgbClr val="30CA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65544" name="Rectangle 14"/>
          <p:cNvSpPr>
            <a:spLocks noChangeArrowheads="1"/>
          </p:cNvSpPr>
          <p:nvPr/>
        </p:nvSpPr>
        <p:spPr bwMode="auto">
          <a:xfrm>
            <a:off x="4789488" y="5467350"/>
            <a:ext cx="1012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comments</a:t>
            </a:r>
            <a:endParaRPr lang="en-US" sz="1400"/>
          </a:p>
        </p:txBody>
      </p:sp>
      <p:sp>
        <p:nvSpPr>
          <p:cNvPr id="65545" name="Rectangle 15"/>
          <p:cNvSpPr>
            <a:spLocks noChangeArrowheads="1"/>
          </p:cNvSpPr>
          <p:nvPr/>
        </p:nvSpPr>
        <p:spPr bwMode="auto">
          <a:xfrm>
            <a:off x="4576763" y="5830888"/>
            <a:ext cx="288925" cy="2159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65546" name="Rectangle 16"/>
          <p:cNvSpPr>
            <a:spLocks noChangeArrowheads="1"/>
          </p:cNvSpPr>
          <p:nvPr/>
        </p:nvSpPr>
        <p:spPr bwMode="auto">
          <a:xfrm>
            <a:off x="4799013" y="5776913"/>
            <a:ext cx="13922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function bodies</a:t>
            </a:r>
            <a:endParaRPr lang="en-US" sz="1400"/>
          </a:p>
        </p:txBody>
      </p:sp>
      <p:sp>
        <p:nvSpPr>
          <p:cNvPr id="65547" name="Rectangle 17"/>
          <p:cNvSpPr>
            <a:spLocks noChangeArrowheads="1"/>
          </p:cNvSpPr>
          <p:nvPr/>
        </p:nvSpPr>
        <p:spPr bwMode="auto">
          <a:xfrm>
            <a:off x="4578350" y="6113463"/>
            <a:ext cx="288925" cy="215900"/>
          </a:xfrm>
          <a:prstGeom prst="rect">
            <a:avLst/>
          </a:prstGeom>
          <a:solidFill>
            <a:srgbClr val="FF99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65548" name="Rectangle 18"/>
          <p:cNvSpPr>
            <a:spLocks noChangeArrowheads="1"/>
          </p:cNvSpPr>
          <p:nvPr/>
        </p:nvSpPr>
        <p:spPr bwMode="auto">
          <a:xfrm>
            <a:off x="4800600" y="6042025"/>
            <a:ext cx="712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strings</a:t>
            </a:r>
            <a:endParaRPr lang="en-US" sz="1400"/>
          </a:p>
        </p:txBody>
      </p:sp>
      <p:sp>
        <p:nvSpPr>
          <p:cNvPr id="65549" name="Rectangle 19"/>
          <p:cNvSpPr>
            <a:spLocks noChangeArrowheads="1"/>
          </p:cNvSpPr>
          <p:nvPr/>
        </p:nvSpPr>
        <p:spPr bwMode="auto">
          <a:xfrm>
            <a:off x="4581525" y="6402388"/>
            <a:ext cx="288925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400"/>
          </a:p>
        </p:txBody>
      </p:sp>
      <p:sp>
        <p:nvSpPr>
          <p:cNvPr id="65550" name="Rectangle 20"/>
          <p:cNvSpPr>
            <a:spLocks noChangeArrowheads="1"/>
          </p:cNvSpPr>
          <p:nvPr/>
        </p:nvSpPr>
        <p:spPr bwMode="auto">
          <a:xfrm>
            <a:off x="4811713" y="6321425"/>
            <a:ext cx="1512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function headers</a:t>
            </a:r>
            <a:endParaRPr lang="en-US" sz="1400"/>
          </a:p>
        </p:txBody>
      </p:sp>
      <p:sp>
        <p:nvSpPr>
          <p:cNvPr id="65551" name="Rectangle 6"/>
          <p:cNvSpPr>
            <a:spLocks noGrp="1" noChangeArrowheads="1"/>
          </p:cNvSpPr>
          <p:nvPr>
            <p:ph type="title"/>
          </p:nvPr>
        </p:nvSpPr>
        <p:spPr>
          <a:xfrm>
            <a:off x="3276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line level – several files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65552" name="Rectangle 19"/>
          <p:cNvSpPr>
            <a:spLocks noChangeArrowheads="1"/>
          </p:cNvSpPr>
          <p:nvPr/>
        </p:nvSpPr>
        <p:spPr bwMode="auto">
          <a:xfrm>
            <a:off x="4578350" y="6381750"/>
            <a:ext cx="288925" cy="2159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file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382000" cy="1828800"/>
          </a:xfrm>
        </p:spPr>
        <p:txBody>
          <a:bodyPr/>
          <a:lstStyle/>
          <a:p>
            <a:pPr marL="285750" indent="-285750">
              <a:spcBef>
                <a:spcPts val="600"/>
              </a:spcBef>
              <a:buFontTx/>
              <a:buNone/>
            </a:pPr>
            <a:endParaRPr lang="en-US" sz="1600">
              <a:solidFill>
                <a:srgbClr val="7575D1"/>
              </a:solidFill>
              <a:latin typeface="Arial" charset="0"/>
            </a:endParaRPr>
          </a:p>
          <a:p>
            <a:pPr marL="285750" indent="-285750">
              <a:spcBef>
                <a:spcPts val="600"/>
              </a:spcBef>
            </a:pPr>
            <a:r>
              <a:rPr lang="en-US" sz="1600">
                <a:latin typeface="Arial" charset="0"/>
              </a:rPr>
              <a:t>use 2D </a:t>
            </a:r>
            <a:r>
              <a:rPr lang="en-US" sz="1600" b="1">
                <a:latin typeface="Arial" charset="0"/>
              </a:rPr>
              <a:t>dense pixel layouts </a:t>
            </a:r>
            <a:r>
              <a:rPr lang="en-US" sz="1600">
                <a:latin typeface="Arial" charset="0"/>
              </a:rPr>
              <a:t>(similar to table lens idea)</a:t>
            </a:r>
          </a:p>
          <a:p>
            <a:pPr marL="285750" indent="-285750">
              <a:spcBef>
                <a:spcPts val="600"/>
              </a:spcBef>
            </a:pPr>
            <a:r>
              <a:rPr lang="en-US" sz="1600" i="1">
                <a:latin typeface="Times" charset="0"/>
                <a:cs typeface="Times" charset="0"/>
              </a:rPr>
              <a:t>x</a:t>
            </a:r>
            <a:r>
              <a:rPr lang="en-US" sz="1600">
                <a:latin typeface="Arial" charset="0"/>
              </a:rPr>
              <a:t> = time, </a:t>
            </a:r>
            <a:r>
              <a:rPr lang="en-US" sz="1600" i="1">
                <a:latin typeface="Times" charset="0"/>
                <a:cs typeface="Times" charset="0"/>
              </a:rPr>
              <a:t>y</a:t>
            </a:r>
            <a:r>
              <a:rPr lang="en-US" sz="1600">
                <a:latin typeface="Arial" charset="0"/>
              </a:rPr>
              <a:t> = files; one file = one horizontal band; one version = one band segment</a:t>
            </a:r>
          </a:p>
        </p:txBody>
      </p:sp>
      <p:graphicFrame>
        <p:nvGraphicFramePr>
          <p:cNvPr id="66563" name="Object 2"/>
          <p:cNvGraphicFramePr>
            <a:graphicFrameLocks noChangeAspect="1"/>
          </p:cNvGraphicFramePr>
          <p:nvPr/>
        </p:nvGraphicFramePr>
        <p:xfrm>
          <a:off x="4640263" y="4243388"/>
          <a:ext cx="15875" cy="1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29" name="Bitmap Image" r:id="rId3" imgW="25400" imgH="25400" progId="Paint.Picture">
                  <p:embed/>
                </p:oleObj>
              </mc:Choice>
              <mc:Fallback>
                <p:oleObj name="Bitmap Image" r:id="rId3" imgW="25400" imgH="2540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0263" y="4243388"/>
                        <a:ext cx="15875" cy="1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1D0993"/>
                                </a:gs>
                                <a:gs pos="100000">
                                  <a:srgbClr val="7575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564" name="Rectangle 5"/>
          <p:cNvSpPr>
            <a:spLocks noChangeArrowheads="1"/>
          </p:cNvSpPr>
          <p:nvPr/>
        </p:nvSpPr>
        <p:spPr bwMode="auto">
          <a:xfrm>
            <a:off x="6629400" y="1762125"/>
            <a:ext cx="1271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time (version)</a:t>
            </a:r>
            <a:endParaRPr lang="en-US" sz="1400"/>
          </a:p>
        </p:txBody>
      </p:sp>
      <p:sp>
        <p:nvSpPr>
          <p:cNvPr id="66565" name="Line 6"/>
          <p:cNvSpPr>
            <a:spLocks noChangeShapeType="1"/>
          </p:cNvSpPr>
          <p:nvPr/>
        </p:nvSpPr>
        <p:spPr bwMode="auto">
          <a:xfrm>
            <a:off x="1447800" y="2105025"/>
            <a:ext cx="6667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6" name="Line 7"/>
          <p:cNvSpPr>
            <a:spLocks noChangeShapeType="1"/>
          </p:cNvSpPr>
          <p:nvPr/>
        </p:nvSpPr>
        <p:spPr bwMode="auto">
          <a:xfrm>
            <a:off x="7962900" y="2225675"/>
            <a:ext cx="0" cy="42513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67" name="Rectangle 8"/>
          <p:cNvSpPr>
            <a:spLocks noChangeArrowheads="1"/>
          </p:cNvSpPr>
          <p:nvPr/>
        </p:nvSpPr>
        <p:spPr bwMode="auto">
          <a:xfrm>
            <a:off x="7977188" y="5727700"/>
            <a:ext cx="105251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files sorted</a:t>
            </a:r>
          </a:p>
          <a:p>
            <a:r>
              <a:rPr lang="en-GB" sz="1400"/>
              <a:t>by order</a:t>
            </a:r>
          </a:p>
          <a:p>
            <a:r>
              <a:rPr lang="en-GB" sz="1400"/>
              <a:t>in folders</a:t>
            </a:r>
            <a:endParaRPr lang="en-US" sz="1400"/>
          </a:p>
        </p:txBody>
      </p:sp>
      <p:sp>
        <p:nvSpPr>
          <p:cNvPr id="66568" name="Rectangle 11"/>
          <p:cNvSpPr>
            <a:spLocks noChangeArrowheads="1"/>
          </p:cNvSpPr>
          <p:nvPr/>
        </p:nvSpPr>
        <p:spPr bwMode="auto">
          <a:xfrm>
            <a:off x="3276600" y="6338888"/>
            <a:ext cx="2146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color = version author ID</a:t>
            </a:r>
            <a:endParaRPr lang="en-GB" sz="1400"/>
          </a:p>
        </p:txBody>
      </p:sp>
      <p:sp>
        <p:nvSpPr>
          <p:cNvPr id="66569" name="Rectangle 12"/>
          <p:cNvSpPr>
            <a:spLocks noChangeArrowheads="1"/>
          </p:cNvSpPr>
          <p:nvPr/>
        </p:nvSpPr>
        <p:spPr bwMode="auto">
          <a:xfrm>
            <a:off x="-28575" y="6172200"/>
            <a:ext cx="993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number of</a:t>
            </a:r>
          </a:p>
          <a:p>
            <a:r>
              <a:rPr lang="en-US" sz="1400"/>
              <a:t>commits</a:t>
            </a:r>
            <a:endParaRPr lang="en-GB" sz="1400"/>
          </a:p>
        </p:txBody>
      </p:sp>
      <p:sp>
        <p:nvSpPr>
          <p:cNvPr id="66570" name="Line 13"/>
          <p:cNvSpPr>
            <a:spLocks noChangeShapeType="1"/>
          </p:cNvSpPr>
          <p:nvPr/>
        </p:nvSpPr>
        <p:spPr bwMode="auto">
          <a:xfrm flipV="1">
            <a:off x="866775" y="6096000"/>
            <a:ext cx="504825" cy="495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1" name="Line 14"/>
          <p:cNvSpPr>
            <a:spLocks noChangeShapeType="1"/>
          </p:cNvSpPr>
          <p:nvPr/>
        </p:nvSpPr>
        <p:spPr bwMode="auto">
          <a:xfrm flipH="1" flipV="1">
            <a:off x="7924800" y="2209800"/>
            <a:ext cx="533400" cy="533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6572" name="Rectangle 15"/>
          <p:cNvSpPr>
            <a:spLocks noChangeArrowheads="1"/>
          </p:cNvSpPr>
          <p:nvPr/>
        </p:nvSpPr>
        <p:spPr bwMode="auto">
          <a:xfrm>
            <a:off x="8001000" y="2667000"/>
            <a:ext cx="74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project</a:t>
            </a:r>
          </a:p>
          <a:p>
            <a:r>
              <a:rPr lang="en-US" sz="1400"/>
              <a:t>activity</a:t>
            </a:r>
            <a:endParaRPr lang="en-GB" sz="1400"/>
          </a:p>
        </p:txBody>
      </p:sp>
      <p:pic>
        <p:nvPicPr>
          <p:cNvPr id="66573" name="Picture 1" descr="From Clipboa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6553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585" name="Object 2"/>
          <p:cNvGraphicFramePr>
            <a:graphicFrameLocks noChangeAspect="1"/>
          </p:cNvGraphicFramePr>
          <p:nvPr/>
        </p:nvGraphicFramePr>
        <p:xfrm>
          <a:off x="4735513" y="4117975"/>
          <a:ext cx="15875" cy="1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48" name="Bitmap Image" r:id="rId3" imgW="25400" imgH="25400" progId="Paint.Picture">
                  <p:embed/>
                </p:oleObj>
              </mc:Choice>
              <mc:Fallback>
                <p:oleObj name="Bitmap Image" r:id="rId3" imgW="25400" imgH="2540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5513" y="4117975"/>
                        <a:ext cx="15875" cy="1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1D0993"/>
                                </a:gs>
                                <a:gs pos="100000">
                                  <a:srgbClr val="7575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533400" y="760413"/>
            <a:ext cx="7315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Which are the most changed files, and who worked in those?</a:t>
            </a:r>
            <a:b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sz="1600" dirty="0"/>
              <a:t> sort files on </a:t>
            </a:r>
            <a:r>
              <a:rPr lang="en-US" sz="1600" dirty="0">
                <a:solidFill>
                  <a:srgbClr val="7575D1"/>
                </a:solidFill>
              </a:rPr>
              <a:t>activity</a:t>
            </a:r>
            <a:r>
              <a:rPr lang="en-US" sz="1600" dirty="0"/>
              <a:t>, color on </a:t>
            </a:r>
            <a:r>
              <a:rPr lang="en-US" sz="1600" dirty="0">
                <a:solidFill>
                  <a:srgbClr val="7575D1"/>
                </a:solidFill>
              </a:rPr>
              <a:t>author ID</a:t>
            </a:r>
          </a:p>
        </p:txBody>
      </p:sp>
      <p:sp>
        <p:nvSpPr>
          <p:cNvPr id="67587" name="Rectangle 5"/>
          <p:cNvSpPr>
            <a:spLocks noChangeArrowheads="1"/>
          </p:cNvSpPr>
          <p:nvPr/>
        </p:nvSpPr>
        <p:spPr bwMode="auto">
          <a:xfrm>
            <a:off x="0" y="5638800"/>
            <a:ext cx="11668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/>
              <a:t>files sorted</a:t>
            </a:r>
          </a:p>
          <a:p>
            <a:r>
              <a:rPr lang="en-GB" sz="1600"/>
              <a:t>by activity</a:t>
            </a:r>
            <a:endParaRPr lang="en-US" sz="1600"/>
          </a:p>
        </p:txBody>
      </p:sp>
      <p:sp>
        <p:nvSpPr>
          <p:cNvPr id="67588" name="Line 6"/>
          <p:cNvSpPr>
            <a:spLocks noChangeShapeType="1"/>
          </p:cNvSpPr>
          <p:nvPr/>
        </p:nvSpPr>
        <p:spPr bwMode="auto">
          <a:xfrm>
            <a:off x="1162050" y="2035175"/>
            <a:ext cx="0" cy="4441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9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file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10" name="Left Brace 9"/>
          <p:cNvSpPr/>
          <p:nvPr/>
        </p:nvSpPr>
        <p:spPr>
          <a:xfrm flipH="1">
            <a:off x="8299450" y="2057400"/>
            <a:ext cx="152400" cy="762000"/>
          </a:xfrm>
          <a:prstGeom prst="leftBrac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7591" name="Rectangle 5"/>
          <p:cNvSpPr>
            <a:spLocks noChangeArrowheads="1"/>
          </p:cNvSpPr>
          <p:nvPr/>
        </p:nvSpPr>
        <p:spPr bwMode="auto">
          <a:xfrm>
            <a:off x="8405813" y="1981200"/>
            <a:ext cx="720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m</a:t>
            </a:r>
            <a:r>
              <a:rPr lang="en-GB" sz="1600"/>
              <a:t>ost</a:t>
            </a:r>
          </a:p>
          <a:p>
            <a:r>
              <a:rPr lang="en-US" sz="1600"/>
              <a:t>a</a:t>
            </a:r>
            <a:r>
              <a:rPr lang="en-GB" sz="1600"/>
              <a:t>ctive</a:t>
            </a:r>
          </a:p>
          <a:p>
            <a:r>
              <a:rPr lang="en-GB" sz="1600"/>
              <a:t>files</a:t>
            </a:r>
            <a:endParaRPr lang="en-US" sz="1600"/>
          </a:p>
        </p:txBody>
      </p:sp>
      <p:pic>
        <p:nvPicPr>
          <p:cNvPr id="67592" name="Picture 1" descr="From Clipboa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6588"/>
            <a:ext cx="70231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4"/>
          <p:cNvSpPr>
            <a:spLocks noChangeArrowheads="1"/>
          </p:cNvSpPr>
          <p:nvPr/>
        </p:nvSpPr>
        <p:spPr bwMode="auto">
          <a:xfrm>
            <a:off x="457200" y="760413"/>
            <a:ext cx="8991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What type of code appeared when in the project</a:t>
            </a:r>
            <a:r>
              <a:rPr lang="ja-JP" altLang="en-US" sz="1600" b="1">
                <a:solidFill>
                  <a:srgbClr val="7575D1"/>
                </a:solidFill>
              </a:rPr>
              <a:t>’</a:t>
            </a:r>
            <a:r>
              <a:rPr lang="en-US" altLang="ja-JP" sz="1600" b="1">
                <a:solidFill>
                  <a:srgbClr val="7575D1"/>
                </a:solidFill>
              </a:rPr>
              <a:t>s lifetime?</a:t>
            </a:r>
          </a:p>
          <a:p>
            <a:endParaRPr lang="en-US" sz="1600" b="1">
              <a:solidFill>
                <a:srgbClr val="7575D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600"/>
              <a:t> sort files on age, color on file type</a:t>
            </a:r>
          </a:p>
        </p:txBody>
      </p:sp>
      <p:sp>
        <p:nvSpPr>
          <p:cNvPr id="68610" name="Rectangle 5"/>
          <p:cNvSpPr>
            <a:spLocks noChangeArrowheads="1"/>
          </p:cNvSpPr>
          <p:nvPr/>
        </p:nvSpPr>
        <p:spPr bwMode="auto">
          <a:xfrm>
            <a:off x="0" y="5895975"/>
            <a:ext cx="11668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/>
              <a:t>files sorted</a:t>
            </a:r>
          </a:p>
          <a:p>
            <a:r>
              <a:rPr lang="en-GB" sz="1600"/>
              <a:t>by age</a:t>
            </a:r>
            <a:endParaRPr lang="en-US" sz="1600"/>
          </a:p>
        </p:txBody>
      </p:sp>
      <p:sp>
        <p:nvSpPr>
          <p:cNvPr id="68611" name="Line 6"/>
          <p:cNvSpPr>
            <a:spLocks noChangeShapeType="1"/>
          </p:cNvSpPr>
          <p:nvPr/>
        </p:nvSpPr>
        <p:spPr bwMode="auto">
          <a:xfrm>
            <a:off x="1162050" y="1958975"/>
            <a:ext cx="0" cy="4441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8612" name="Object 2"/>
          <p:cNvGraphicFramePr>
            <a:graphicFrameLocks noChangeAspect="1"/>
          </p:cNvGraphicFramePr>
          <p:nvPr/>
        </p:nvGraphicFramePr>
        <p:xfrm>
          <a:off x="4721225" y="4037013"/>
          <a:ext cx="15875" cy="1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4" name="Bitmap Image" r:id="rId3" imgW="25400" imgH="25400" progId="Paint.Picture">
                  <p:embed/>
                </p:oleObj>
              </mc:Choice>
              <mc:Fallback>
                <p:oleObj name="Bitmap Image" r:id="rId3" imgW="25400" imgH="2540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225" y="4037013"/>
                        <a:ext cx="15875" cy="1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1D0993"/>
                                </a:gs>
                                <a:gs pos="100000">
                                  <a:srgbClr val="7575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3" name="Rectangle 8"/>
          <p:cNvSpPr>
            <a:spLocks noChangeArrowheads="1"/>
          </p:cNvSpPr>
          <p:nvPr/>
        </p:nvSpPr>
        <p:spPr bwMode="auto">
          <a:xfrm>
            <a:off x="1447800" y="6400800"/>
            <a:ext cx="228600" cy="171450"/>
          </a:xfrm>
          <a:prstGeom prst="rect">
            <a:avLst/>
          </a:prstGeom>
          <a:solidFill>
            <a:srgbClr val="00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8614" name="Rectangle 9"/>
          <p:cNvSpPr>
            <a:spLocks noChangeArrowheads="1"/>
          </p:cNvSpPr>
          <p:nvPr/>
        </p:nvSpPr>
        <p:spPr bwMode="auto">
          <a:xfrm>
            <a:off x="1657350" y="6310313"/>
            <a:ext cx="830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.tcl, .py</a:t>
            </a:r>
            <a:endParaRPr lang="en-GB" sz="1600"/>
          </a:p>
        </p:txBody>
      </p:sp>
      <p:sp>
        <p:nvSpPr>
          <p:cNvPr id="68615" name="Rectangle 10"/>
          <p:cNvSpPr>
            <a:spLocks noChangeArrowheads="1"/>
          </p:cNvSpPr>
          <p:nvPr/>
        </p:nvSpPr>
        <p:spPr bwMode="auto">
          <a:xfrm>
            <a:off x="2667000" y="6405563"/>
            <a:ext cx="228600" cy="171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8616" name="Rectangle 11"/>
          <p:cNvSpPr>
            <a:spLocks noChangeArrowheads="1"/>
          </p:cNvSpPr>
          <p:nvPr/>
        </p:nvSpPr>
        <p:spPr bwMode="auto">
          <a:xfrm>
            <a:off x="2876550" y="6315075"/>
            <a:ext cx="3540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.h</a:t>
            </a:r>
            <a:endParaRPr lang="en-GB" sz="1600"/>
          </a:p>
        </p:txBody>
      </p:sp>
      <p:sp>
        <p:nvSpPr>
          <p:cNvPr id="68617" name="Rectangle 12"/>
          <p:cNvSpPr>
            <a:spLocks noChangeArrowheads="1"/>
          </p:cNvSpPr>
          <p:nvPr/>
        </p:nvSpPr>
        <p:spPr bwMode="auto">
          <a:xfrm>
            <a:off x="3609975" y="6405563"/>
            <a:ext cx="228600" cy="171450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8618" name="Rectangle 13"/>
          <p:cNvSpPr>
            <a:spLocks noChangeArrowheads="1"/>
          </p:cNvSpPr>
          <p:nvPr/>
        </p:nvSpPr>
        <p:spPr bwMode="auto">
          <a:xfrm>
            <a:off x="3819525" y="6315075"/>
            <a:ext cx="546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.cxx</a:t>
            </a:r>
            <a:endParaRPr lang="en-GB" sz="1600"/>
          </a:p>
        </p:txBody>
      </p:sp>
      <p:sp>
        <p:nvSpPr>
          <p:cNvPr id="68619" name="Rectangle 14"/>
          <p:cNvSpPr>
            <a:spLocks noChangeArrowheads="1"/>
          </p:cNvSpPr>
          <p:nvPr/>
        </p:nvSpPr>
        <p:spPr bwMode="auto">
          <a:xfrm>
            <a:off x="4629150" y="6405563"/>
            <a:ext cx="228600" cy="17145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8620" name="Rectangle 15"/>
          <p:cNvSpPr>
            <a:spLocks noChangeArrowheads="1"/>
          </p:cNvSpPr>
          <p:nvPr/>
        </p:nvSpPr>
        <p:spPr bwMode="auto">
          <a:xfrm>
            <a:off x="4838700" y="6315075"/>
            <a:ext cx="398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.in</a:t>
            </a:r>
            <a:endParaRPr lang="en-GB" sz="1600"/>
          </a:p>
        </p:txBody>
      </p:sp>
      <p:sp>
        <p:nvSpPr>
          <p:cNvPr id="68621" name="Rectangle 16"/>
          <p:cNvSpPr>
            <a:spLocks noChangeArrowheads="1"/>
          </p:cNvSpPr>
          <p:nvPr/>
        </p:nvSpPr>
        <p:spPr bwMode="auto">
          <a:xfrm>
            <a:off x="5514975" y="6405563"/>
            <a:ext cx="228600" cy="1714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68622" name="Rectangle 17"/>
          <p:cNvSpPr>
            <a:spLocks noChangeArrowheads="1"/>
          </p:cNvSpPr>
          <p:nvPr/>
        </p:nvSpPr>
        <p:spPr bwMode="auto">
          <a:xfrm>
            <a:off x="5724525" y="6315075"/>
            <a:ext cx="530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.pdf</a:t>
            </a:r>
            <a:endParaRPr lang="en-GB" sz="1600"/>
          </a:p>
        </p:txBody>
      </p:sp>
      <p:sp>
        <p:nvSpPr>
          <p:cNvPr id="68623" name="Line 18"/>
          <p:cNvSpPr>
            <a:spLocks noChangeShapeType="1"/>
          </p:cNvSpPr>
          <p:nvPr/>
        </p:nvSpPr>
        <p:spPr bwMode="auto">
          <a:xfrm>
            <a:off x="914400" y="3429000"/>
            <a:ext cx="352425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24" name="Rectangle 19"/>
          <p:cNvSpPr>
            <a:spLocks noChangeArrowheads="1"/>
          </p:cNvSpPr>
          <p:nvPr/>
        </p:nvSpPr>
        <p:spPr bwMode="auto">
          <a:xfrm>
            <a:off x="228600" y="3000375"/>
            <a:ext cx="9810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/>
              <a:t>activity ~</a:t>
            </a:r>
            <a:br>
              <a:rPr lang="en-GB" sz="1600"/>
            </a:br>
            <a:r>
              <a:rPr lang="en-GB" sz="1600"/>
              <a:t>age…</a:t>
            </a:r>
            <a:endParaRPr lang="en-US" sz="1600"/>
          </a:p>
        </p:txBody>
      </p:sp>
      <p:sp>
        <p:nvSpPr>
          <p:cNvPr id="6862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file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22" name="Left Brace 21"/>
          <p:cNvSpPr/>
          <p:nvPr/>
        </p:nvSpPr>
        <p:spPr>
          <a:xfrm flipH="1">
            <a:off x="8256588" y="2006600"/>
            <a:ext cx="152400" cy="762000"/>
          </a:xfrm>
          <a:prstGeom prst="leftBrace">
            <a:avLst/>
          </a:prstGeom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8627" name="Rectangle 5"/>
          <p:cNvSpPr>
            <a:spLocks noChangeArrowheads="1"/>
          </p:cNvSpPr>
          <p:nvPr/>
        </p:nvSpPr>
        <p:spPr bwMode="auto">
          <a:xfrm>
            <a:off x="8364538" y="1930400"/>
            <a:ext cx="7318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oldest</a:t>
            </a:r>
            <a:endParaRPr lang="en-GB" sz="1600"/>
          </a:p>
          <a:p>
            <a:r>
              <a:rPr lang="en-GB" sz="1600"/>
              <a:t>files</a:t>
            </a:r>
            <a:endParaRPr lang="en-US" sz="1600"/>
          </a:p>
        </p:txBody>
      </p:sp>
      <p:pic>
        <p:nvPicPr>
          <p:cNvPr id="68628" name="Picture 1" descr="From Clipboa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701040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3"/>
          <p:cNvSpPr>
            <a:spLocks noChangeArrowheads="1"/>
          </p:cNvSpPr>
          <p:nvPr/>
        </p:nvSpPr>
        <p:spPr bwMode="auto">
          <a:xfrm>
            <a:off x="457200" y="76200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How do bug reports correlate with bug fixes?</a:t>
            </a:r>
          </a:p>
          <a:p>
            <a:endParaRPr lang="en-US" sz="1600" b="1">
              <a:solidFill>
                <a:srgbClr val="7575D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color on presence of keywords </a:t>
            </a:r>
            <a:r>
              <a:rPr lang="ja-JP" altLang="en-US" sz="1600">
                <a:solidFill>
                  <a:srgbClr val="000000"/>
                </a:solidFill>
              </a:rPr>
              <a:t>“</a:t>
            </a:r>
            <a:r>
              <a:rPr lang="en-US" altLang="ja-JP" sz="1600">
                <a:solidFill>
                  <a:srgbClr val="000000"/>
                </a:solidFill>
              </a:rPr>
              <a:t>bug</a:t>
            </a:r>
            <a:r>
              <a:rPr lang="ja-JP" altLang="en-US" sz="1600">
                <a:solidFill>
                  <a:srgbClr val="000000"/>
                </a:solidFill>
              </a:rPr>
              <a:t>”</a:t>
            </a:r>
            <a:r>
              <a:rPr lang="en-US" altLang="ja-JP" sz="1600">
                <a:solidFill>
                  <a:srgbClr val="000000"/>
                </a:solidFill>
              </a:rPr>
              <a:t> and </a:t>
            </a:r>
            <a:r>
              <a:rPr lang="ja-JP" altLang="en-US" sz="1600">
                <a:solidFill>
                  <a:srgbClr val="000000"/>
                </a:solidFill>
              </a:rPr>
              <a:t>“</a:t>
            </a:r>
            <a:r>
              <a:rPr lang="en-US" altLang="ja-JP" sz="1600">
                <a:solidFill>
                  <a:srgbClr val="000000"/>
                </a:solidFill>
              </a:rPr>
              <a:t>fix</a:t>
            </a:r>
            <a:r>
              <a:rPr lang="ja-JP" altLang="en-US" sz="1600">
                <a:solidFill>
                  <a:srgbClr val="000000"/>
                </a:solidFill>
              </a:rPr>
              <a:t>”</a:t>
            </a:r>
            <a:r>
              <a:rPr lang="en-US" altLang="ja-JP" sz="1600">
                <a:solidFill>
                  <a:srgbClr val="000000"/>
                </a:solidFill>
              </a:rPr>
              <a:t> in commit logs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152400" y="5895975"/>
            <a:ext cx="11668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solidFill>
                  <a:srgbClr val="000000"/>
                </a:solidFill>
              </a:rPr>
              <a:t>files sorted</a:t>
            </a:r>
          </a:p>
          <a:p>
            <a:r>
              <a:rPr lang="en-GB" sz="1600">
                <a:solidFill>
                  <a:srgbClr val="000000"/>
                </a:solidFill>
              </a:rPr>
              <a:t>by age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9635" name="Line 5"/>
          <p:cNvSpPr>
            <a:spLocks noChangeShapeType="1"/>
          </p:cNvSpPr>
          <p:nvPr/>
        </p:nvSpPr>
        <p:spPr bwMode="auto">
          <a:xfrm>
            <a:off x="1314450" y="1958975"/>
            <a:ext cx="0" cy="44418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6" name="Rectangle 7"/>
          <p:cNvSpPr>
            <a:spLocks noChangeArrowheads="1"/>
          </p:cNvSpPr>
          <p:nvPr/>
        </p:nvSpPr>
        <p:spPr bwMode="auto">
          <a:xfrm>
            <a:off x="1600200" y="6400800"/>
            <a:ext cx="228600" cy="17145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9637" name="Rectangle 8"/>
          <p:cNvSpPr>
            <a:spLocks noChangeArrowheads="1"/>
          </p:cNvSpPr>
          <p:nvPr/>
        </p:nvSpPr>
        <p:spPr bwMode="auto">
          <a:xfrm>
            <a:off x="1809750" y="6310313"/>
            <a:ext cx="782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00"/>
                </a:solidFill>
              </a:rPr>
              <a:t>no hits</a:t>
            </a: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69638" name="Rectangle 9"/>
          <p:cNvSpPr>
            <a:spLocks noChangeArrowheads="1"/>
          </p:cNvSpPr>
          <p:nvPr/>
        </p:nvSpPr>
        <p:spPr bwMode="auto">
          <a:xfrm>
            <a:off x="2819400" y="6405563"/>
            <a:ext cx="228600" cy="17145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9639" name="Rectangle 10"/>
          <p:cNvSpPr>
            <a:spLocks noChangeArrowheads="1"/>
          </p:cNvSpPr>
          <p:nvPr/>
        </p:nvSpPr>
        <p:spPr bwMode="auto">
          <a:xfrm>
            <a:off x="3028950" y="6315075"/>
            <a:ext cx="658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000000"/>
                </a:solidFill>
              </a:rPr>
              <a:t>“</a:t>
            </a:r>
            <a:r>
              <a:rPr lang="en-US" altLang="ja-JP" sz="1600">
                <a:solidFill>
                  <a:srgbClr val="000000"/>
                </a:solidFill>
              </a:rPr>
              <a:t>bug</a:t>
            </a:r>
            <a:r>
              <a:rPr lang="ja-JP" altLang="en-US" sz="1600">
                <a:solidFill>
                  <a:srgbClr val="000000"/>
                </a:solidFill>
              </a:rPr>
              <a:t>”</a:t>
            </a: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69640" name="Rectangle 11"/>
          <p:cNvSpPr>
            <a:spLocks noChangeArrowheads="1"/>
          </p:cNvSpPr>
          <p:nvPr/>
        </p:nvSpPr>
        <p:spPr bwMode="auto">
          <a:xfrm>
            <a:off x="3762375" y="6405563"/>
            <a:ext cx="228600" cy="171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9641" name="Rectangle 12"/>
          <p:cNvSpPr>
            <a:spLocks noChangeArrowheads="1"/>
          </p:cNvSpPr>
          <p:nvPr/>
        </p:nvSpPr>
        <p:spPr bwMode="auto">
          <a:xfrm>
            <a:off x="3971925" y="6315075"/>
            <a:ext cx="523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000000"/>
                </a:solidFill>
              </a:rPr>
              <a:t>“</a:t>
            </a:r>
            <a:r>
              <a:rPr lang="en-US" altLang="ja-JP" sz="1600">
                <a:solidFill>
                  <a:srgbClr val="000000"/>
                </a:solidFill>
              </a:rPr>
              <a:t>fix</a:t>
            </a:r>
            <a:r>
              <a:rPr lang="ja-JP" altLang="en-US" sz="1600">
                <a:solidFill>
                  <a:srgbClr val="000000"/>
                </a:solidFill>
              </a:rPr>
              <a:t>”</a:t>
            </a:r>
            <a:endParaRPr lang="en-GB" sz="1600">
              <a:solidFill>
                <a:srgbClr val="000000"/>
              </a:solidFill>
            </a:endParaRPr>
          </a:p>
        </p:txBody>
      </p:sp>
      <p:sp>
        <p:nvSpPr>
          <p:cNvPr id="69642" name="Rectangle 13"/>
          <p:cNvSpPr>
            <a:spLocks noChangeArrowheads="1"/>
          </p:cNvSpPr>
          <p:nvPr/>
        </p:nvSpPr>
        <p:spPr bwMode="auto">
          <a:xfrm>
            <a:off x="4781550" y="6405563"/>
            <a:ext cx="228600" cy="1714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9643" name="Rectangle 14"/>
          <p:cNvSpPr>
            <a:spLocks noChangeArrowheads="1"/>
          </p:cNvSpPr>
          <p:nvPr/>
        </p:nvSpPr>
        <p:spPr bwMode="auto">
          <a:xfrm>
            <a:off x="4991100" y="6315075"/>
            <a:ext cx="1450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000000"/>
                </a:solidFill>
              </a:rPr>
              <a:t>“</a:t>
            </a:r>
            <a:r>
              <a:rPr lang="en-US" altLang="ja-JP" sz="1600">
                <a:solidFill>
                  <a:srgbClr val="000000"/>
                </a:solidFill>
              </a:rPr>
              <a:t>bug</a:t>
            </a:r>
            <a:r>
              <a:rPr lang="ja-JP" altLang="en-US" sz="1600">
                <a:solidFill>
                  <a:srgbClr val="000000"/>
                </a:solidFill>
              </a:rPr>
              <a:t>”</a:t>
            </a:r>
            <a:r>
              <a:rPr lang="en-US" altLang="ja-JP" sz="1600">
                <a:solidFill>
                  <a:srgbClr val="000000"/>
                </a:solidFill>
              </a:rPr>
              <a:t> and </a:t>
            </a:r>
            <a:r>
              <a:rPr lang="ja-JP" altLang="en-US" sz="1600">
                <a:solidFill>
                  <a:srgbClr val="000000"/>
                </a:solidFill>
              </a:rPr>
              <a:t>“</a:t>
            </a:r>
            <a:r>
              <a:rPr lang="en-US" altLang="ja-JP" sz="1600">
                <a:solidFill>
                  <a:srgbClr val="000000"/>
                </a:solidFill>
              </a:rPr>
              <a:t>fix</a:t>
            </a:r>
            <a:r>
              <a:rPr lang="ja-JP" altLang="en-US" sz="1600">
                <a:solidFill>
                  <a:srgbClr val="000000"/>
                </a:solidFill>
              </a:rPr>
              <a:t>”</a:t>
            </a:r>
            <a:endParaRPr lang="en-GB" sz="1600">
              <a:solidFill>
                <a:srgbClr val="000000"/>
              </a:solidFill>
            </a:endParaRPr>
          </a:p>
        </p:txBody>
      </p:sp>
      <p:graphicFrame>
        <p:nvGraphicFramePr>
          <p:cNvPr id="69644" name="Object 2"/>
          <p:cNvGraphicFramePr>
            <a:graphicFrameLocks noChangeAspect="1"/>
          </p:cNvGraphicFramePr>
          <p:nvPr/>
        </p:nvGraphicFramePr>
        <p:xfrm>
          <a:off x="4773613" y="4049713"/>
          <a:ext cx="15875" cy="1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702" name="Bitmap Image" r:id="rId3" imgW="25400" imgH="25400" progId="Paint.Picture">
                  <p:embed/>
                </p:oleObj>
              </mc:Choice>
              <mc:Fallback>
                <p:oleObj name="Bitmap Image" r:id="rId3" imgW="25400" imgH="25400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3613" y="4049713"/>
                        <a:ext cx="15875" cy="15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gradFill rotWithShape="0">
                              <a:gsLst>
                                <a:gs pos="0">
                                  <a:srgbClr val="1D0993"/>
                                </a:gs>
                                <a:gs pos="100000">
                                  <a:srgbClr val="7575FF"/>
                                </a:gs>
                              </a:gsLst>
                              <a:lin ang="540000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file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69646" name="Picture 1" descr="From Clipboar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979613"/>
            <a:ext cx="674370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file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70658" name="Rectangle 3"/>
          <p:cNvSpPr>
            <a:spLocks noChangeArrowheads="1"/>
          </p:cNvSpPr>
          <p:nvPr/>
        </p:nvSpPr>
        <p:spPr bwMode="auto">
          <a:xfrm>
            <a:off x="457200" y="685800"/>
            <a:ext cx="8991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solidFill>
                  <a:srgbClr val="7575D1"/>
                </a:solidFill>
              </a:rPr>
              <a:t>Which files evolved similarly? </a:t>
            </a:r>
          </a:p>
          <a:p>
            <a:endParaRPr lang="en-US" sz="1600" b="1">
              <a:solidFill>
                <a:srgbClr val="7575D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consider similarity of change moments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cluster all files using this metric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visualize cluster tree and user-selected </a:t>
            </a:r>
            <a:r>
              <a:rPr lang="ja-JP" altLang="en-US" sz="1600">
                <a:solidFill>
                  <a:srgbClr val="000000"/>
                </a:solidFill>
              </a:rPr>
              <a:t>‘</a:t>
            </a:r>
            <a:r>
              <a:rPr lang="en-US" altLang="ja-JP" sz="1600">
                <a:solidFill>
                  <a:srgbClr val="000000"/>
                </a:solidFill>
              </a:rPr>
              <a:t>cut</a:t>
            </a:r>
            <a:r>
              <a:rPr lang="ja-JP" altLang="en-US" sz="1600">
                <a:solidFill>
                  <a:srgbClr val="000000"/>
                </a:solidFill>
              </a:rPr>
              <a:t>’</a:t>
            </a:r>
            <a:r>
              <a:rPr lang="en-US" altLang="ja-JP" sz="1600">
                <a:solidFill>
                  <a:srgbClr val="000000"/>
                </a:solidFill>
              </a:rPr>
              <a:t> in the tree</a:t>
            </a:r>
            <a:endParaRPr lang="en-US" sz="1600">
              <a:solidFill>
                <a:srgbClr val="000000"/>
              </a:solidFill>
            </a:endParaRPr>
          </a:p>
        </p:txBody>
      </p:sp>
      <p:graphicFrame>
        <p:nvGraphicFramePr>
          <p:cNvPr id="70659" name="Object 2"/>
          <p:cNvGraphicFramePr>
            <a:graphicFrameLocks noChangeAspect="1"/>
          </p:cNvGraphicFramePr>
          <p:nvPr/>
        </p:nvGraphicFramePr>
        <p:xfrm>
          <a:off x="457200" y="2354263"/>
          <a:ext cx="7543800" cy="4351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17" name="Picture" r:id="rId3" imgW="8119872" imgH="4599432" progId="Word.Picture.8">
                  <p:embed/>
                </p:oleObj>
              </mc:Choice>
              <mc:Fallback>
                <p:oleObj name="Picture" r:id="rId3" imgW="8119872" imgH="4599432" progId="Word.Pictur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354263"/>
                        <a:ext cx="7543800" cy="4351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0" name="Rectangle 9"/>
          <p:cNvSpPr>
            <a:spLocks noChangeArrowheads="1"/>
          </p:cNvSpPr>
          <p:nvPr/>
        </p:nvSpPr>
        <p:spPr bwMode="auto">
          <a:xfrm>
            <a:off x="3810000" y="2743200"/>
            <a:ext cx="3902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cluster tree: icicle plot; color = cluster cohesion</a:t>
            </a:r>
          </a:p>
        </p:txBody>
      </p:sp>
      <p:sp>
        <p:nvSpPr>
          <p:cNvPr id="70661" name="Rectangle 10"/>
          <p:cNvSpPr>
            <a:spLocks noChangeArrowheads="1"/>
          </p:cNvSpPr>
          <p:nvPr/>
        </p:nvSpPr>
        <p:spPr bwMode="auto">
          <a:xfrm>
            <a:off x="228600" y="4724400"/>
            <a:ext cx="17113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visualization of </a:t>
            </a:r>
          </a:p>
          <a:p>
            <a:r>
              <a:rPr lang="en-US" sz="1400">
                <a:solidFill>
                  <a:srgbClr val="7575D1"/>
                </a:solidFill>
              </a:rPr>
              <a:t>selected cut: one</a:t>
            </a:r>
          </a:p>
          <a:p>
            <a:r>
              <a:rPr lang="en-US" sz="1400">
                <a:solidFill>
                  <a:srgbClr val="7575D1"/>
                </a:solidFill>
              </a:rPr>
              <a:t>cushion per cluster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7"/>
          <p:cNvSpPr txBox="1">
            <a:spLocks noChangeArrowheads="1"/>
          </p:cNvSpPr>
          <p:nvPr/>
        </p:nvSpPr>
        <p:spPr bwMode="auto">
          <a:xfrm>
            <a:off x="401638" y="920750"/>
            <a:ext cx="7010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7575D1"/>
                </a:solidFill>
                <a:cs typeface="Arial" charset="0"/>
              </a:rPr>
              <a:t>What is the risk of releasing the software </a:t>
            </a:r>
            <a:r>
              <a:rPr lang="en-US" sz="1600" b="1" i="1">
                <a:solidFill>
                  <a:srgbClr val="7575D1"/>
                </a:solidFill>
                <a:cs typeface="Arial" charset="0"/>
              </a:rPr>
              <a:t>now</a:t>
            </a:r>
            <a:r>
              <a:rPr lang="en-US" sz="1600" b="1">
                <a:solidFill>
                  <a:srgbClr val="7575D1"/>
                </a:solidFill>
                <a:cs typeface="Arial" charset="0"/>
              </a:rPr>
              <a:t>?</a:t>
            </a:r>
          </a:p>
        </p:txBody>
      </p:sp>
      <p:pic>
        <p:nvPicPr>
          <p:cNvPr id="716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44750"/>
            <a:ext cx="2743200" cy="2106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2438400"/>
            <a:ext cx="2781300" cy="213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2443163"/>
            <a:ext cx="27051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5" name="Rectangle 10"/>
          <p:cNvSpPr>
            <a:spLocks noChangeArrowheads="1"/>
          </p:cNvSpPr>
          <p:nvPr/>
        </p:nvSpPr>
        <p:spPr bwMode="auto">
          <a:xfrm>
            <a:off x="439738" y="1055688"/>
            <a:ext cx="801846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chemeClr val="accent2"/>
              </a:buClr>
            </a:pPr>
            <a:endParaRPr lang="en-US" sz="1600"/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600"/>
              <a:t>show bug-reports </a:t>
            </a:r>
            <a:r>
              <a:rPr lang="en-US" sz="1600" b="1"/>
              <a:t>density</a:t>
            </a:r>
            <a:r>
              <a:rPr lang="en-US" sz="1600"/>
              <a:t> using texture splatting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600"/>
              <a:t>group files by </a:t>
            </a:r>
            <a:r>
              <a:rPr lang="en-US" sz="1600" b="1"/>
              <a:t>change similarity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600"/>
              <a:t>color by </a:t>
            </a:r>
            <a:r>
              <a:rPr lang="en-US" sz="1600" b="1"/>
              <a:t>directory name</a:t>
            </a:r>
            <a:r>
              <a:rPr lang="en-US" sz="1600"/>
              <a:t> to correlate </a:t>
            </a:r>
            <a:r>
              <a:rPr lang="en-US" sz="1600">
                <a:solidFill>
                  <a:srgbClr val="7575D1"/>
                </a:solidFill>
              </a:rPr>
              <a:t>file similarity </a:t>
            </a:r>
            <a:r>
              <a:rPr lang="en-US" sz="1600"/>
              <a:t>with </a:t>
            </a:r>
            <a:r>
              <a:rPr lang="en-US" sz="1600">
                <a:solidFill>
                  <a:srgbClr val="7575D1"/>
                </a:solidFill>
              </a:rPr>
              <a:t>file location</a:t>
            </a:r>
          </a:p>
        </p:txBody>
      </p:sp>
      <p:sp>
        <p:nvSpPr>
          <p:cNvPr id="71686" name="Rectangle 15"/>
          <p:cNvSpPr>
            <a:spLocks noChangeArrowheads="1"/>
          </p:cNvSpPr>
          <p:nvPr/>
        </p:nvSpPr>
        <p:spPr bwMode="auto">
          <a:xfrm>
            <a:off x="520700" y="5094288"/>
            <a:ext cx="83947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chemeClr val="accent2"/>
              </a:buClr>
            </a:pPr>
            <a:r>
              <a:rPr lang="en-US" sz="1600" b="1">
                <a:solidFill>
                  <a:srgbClr val="7575D1"/>
                </a:solidFill>
              </a:rPr>
              <a:t>What we see</a:t>
            </a:r>
          </a:p>
          <a:p>
            <a:pPr marL="342900" indent="-342900">
              <a:buClr>
                <a:schemeClr val="accent2"/>
              </a:buClr>
            </a:pPr>
            <a:endParaRPr lang="en-US" sz="1600" b="1">
              <a:solidFill>
                <a:srgbClr val="7575D1"/>
              </a:solidFill>
            </a:endParaRP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600"/>
              <a:t>largest debugging activity localized in a </a:t>
            </a:r>
            <a:r>
              <a:rPr lang="en-US" sz="1600">
                <a:solidFill>
                  <a:srgbClr val="7575D1"/>
                </a:solidFill>
              </a:rPr>
              <a:t>single </a:t>
            </a:r>
            <a:r>
              <a:rPr lang="en-US" sz="1600"/>
              <a:t>folder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600"/>
              <a:t>changes in that folder do not propagate outside (change-similar files are in 1 cluster)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600"/>
              <a:t>hence, system is well-structured for </a:t>
            </a:r>
            <a:r>
              <a:rPr lang="en-US" sz="1600">
                <a:solidFill>
                  <a:srgbClr val="7575D1"/>
                </a:solidFill>
              </a:rPr>
              <a:t>localized maintenance</a:t>
            </a:r>
            <a:r>
              <a:rPr lang="en-US" sz="1600"/>
              <a:t>!</a:t>
            </a:r>
            <a:endParaRPr lang="en-US" sz="1600">
              <a:solidFill>
                <a:schemeClr val="accent2"/>
              </a:solidFill>
            </a:endParaRPr>
          </a:p>
        </p:txBody>
      </p:sp>
      <p:sp>
        <p:nvSpPr>
          <p:cNvPr id="7168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file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project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72706" name="Rectangle 3"/>
          <p:cNvSpPr>
            <a:spLocks noChangeArrowheads="1"/>
          </p:cNvSpPr>
          <p:nvPr/>
        </p:nvSpPr>
        <p:spPr bwMode="auto">
          <a:xfrm>
            <a:off x="457200" y="762000"/>
            <a:ext cx="899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upper-level decision makers do not have time to look at the evolution at each file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visualize aggregated evolution metrics at </a:t>
            </a:r>
            <a:r>
              <a:rPr lang="en-US" sz="1600">
                <a:solidFill>
                  <a:srgbClr val="7575D1"/>
                </a:solidFill>
              </a:rPr>
              <a:t>project level</a:t>
            </a:r>
            <a:r>
              <a:rPr lang="en-US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2707" name="Rectangle 10"/>
          <p:cNvSpPr>
            <a:spLocks noChangeArrowheads="1"/>
          </p:cNvSpPr>
          <p:nvPr/>
        </p:nvSpPr>
        <p:spPr bwMode="auto">
          <a:xfrm>
            <a:off x="533400" y="4584700"/>
            <a:ext cx="7848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chemeClr val="accent2"/>
              </a:buClr>
            </a:pPr>
            <a:r>
              <a:rPr lang="en-US" sz="1600" b="1">
                <a:solidFill>
                  <a:srgbClr val="7575D1"/>
                </a:solidFill>
              </a:rPr>
              <a:t>Team risk analysis</a:t>
            </a:r>
          </a:p>
          <a:p>
            <a:pPr marL="342900" indent="-342900">
              <a:buClr>
                <a:schemeClr val="accent2"/>
              </a:buClr>
            </a:pPr>
            <a:endParaRPr lang="en-US" sz="1600"/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600"/>
              <a:t>software projects are done by developer teams over years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600"/>
              <a:t>find if team composition is risky for the project</a:t>
            </a:r>
            <a:r>
              <a:rPr lang="ja-JP" altLang="en-US" sz="1600"/>
              <a:t>’</a:t>
            </a:r>
            <a:r>
              <a:rPr lang="en-US" altLang="ja-JP" sz="1600"/>
              <a:t>s maintenance </a:t>
            </a:r>
          </a:p>
          <a:p>
            <a:pPr marL="342900" indent="-342900">
              <a:buClr>
                <a:schemeClr val="accent2"/>
              </a:buClr>
            </a:pPr>
            <a:endParaRPr lang="en-US" sz="1600" b="1"/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600"/>
              <a:t>extract project evolution from software repositories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600"/>
              <a:t>compute impact of each developer over each file / function / ….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600"/>
              <a:t>visualize impact evolution in an </a:t>
            </a:r>
            <a:r>
              <a:rPr lang="en-US" sz="1600">
                <a:solidFill>
                  <a:srgbClr val="7575D1"/>
                </a:solidFill>
              </a:rPr>
              <a:t>aggregated </a:t>
            </a:r>
            <a:r>
              <a:rPr lang="en-US" sz="1600"/>
              <a:t>manner</a:t>
            </a:r>
          </a:p>
        </p:txBody>
      </p:sp>
      <p:pic>
        <p:nvPicPr>
          <p:cNvPr id="72708" name="Picture 11"/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3810000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1"/>
          <a:stretch>
            <a:fillRect/>
          </a:stretch>
        </p:blipFill>
        <p:spPr bwMode="auto">
          <a:xfrm>
            <a:off x="1724025" y="2266950"/>
            <a:ext cx="5438775" cy="116205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4572000"/>
            <a:ext cx="5410200" cy="114935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1" name="Rectangle 8"/>
          <p:cNvSpPr>
            <a:spLocks noChangeArrowheads="1"/>
          </p:cNvSpPr>
          <p:nvPr/>
        </p:nvSpPr>
        <p:spPr bwMode="auto">
          <a:xfrm>
            <a:off x="1600200" y="3575050"/>
            <a:ext cx="6400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chemeClr val="accent2"/>
              </a:buClr>
            </a:pPr>
            <a:r>
              <a:rPr lang="en-US" sz="1400" b="1">
                <a:solidFill>
                  <a:srgbClr val="7575D1"/>
                </a:solidFill>
              </a:rPr>
              <a:t>Project B (commercial)</a:t>
            </a:r>
            <a:r>
              <a:rPr lang="en-US" sz="1400">
                <a:solidFill>
                  <a:srgbClr val="7575D1"/>
                </a:solidFill>
              </a:rPr>
              <a:t> 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400"/>
              <a:t>software grows in time at about the same rate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400"/>
              <a:t>but one developer owns most of the code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400"/>
              <a:t>what if this person </a:t>
            </a:r>
            <a:r>
              <a:rPr lang="en-US" sz="1400">
                <a:solidFill>
                  <a:srgbClr val="FF0000"/>
                </a:solidFill>
              </a:rPr>
              <a:t>leaves</a:t>
            </a:r>
            <a:r>
              <a:rPr lang="en-US" sz="1400"/>
              <a:t> the team?!</a:t>
            </a:r>
            <a:endParaRPr lang="en-US" sz="1400" b="1"/>
          </a:p>
        </p:txBody>
      </p:sp>
      <p:sp>
        <p:nvSpPr>
          <p:cNvPr id="73732" name="Rectangle 7"/>
          <p:cNvSpPr>
            <a:spLocks noChangeArrowheads="1"/>
          </p:cNvSpPr>
          <p:nvPr/>
        </p:nvSpPr>
        <p:spPr bwMode="auto">
          <a:xfrm>
            <a:off x="1676400" y="1508125"/>
            <a:ext cx="6400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chemeClr val="accent2"/>
              </a:buClr>
            </a:pPr>
            <a:r>
              <a:rPr lang="en-US" sz="1400" b="1">
                <a:solidFill>
                  <a:srgbClr val="7575D1"/>
                </a:solidFill>
              </a:rPr>
              <a:t>Project A (open-source)</a:t>
            </a:r>
            <a:r>
              <a:rPr lang="en-US" sz="1400">
                <a:solidFill>
                  <a:srgbClr val="7575D1"/>
                </a:solidFill>
              </a:rPr>
              <a:t> 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400"/>
              <a:t>software grows in time</a:t>
            </a:r>
          </a:p>
          <a:p>
            <a:pPr marL="342900" indent="-342900">
              <a:buClr>
                <a:schemeClr val="accent2"/>
              </a:buClr>
              <a:buFontTx/>
              <a:buChar char="•"/>
            </a:pPr>
            <a:r>
              <a:rPr lang="en-US" sz="1400"/>
              <a:t>impact is balanced over most developers</a:t>
            </a:r>
            <a:endParaRPr lang="en-US" sz="1400" b="1"/>
          </a:p>
        </p:txBody>
      </p:sp>
      <p:sp>
        <p:nvSpPr>
          <p:cNvPr id="73733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Project level visualization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73734" name="Rectangle 3"/>
          <p:cNvSpPr>
            <a:spLocks noChangeArrowheads="1"/>
          </p:cNvSpPr>
          <p:nvPr/>
        </p:nvSpPr>
        <p:spPr bwMode="auto">
          <a:xfrm>
            <a:off x="457200" y="762000"/>
            <a:ext cx="899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aggregate impact (#files modified by each developer) over time</a:t>
            </a:r>
          </a:p>
          <a:p>
            <a:pPr>
              <a:buFont typeface="Arial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 visualize resulting time series using the </a:t>
            </a:r>
            <a:r>
              <a:rPr lang="en-US" sz="1600" b="1">
                <a:solidFill>
                  <a:srgbClr val="000000"/>
                </a:solidFill>
              </a:rPr>
              <a:t>theme river</a:t>
            </a:r>
            <a:r>
              <a:rPr lang="en-US" sz="1600">
                <a:solidFill>
                  <a:srgbClr val="000000"/>
                </a:solidFill>
              </a:rPr>
              <a:t> metaphor </a:t>
            </a:r>
            <a:r>
              <a:rPr lang="en-US" sz="1400">
                <a:solidFill>
                  <a:srgbClr val="000000"/>
                </a:solidFill>
              </a:rPr>
              <a:t>[Havre </a:t>
            </a:r>
            <a:r>
              <a:rPr lang="en-US" sz="1400" i="1">
                <a:solidFill>
                  <a:srgbClr val="000000"/>
                </a:solidFill>
              </a:rPr>
              <a:t>et al</a:t>
            </a:r>
            <a:r>
              <a:rPr lang="en-US" sz="1400">
                <a:solidFill>
                  <a:srgbClr val="000000"/>
                </a:solidFill>
              </a:rPr>
              <a:t> </a:t>
            </a:r>
            <a:r>
              <a:rPr lang="ja-JP" altLang="en-US" sz="1400">
                <a:solidFill>
                  <a:srgbClr val="000000"/>
                </a:solidFill>
              </a:rPr>
              <a:t>‘</a:t>
            </a:r>
            <a:r>
              <a:rPr lang="en-US" altLang="ja-JP" sz="1400">
                <a:solidFill>
                  <a:srgbClr val="000000"/>
                </a:solidFill>
              </a:rPr>
              <a:t>02]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73735" name="Rectangle 14"/>
          <p:cNvSpPr>
            <a:spLocks noChangeArrowheads="1"/>
          </p:cNvSpPr>
          <p:nvPr/>
        </p:nvSpPr>
        <p:spPr bwMode="auto">
          <a:xfrm>
            <a:off x="138113" y="6392863"/>
            <a:ext cx="81264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7575D1"/>
                </a:solidFill>
              </a:rPr>
              <a:t>S. Havre, E. Hetzler, P. Whitney, L. Nowell, ThemeRiver: Visualizing thematic changes in large document collections, IEEE TVCG 8(1), 2002 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syntax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7475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8" y="2276475"/>
            <a:ext cx="31051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2238375"/>
            <a:ext cx="3125787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Rectangle 3"/>
          <p:cNvSpPr>
            <a:spLocks noChangeArrowheads="1"/>
          </p:cNvSpPr>
          <p:nvPr/>
        </p:nvSpPr>
        <p:spPr bwMode="auto">
          <a:xfrm>
            <a:off x="468313" y="838200"/>
            <a:ext cx="716121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7575D1"/>
                </a:solidFill>
              </a:rPr>
              <a:t>How do two revisions of a source-code project differ?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find correspondences between their two syntax trees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matching function can consider name (easy) ... full syntax tree (complex)</a:t>
            </a:r>
            <a:endParaRPr lang="en-US" sz="1600" dirty="0">
              <a:latin typeface="Consolas" charset="0"/>
              <a:cs typeface="Consolas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color-code nodes (red = unmatched, green = selected for showing details)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show two versions with icicle plots, correspondences with bundled edges</a:t>
            </a:r>
          </a:p>
        </p:txBody>
      </p:sp>
      <p:sp>
        <p:nvSpPr>
          <p:cNvPr id="74757" name="Rectangle 9"/>
          <p:cNvSpPr>
            <a:spLocks noChangeArrowheads="1"/>
          </p:cNvSpPr>
          <p:nvPr/>
        </p:nvSpPr>
        <p:spPr bwMode="auto">
          <a:xfrm>
            <a:off x="490538" y="2352675"/>
            <a:ext cx="1231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Azureus v2.2 </a:t>
            </a:r>
            <a:br>
              <a:rPr lang="en-US" sz="1400">
                <a:solidFill>
                  <a:srgbClr val="7575D1"/>
                </a:solidFill>
              </a:rPr>
            </a:br>
            <a:r>
              <a:rPr lang="en-US" sz="1400">
                <a:solidFill>
                  <a:srgbClr val="7575D1"/>
                </a:solidFill>
              </a:rPr>
              <a:t>(2283 leafs)</a:t>
            </a:r>
          </a:p>
        </p:txBody>
      </p:sp>
      <p:sp>
        <p:nvSpPr>
          <p:cNvPr id="74758" name="Rectangle 10"/>
          <p:cNvSpPr>
            <a:spLocks noChangeArrowheads="1"/>
          </p:cNvSpPr>
          <p:nvPr/>
        </p:nvSpPr>
        <p:spPr bwMode="auto">
          <a:xfrm>
            <a:off x="490538" y="4421188"/>
            <a:ext cx="12319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Azureus v2.3 </a:t>
            </a:r>
            <a:br>
              <a:rPr lang="en-US" sz="1400">
                <a:solidFill>
                  <a:srgbClr val="7575D1"/>
                </a:solidFill>
              </a:rPr>
            </a:br>
            <a:r>
              <a:rPr lang="en-US" sz="1400">
                <a:solidFill>
                  <a:srgbClr val="7575D1"/>
                </a:solidFill>
              </a:rPr>
              <a:t>(3179 leafs)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352800" y="5962650"/>
            <a:ext cx="304800" cy="228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4760" name="Rectangle 12"/>
          <p:cNvSpPr>
            <a:spLocks noChangeArrowheads="1"/>
          </p:cNvSpPr>
          <p:nvPr/>
        </p:nvSpPr>
        <p:spPr bwMode="auto">
          <a:xfrm>
            <a:off x="2797175" y="4914900"/>
            <a:ext cx="893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overview</a:t>
            </a:r>
          </a:p>
        </p:txBody>
      </p:sp>
      <p:sp>
        <p:nvSpPr>
          <p:cNvPr id="74761" name="Rectangle 13"/>
          <p:cNvSpPr>
            <a:spLocks noChangeArrowheads="1"/>
          </p:cNvSpPr>
          <p:nvPr/>
        </p:nvSpPr>
        <p:spPr bwMode="auto">
          <a:xfrm>
            <a:off x="6169025" y="4914900"/>
            <a:ext cx="1331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selected detail</a:t>
            </a:r>
          </a:p>
        </p:txBody>
      </p:sp>
      <p:pic>
        <p:nvPicPr>
          <p:cNvPr id="74762" name="Picture 7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410200"/>
            <a:ext cx="12954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3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5430838"/>
            <a:ext cx="790575" cy="133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6380163"/>
            <a:ext cx="8686800" cy="46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0484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Source code structure</a:t>
            </a:r>
          </a:p>
        </p:txBody>
      </p:sp>
      <p:pic>
        <p:nvPicPr>
          <p:cNvPr id="20485" name="Picture 53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17638"/>
            <a:ext cx="4916488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228600" y="685800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classical code editor</a:t>
            </a:r>
          </a:p>
          <a:p>
            <a:pPr>
              <a:buFont typeface="Arial" charset="0"/>
              <a:buChar char="•"/>
            </a:pPr>
            <a:r>
              <a:rPr lang="en-US" sz="1600"/>
              <a:t> indentation shows </a:t>
            </a:r>
            <a:r>
              <a:rPr lang="en-US" sz="1600" i="1"/>
              <a:t>some</a:t>
            </a:r>
            <a:r>
              <a:rPr lang="en-US" sz="1600"/>
              <a:t> structure</a:t>
            </a:r>
          </a:p>
        </p:txBody>
      </p:sp>
      <p:sp>
        <p:nvSpPr>
          <p:cNvPr id="20487" name="Rectangle 10"/>
          <p:cNvSpPr>
            <a:spLocks noChangeArrowheads="1"/>
          </p:cNvSpPr>
          <p:nvPr/>
        </p:nvSpPr>
        <p:spPr bwMode="auto">
          <a:xfrm>
            <a:off x="152400" y="6400800"/>
            <a:ext cx="403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Images from CSV tool (www.cs.rug.nl/svcg/SoftVis/VCN)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syntax level: More revisions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5943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1"/>
          <p:cNvSpPr>
            <a:spLocks noChangeArrowheads="1"/>
          </p:cNvSpPr>
          <p:nvPr/>
        </p:nvSpPr>
        <p:spPr bwMode="auto">
          <a:xfrm>
            <a:off x="1106488" y="6397625"/>
            <a:ext cx="4684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C++ code bases (6K LOC/version, 6 versions of interest)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syntax level: More revisions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5943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Line 4"/>
          <p:cNvSpPr>
            <a:spLocks noChangeShapeType="1"/>
          </p:cNvSpPr>
          <p:nvPr/>
        </p:nvSpPr>
        <p:spPr bwMode="auto">
          <a:xfrm flipH="1">
            <a:off x="7239000" y="1033463"/>
            <a:ext cx="0" cy="4910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7239000" y="2862263"/>
            <a:ext cx="1466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9"/>
                </a:solidFill>
              </a:rPr>
              <a:t>code shrinks</a:t>
            </a:r>
          </a:p>
          <a:p>
            <a:r>
              <a:rPr lang="en-US">
                <a:solidFill>
                  <a:srgbClr val="000099"/>
                </a:solidFill>
              </a:rPr>
              <a:t>with ~10%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syntax level: More revisions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5943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AutoShape 6"/>
          <p:cNvSpPr>
            <a:spLocks/>
          </p:cNvSpPr>
          <p:nvPr/>
        </p:nvSpPr>
        <p:spPr bwMode="auto">
          <a:xfrm>
            <a:off x="1143000" y="762000"/>
            <a:ext cx="76200" cy="4572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7"/>
          <p:cNvSpPr>
            <a:spLocks noChangeArrowheads="1"/>
          </p:cNvSpPr>
          <p:nvPr/>
        </p:nvSpPr>
        <p:spPr bwMode="auto">
          <a:xfrm>
            <a:off x="-3175" y="685800"/>
            <a:ext cx="1196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99"/>
                </a:solidFill>
              </a:rPr>
              <a:t>a method</a:t>
            </a:r>
            <a:r>
              <a:rPr lang="en-US" sz="1600" i="1">
                <a:solidFill>
                  <a:srgbClr val="000099"/>
                </a:solidFill>
                <a:latin typeface="Times" charset="0"/>
                <a:cs typeface="Times" charset="0"/>
              </a:rPr>
              <a:t> f</a:t>
            </a:r>
          </a:p>
          <a:p>
            <a:r>
              <a:rPr lang="en-US" sz="1600">
                <a:solidFill>
                  <a:srgbClr val="000099"/>
                </a:solidFill>
              </a:rPr>
              <a:t>gets split</a:t>
            </a:r>
          </a:p>
        </p:txBody>
      </p:sp>
      <p:sp>
        <p:nvSpPr>
          <p:cNvPr id="77829" name="Line 8"/>
          <p:cNvSpPr>
            <a:spLocks noChangeShapeType="1"/>
          </p:cNvSpPr>
          <p:nvPr/>
        </p:nvSpPr>
        <p:spPr bwMode="auto">
          <a:xfrm flipH="1" flipV="1">
            <a:off x="1066800" y="3657600"/>
            <a:ext cx="762000" cy="609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Rectangle 9"/>
          <p:cNvSpPr>
            <a:spLocks noChangeArrowheads="1"/>
          </p:cNvSpPr>
          <p:nvPr/>
        </p:nvSpPr>
        <p:spPr bwMode="auto">
          <a:xfrm>
            <a:off x="-28575" y="2832100"/>
            <a:ext cx="12477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99"/>
                </a:solidFill>
              </a:rPr>
              <a:t>a small</a:t>
            </a:r>
          </a:p>
          <a:p>
            <a:r>
              <a:rPr lang="en-US" sz="1600">
                <a:solidFill>
                  <a:srgbClr val="000099"/>
                </a:solidFill>
              </a:rPr>
              <a:t>fragment</a:t>
            </a:r>
          </a:p>
          <a:p>
            <a:r>
              <a:rPr lang="en-US" sz="1600">
                <a:solidFill>
                  <a:srgbClr val="000099"/>
                </a:solidFill>
              </a:rPr>
              <a:t>drifts to end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syntax level: More revisions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5943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Oval 8"/>
          <p:cNvSpPr>
            <a:spLocks noChangeArrowheads="1"/>
          </p:cNvSpPr>
          <p:nvPr/>
        </p:nvSpPr>
        <p:spPr bwMode="auto">
          <a:xfrm>
            <a:off x="2362200" y="946150"/>
            <a:ext cx="304800" cy="381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2" name="Rectangle 9"/>
          <p:cNvSpPr>
            <a:spLocks noChangeArrowheads="1"/>
          </p:cNvSpPr>
          <p:nvPr/>
        </p:nvSpPr>
        <p:spPr bwMode="auto">
          <a:xfrm>
            <a:off x="1692275" y="609600"/>
            <a:ext cx="1822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99"/>
                </a:solidFill>
              </a:rPr>
              <a:t>surviving code of f</a:t>
            </a:r>
          </a:p>
        </p:txBody>
      </p:sp>
      <p:sp>
        <p:nvSpPr>
          <p:cNvPr id="78853" name="AutoShape 6"/>
          <p:cNvSpPr>
            <a:spLocks/>
          </p:cNvSpPr>
          <p:nvPr/>
        </p:nvSpPr>
        <p:spPr bwMode="auto">
          <a:xfrm>
            <a:off x="1143000" y="762000"/>
            <a:ext cx="76200" cy="4572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Rectangle 7"/>
          <p:cNvSpPr>
            <a:spLocks noChangeArrowheads="1"/>
          </p:cNvSpPr>
          <p:nvPr/>
        </p:nvSpPr>
        <p:spPr bwMode="auto">
          <a:xfrm>
            <a:off x="-3175" y="685800"/>
            <a:ext cx="1196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99"/>
                </a:solidFill>
              </a:rPr>
              <a:t>a method</a:t>
            </a:r>
            <a:r>
              <a:rPr lang="en-US" sz="1600" i="1">
                <a:solidFill>
                  <a:srgbClr val="000099"/>
                </a:solidFill>
                <a:latin typeface="Times" charset="0"/>
                <a:cs typeface="Times" charset="0"/>
              </a:rPr>
              <a:t> f</a:t>
            </a:r>
          </a:p>
          <a:p>
            <a:r>
              <a:rPr lang="en-US" sz="1600">
                <a:solidFill>
                  <a:srgbClr val="000099"/>
                </a:solidFill>
              </a:rPr>
              <a:t>gets split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syntax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5943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Oval 8"/>
          <p:cNvSpPr>
            <a:spLocks noChangeArrowheads="1"/>
          </p:cNvSpPr>
          <p:nvPr/>
        </p:nvSpPr>
        <p:spPr bwMode="auto">
          <a:xfrm>
            <a:off x="2362200" y="946150"/>
            <a:ext cx="304800" cy="381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Rectangle 9"/>
          <p:cNvSpPr>
            <a:spLocks noChangeArrowheads="1"/>
          </p:cNvSpPr>
          <p:nvPr/>
        </p:nvSpPr>
        <p:spPr bwMode="auto">
          <a:xfrm>
            <a:off x="1692275" y="609600"/>
            <a:ext cx="1822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99"/>
                </a:solidFill>
              </a:rPr>
              <a:t>surviving code of f</a:t>
            </a:r>
          </a:p>
        </p:txBody>
      </p:sp>
      <p:sp>
        <p:nvSpPr>
          <p:cNvPr id="79877" name="AutoShape 6"/>
          <p:cNvSpPr>
            <a:spLocks/>
          </p:cNvSpPr>
          <p:nvPr/>
        </p:nvSpPr>
        <p:spPr bwMode="auto">
          <a:xfrm>
            <a:off x="1143000" y="762000"/>
            <a:ext cx="76200" cy="457200"/>
          </a:xfrm>
          <a:prstGeom prst="leftBrace">
            <a:avLst>
              <a:gd name="adj1" fmla="val 50000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Rectangle 7"/>
          <p:cNvSpPr>
            <a:spLocks noChangeArrowheads="1"/>
          </p:cNvSpPr>
          <p:nvPr/>
        </p:nvSpPr>
        <p:spPr bwMode="auto">
          <a:xfrm>
            <a:off x="-3175" y="685800"/>
            <a:ext cx="1196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0099"/>
                </a:solidFill>
              </a:rPr>
              <a:t>a method</a:t>
            </a:r>
            <a:r>
              <a:rPr lang="en-US" sz="1600" i="1">
                <a:solidFill>
                  <a:srgbClr val="000099"/>
                </a:solidFill>
                <a:latin typeface="Times" charset="0"/>
                <a:cs typeface="Times" charset="0"/>
              </a:rPr>
              <a:t> f</a:t>
            </a:r>
          </a:p>
          <a:p>
            <a:r>
              <a:rPr lang="en-US" sz="1600">
                <a:solidFill>
                  <a:srgbClr val="000099"/>
                </a:solidFill>
              </a:rPr>
              <a:t>gets split</a:t>
            </a:r>
          </a:p>
        </p:txBody>
      </p:sp>
      <p:sp>
        <p:nvSpPr>
          <p:cNvPr id="79879" name="Oval 8"/>
          <p:cNvSpPr>
            <a:spLocks noChangeArrowheads="1"/>
          </p:cNvSpPr>
          <p:nvPr/>
        </p:nvSpPr>
        <p:spPr bwMode="auto">
          <a:xfrm>
            <a:off x="3429000" y="933450"/>
            <a:ext cx="304800" cy="381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Rectangle 9"/>
          <p:cNvSpPr>
            <a:spLocks noChangeArrowheads="1"/>
          </p:cNvSpPr>
          <p:nvPr/>
        </p:nvSpPr>
        <p:spPr bwMode="auto">
          <a:xfrm>
            <a:off x="4352925" y="177800"/>
            <a:ext cx="3267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i="1">
                <a:solidFill>
                  <a:srgbClr val="000099"/>
                </a:solidFill>
                <a:latin typeface="Times" charset="0"/>
                <a:cs typeface="Times" charset="0"/>
              </a:rPr>
              <a:t> f </a:t>
            </a:r>
            <a:r>
              <a:rPr lang="en-US" sz="1600">
                <a:solidFill>
                  <a:srgbClr val="000099"/>
                </a:solidFill>
              </a:rPr>
              <a:t> undergoes now  many changes</a:t>
            </a:r>
            <a:br>
              <a:rPr lang="en-US" sz="1600">
                <a:solidFill>
                  <a:srgbClr val="000099"/>
                </a:solidFill>
              </a:rPr>
            </a:br>
            <a:endParaRPr lang="en-US" sz="1600">
              <a:solidFill>
                <a:srgbClr val="000099"/>
              </a:solidFill>
            </a:endParaRPr>
          </a:p>
        </p:txBody>
      </p:sp>
      <p:sp>
        <p:nvSpPr>
          <p:cNvPr id="79881" name="Line 10"/>
          <p:cNvSpPr>
            <a:spLocks noChangeShapeType="1"/>
          </p:cNvSpPr>
          <p:nvPr/>
        </p:nvSpPr>
        <p:spPr bwMode="auto">
          <a:xfrm flipH="1">
            <a:off x="3657600" y="381000"/>
            <a:ext cx="762000" cy="520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Rectangle 11"/>
          <p:cNvSpPr>
            <a:spLocks noChangeArrowheads="1"/>
          </p:cNvSpPr>
          <p:nvPr/>
        </p:nvSpPr>
        <p:spPr bwMode="auto">
          <a:xfrm>
            <a:off x="4416425" y="565150"/>
            <a:ext cx="3203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>
                <a:solidFill>
                  <a:srgbClr val="000099"/>
                </a:solidFill>
              </a:rPr>
              <a:t>…but stays constant from now on</a:t>
            </a:r>
          </a:p>
        </p:txBody>
      </p:sp>
      <p:sp>
        <p:nvSpPr>
          <p:cNvPr id="79883" name="Line 12"/>
          <p:cNvSpPr>
            <a:spLocks noChangeShapeType="1"/>
          </p:cNvSpPr>
          <p:nvPr/>
        </p:nvSpPr>
        <p:spPr bwMode="auto">
          <a:xfrm flipH="1">
            <a:off x="4343400" y="825500"/>
            <a:ext cx="3048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syntax level: More revision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5943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1"/>
          <a:stretch>
            <a:fillRect/>
          </a:stretch>
        </p:blipFill>
        <p:spPr bwMode="auto">
          <a:xfrm>
            <a:off x="153988" y="5265738"/>
            <a:ext cx="1400175" cy="317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00" name="Line 14"/>
          <p:cNvSpPr>
            <a:spLocks noChangeShapeType="1"/>
          </p:cNvSpPr>
          <p:nvPr/>
        </p:nvSpPr>
        <p:spPr bwMode="auto">
          <a:xfrm flipV="1">
            <a:off x="839788" y="4579938"/>
            <a:ext cx="20574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1" name="Oval 16"/>
          <p:cNvSpPr>
            <a:spLocks noChangeArrowheads="1"/>
          </p:cNvSpPr>
          <p:nvPr/>
        </p:nvSpPr>
        <p:spPr bwMode="auto">
          <a:xfrm>
            <a:off x="2897188" y="4198938"/>
            <a:ext cx="2286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0902" name="Rectangle 18"/>
          <p:cNvSpPr>
            <a:spLocks noChangeArrowheads="1"/>
          </p:cNvSpPr>
          <p:nvPr/>
        </p:nvSpPr>
        <p:spPr bwMode="auto">
          <a:xfrm>
            <a:off x="-76200" y="4656138"/>
            <a:ext cx="12969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99"/>
                </a:solidFill>
              </a:rPr>
              <a:t>two fragments</a:t>
            </a:r>
          </a:p>
          <a:p>
            <a:r>
              <a:rPr lang="en-US" sz="1400">
                <a:solidFill>
                  <a:srgbClr val="000099"/>
                </a:solidFill>
              </a:rPr>
              <a:t>get swapped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syntax level: More revisions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5943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1"/>
          <a:stretch>
            <a:fillRect/>
          </a:stretch>
        </p:blipFill>
        <p:spPr bwMode="auto">
          <a:xfrm>
            <a:off x="153988" y="5265738"/>
            <a:ext cx="1400175" cy="317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4" name="Line 14"/>
          <p:cNvSpPr>
            <a:spLocks noChangeShapeType="1"/>
          </p:cNvSpPr>
          <p:nvPr/>
        </p:nvSpPr>
        <p:spPr bwMode="auto">
          <a:xfrm flipV="1">
            <a:off x="839788" y="4579938"/>
            <a:ext cx="20574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5" name="Oval 16"/>
          <p:cNvSpPr>
            <a:spLocks noChangeArrowheads="1"/>
          </p:cNvSpPr>
          <p:nvPr/>
        </p:nvSpPr>
        <p:spPr bwMode="auto">
          <a:xfrm>
            <a:off x="2897188" y="4198938"/>
            <a:ext cx="2286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2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/>
          <a:stretch>
            <a:fillRect/>
          </a:stretch>
        </p:blipFill>
        <p:spPr bwMode="auto">
          <a:xfrm>
            <a:off x="7269163" y="5257800"/>
            <a:ext cx="1400175" cy="3190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7" name="Line 8"/>
          <p:cNvSpPr>
            <a:spLocks noChangeShapeType="1"/>
          </p:cNvSpPr>
          <p:nvPr/>
        </p:nvSpPr>
        <p:spPr bwMode="auto">
          <a:xfrm flipH="1" flipV="1">
            <a:off x="5562600" y="4800600"/>
            <a:ext cx="16764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Oval 9"/>
          <p:cNvSpPr>
            <a:spLocks noChangeArrowheads="1"/>
          </p:cNvSpPr>
          <p:nvPr/>
        </p:nvSpPr>
        <p:spPr bwMode="auto">
          <a:xfrm>
            <a:off x="5257800" y="4427538"/>
            <a:ext cx="2286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Rectangle 10"/>
          <p:cNvSpPr>
            <a:spLocks noChangeArrowheads="1"/>
          </p:cNvSpPr>
          <p:nvPr/>
        </p:nvSpPr>
        <p:spPr bwMode="auto">
          <a:xfrm>
            <a:off x="7259638" y="4505325"/>
            <a:ext cx="13271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99"/>
                </a:solidFill>
              </a:rPr>
              <a:t>…and the get</a:t>
            </a:r>
            <a:br>
              <a:rPr lang="en-US" sz="1400">
                <a:solidFill>
                  <a:srgbClr val="000099"/>
                </a:solidFill>
              </a:rPr>
            </a:br>
            <a:r>
              <a:rPr lang="en-US" sz="1400">
                <a:solidFill>
                  <a:srgbClr val="000099"/>
                </a:solidFill>
              </a:rPr>
              <a:t>swapped once</a:t>
            </a:r>
            <a:br>
              <a:rPr lang="en-US" sz="1400">
                <a:solidFill>
                  <a:srgbClr val="000099"/>
                </a:solidFill>
              </a:rPr>
            </a:br>
            <a:r>
              <a:rPr lang="en-US" sz="1400">
                <a:solidFill>
                  <a:srgbClr val="000099"/>
                </a:solidFill>
              </a:rPr>
              <a:t>more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syntax level: More revisions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62000"/>
            <a:ext cx="59436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1"/>
          <a:stretch>
            <a:fillRect/>
          </a:stretch>
        </p:blipFill>
        <p:spPr bwMode="auto">
          <a:xfrm>
            <a:off x="153988" y="5265738"/>
            <a:ext cx="1400175" cy="3175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8" name="Line 14"/>
          <p:cNvSpPr>
            <a:spLocks noChangeShapeType="1"/>
          </p:cNvSpPr>
          <p:nvPr/>
        </p:nvSpPr>
        <p:spPr bwMode="auto">
          <a:xfrm flipV="1">
            <a:off x="839788" y="4579938"/>
            <a:ext cx="20574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49" name="Oval 16"/>
          <p:cNvSpPr>
            <a:spLocks noChangeArrowheads="1"/>
          </p:cNvSpPr>
          <p:nvPr/>
        </p:nvSpPr>
        <p:spPr bwMode="auto">
          <a:xfrm>
            <a:off x="2897188" y="4198938"/>
            <a:ext cx="2286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95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1"/>
          <a:stretch>
            <a:fillRect/>
          </a:stretch>
        </p:blipFill>
        <p:spPr bwMode="auto">
          <a:xfrm>
            <a:off x="7269163" y="5257800"/>
            <a:ext cx="1400175" cy="3190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1" name="Line 8"/>
          <p:cNvSpPr>
            <a:spLocks noChangeShapeType="1"/>
          </p:cNvSpPr>
          <p:nvPr/>
        </p:nvSpPr>
        <p:spPr bwMode="auto">
          <a:xfrm flipH="1" flipV="1">
            <a:off x="5562600" y="4800600"/>
            <a:ext cx="16764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Oval 9"/>
          <p:cNvSpPr>
            <a:spLocks noChangeArrowheads="1"/>
          </p:cNvSpPr>
          <p:nvPr/>
        </p:nvSpPr>
        <p:spPr bwMode="auto">
          <a:xfrm>
            <a:off x="5257800" y="4419600"/>
            <a:ext cx="2286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3" name="Rectangle 10"/>
          <p:cNvSpPr>
            <a:spLocks noChangeArrowheads="1"/>
          </p:cNvSpPr>
          <p:nvPr/>
        </p:nvSpPr>
        <p:spPr bwMode="auto">
          <a:xfrm>
            <a:off x="4349750" y="6035675"/>
            <a:ext cx="3967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99"/>
                </a:solidFill>
              </a:rPr>
              <a:t>…and there is a third swap (if you look carefully)</a:t>
            </a:r>
          </a:p>
        </p:txBody>
      </p:sp>
      <p:sp>
        <p:nvSpPr>
          <p:cNvPr id="82954" name="Oval 11"/>
          <p:cNvSpPr>
            <a:spLocks noChangeArrowheads="1"/>
          </p:cNvSpPr>
          <p:nvPr/>
        </p:nvSpPr>
        <p:spPr bwMode="auto">
          <a:xfrm>
            <a:off x="4013200" y="4267200"/>
            <a:ext cx="228600" cy="45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5" name="Line 13"/>
          <p:cNvSpPr>
            <a:spLocks noChangeShapeType="1"/>
          </p:cNvSpPr>
          <p:nvPr/>
        </p:nvSpPr>
        <p:spPr bwMode="auto">
          <a:xfrm flipH="1" flipV="1">
            <a:off x="4168775" y="4760913"/>
            <a:ext cx="276225" cy="13763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Evolution at clone level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68313" y="838200"/>
            <a:ext cx="7340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7575D1"/>
                </a:solidFill>
              </a:rPr>
              <a:t>How does code duplication vary over time?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extract code </a:t>
            </a:r>
            <a:r>
              <a:rPr lang="en-US" sz="1600" b="1" dirty="0"/>
              <a:t>clone graphs </a:t>
            </a:r>
            <a:r>
              <a:rPr lang="en-US" sz="1600" dirty="0"/>
              <a:t>for each revision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animate between their </a:t>
            </a:r>
            <a:r>
              <a:rPr lang="en-US" sz="1600" b="1" dirty="0"/>
              <a:t>bundled versions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/>
              <a:t>color: red = newly </a:t>
            </a:r>
            <a:r>
              <a:rPr lang="en-US" sz="1600" b="1" dirty="0"/>
              <a:t>introduced</a:t>
            </a:r>
            <a:r>
              <a:rPr lang="en-US" sz="1600" dirty="0"/>
              <a:t> clones (bad); green = </a:t>
            </a:r>
            <a:r>
              <a:rPr lang="en-US" sz="1600" b="1" dirty="0"/>
              <a:t>removed</a:t>
            </a:r>
            <a:r>
              <a:rPr lang="en-US" sz="1600" dirty="0"/>
              <a:t> clones (good)</a:t>
            </a:r>
          </a:p>
        </p:txBody>
      </p:sp>
      <p:sp>
        <p:nvSpPr>
          <p:cNvPr id="83971" name="Rectangle 8"/>
          <p:cNvSpPr>
            <a:spLocks noChangeArrowheads="1"/>
          </p:cNvSpPr>
          <p:nvPr/>
        </p:nvSpPr>
        <p:spPr bwMode="auto">
          <a:xfrm>
            <a:off x="457200" y="6397625"/>
            <a:ext cx="553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7575D1"/>
                </a:solidFill>
              </a:rPr>
              <a:t>Wicket code base: 14 revisions, 8799 clones, 92810 clone relations </a:t>
            </a:r>
          </a:p>
        </p:txBody>
      </p:sp>
      <p:pic>
        <p:nvPicPr>
          <p:cNvPr id="8397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2100"/>
            <a:ext cx="9144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304800" y="4648200"/>
            <a:ext cx="8534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974" name="Rectangle 13"/>
          <p:cNvSpPr>
            <a:spLocks noChangeArrowheads="1"/>
          </p:cNvSpPr>
          <p:nvPr/>
        </p:nvSpPr>
        <p:spPr bwMode="auto">
          <a:xfrm>
            <a:off x="3744913" y="4648200"/>
            <a:ext cx="1970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time (revision number)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6"/>
          <p:cNvSpPr>
            <a:spLocks noGrp="1" noChangeArrowheads="1"/>
          </p:cNvSpPr>
          <p:nvPr>
            <p:ph type="title"/>
          </p:nvPr>
        </p:nvSpPr>
        <p:spPr>
          <a:xfrm>
            <a:off x="2057400" y="1828800"/>
            <a:ext cx="5029200" cy="1143000"/>
          </a:xfrm>
        </p:spPr>
        <p:txBody>
          <a:bodyPr/>
          <a:lstStyle/>
          <a:p>
            <a:pPr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Part 3:</a:t>
            </a:r>
            <a:br>
              <a:rPr lang="en-US" sz="2300" b="1">
                <a:solidFill>
                  <a:srgbClr val="000090"/>
                </a:solidFill>
                <a:latin typeface="Trebuchet MS" charset="0"/>
              </a:rPr>
            </a:br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/>
            </a:r>
            <a:br>
              <a:rPr lang="en-US" sz="2300" b="1">
                <a:solidFill>
                  <a:srgbClr val="000090"/>
                </a:solidFill>
                <a:latin typeface="Trebuchet MS" charset="0"/>
              </a:rPr>
            </a:br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Real-World Applications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6380163"/>
            <a:ext cx="8686800" cy="46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Source code structure</a:t>
            </a:r>
          </a:p>
        </p:txBody>
      </p:sp>
      <p:sp>
        <p:nvSpPr>
          <p:cNvPr id="21509" name="Rectangle 6"/>
          <p:cNvSpPr>
            <a:spLocks noChangeArrowheads="1"/>
          </p:cNvSpPr>
          <p:nvPr/>
        </p:nvSpPr>
        <p:spPr bwMode="auto">
          <a:xfrm>
            <a:off x="228600" y="685800"/>
            <a:ext cx="7661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blend in structure cushions…</a:t>
            </a:r>
          </a:p>
          <a:p>
            <a:pPr>
              <a:buFont typeface="Arial" charset="0"/>
              <a:buChar char="•"/>
            </a:pPr>
            <a:r>
              <a:rPr lang="en-US" sz="1600"/>
              <a:t> color shows construct type (functions, loops, control statements, declarations, …) </a:t>
            </a:r>
          </a:p>
        </p:txBody>
      </p:sp>
      <p:sp>
        <p:nvSpPr>
          <p:cNvPr id="21510" name="Rectangle 10"/>
          <p:cNvSpPr>
            <a:spLocks noChangeArrowheads="1"/>
          </p:cNvSpPr>
          <p:nvPr/>
        </p:nvSpPr>
        <p:spPr bwMode="auto">
          <a:xfrm>
            <a:off x="152400" y="6400800"/>
            <a:ext cx="403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Images from CSV tool (www.cs.rug.nl/svcg/SoftVis/VCN)</a:t>
            </a:r>
          </a:p>
        </p:txBody>
      </p:sp>
      <p:pic>
        <p:nvPicPr>
          <p:cNvPr id="21511" name="Picture 8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4918075" cy="47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Post-Mortem Assessment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86018" name="Content Placeholder 2"/>
          <p:cNvSpPr txBox="1">
            <a:spLocks/>
          </p:cNvSpPr>
          <p:nvPr/>
        </p:nvSpPr>
        <p:spPr bwMode="auto">
          <a:xfrm>
            <a:off x="457200" y="1295400"/>
            <a:ext cx="8229600" cy="4525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de-CH" sz="1800" b="1">
                <a:solidFill>
                  <a:srgbClr val="7575D1"/>
                </a:solidFill>
              </a:rPr>
              <a:t>Situation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de-CH" sz="1800" b="1">
              <a:solidFill>
                <a:srgbClr val="7575D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CH" sz="1800"/>
              <a:t>client: established embedded software producer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CH" sz="1800"/>
              <a:t>product: 8 years evolution (2002-2008)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1800"/>
              <a:t>3.5 MLOC of code in C166 dialect (1881 ﬁles)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1800"/>
              <a:t>1 MLOC of headers (2454 ﬁles)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1800"/>
              <a:t>15 releases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–"/>
            </a:pPr>
            <a:r>
              <a:rPr lang="en-US" sz="1800"/>
              <a:t>3 teams = ~60 people (2 x EU, 1 x India)</a:t>
            </a:r>
            <a:endParaRPr lang="de-CH" sz="180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CH" sz="1800"/>
              <a:t>product </a:t>
            </a:r>
            <a:r>
              <a:rPr lang="de-CH" sz="1800">
                <a:solidFill>
                  <a:srgbClr val="FF0000"/>
                </a:solidFill>
              </a:rPr>
              <a:t>failed to meet requests</a:t>
            </a:r>
            <a:r>
              <a:rPr lang="de-CH" sz="1800"/>
              <a:t>, at end...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endParaRPr lang="de-CH" sz="180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800" b="1">
                <a:solidFill>
                  <a:srgbClr val="7575D1"/>
                </a:solidFill>
              </a:rPr>
              <a:t>Questions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sz="1800" b="1">
              <a:solidFill>
                <a:srgbClr val="7575D1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/>
              <a:t>what happened right/wrong?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/>
              <a:t>how to prevent such errors in the future?  </a:t>
            </a:r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490538" y="6473825"/>
            <a:ext cx="70516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A. Telea, L. 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Voinea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charset="0"/>
              </a:rPr>
              <a:t>, </a:t>
            </a:r>
            <a:r>
              <a:rPr lang="nl-NL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Case </a:t>
            </a:r>
            <a:r>
              <a:rPr lang="nl-NL"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Study</a:t>
            </a:r>
            <a:r>
              <a:rPr lang="nl-NL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Visual Analytics in Software Product Assessments, IEEE </a:t>
            </a:r>
            <a:r>
              <a:rPr lang="nl-NL" sz="12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Vissoft</a:t>
            </a:r>
            <a:r>
              <a:rPr lang="nl-NL" sz="1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, 2009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de-CH" sz="1800" b="1">
                <a:solidFill>
                  <a:srgbClr val="7575D1"/>
                </a:solidFill>
                <a:cs typeface="Arial" charset="0"/>
              </a:rPr>
              <a:t>Constraints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de-CH" sz="1800" b="1">
              <a:solidFill>
                <a:srgbClr val="7575D1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de-CH" sz="1800">
                <a:cs typeface="Arial" charset="0"/>
              </a:rPr>
              <a:t>data: source code repository only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>
                <a:cs typeface="Arial" charset="0"/>
              </a:rPr>
              <a:t>t</a:t>
            </a:r>
            <a:r>
              <a:rPr lang="de-CH" sz="1800">
                <a:cs typeface="Arial" charset="0"/>
              </a:rPr>
              <a:t>ime: answers needed in  </a:t>
            </a:r>
            <a:r>
              <a:rPr lang="de-CH" sz="1800" b="1">
                <a:solidFill>
                  <a:srgbClr val="7575D1"/>
                </a:solidFill>
                <a:cs typeface="Arial" charset="0"/>
              </a:rPr>
              <a:t>max. 1 week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>
                <a:cs typeface="Arial" charset="0"/>
              </a:rPr>
              <a:t>w</a:t>
            </a:r>
            <a:r>
              <a:rPr lang="de-CH" sz="1800">
                <a:cs typeface="Arial" charset="0"/>
              </a:rPr>
              <a:t>e were unfamiliar with the application </a:t>
            </a:r>
            <a:endParaRPr lang="de-CH" sz="1800"/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endParaRPr lang="de-CH" sz="1800"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sz="1800" b="1">
                <a:solidFill>
                  <a:srgbClr val="7575D1"/>
                </a:solidFill>
                <a:cs typeface="Arial" charset="0"/>
              </a:rPr>
              <a:t>Questions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sz="1800" b="1">
              <a:solidFill>
                <a:srgbClr val="7575D1"/>
              </a:solidFill>
              <a:cs typeface="Arial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1800">
                <a:cs typeface="Arial" charset="0"/>
              </a:rPr>
              <a:t>how to get the most insight &amp; best address questions with these constraints?</a:t>
            </a:r>
          </a:p>
        </p:txBody>
      </p:sp>
      <p:sp>
        <p:nvSpPr>
          <p:cNvPr id="8704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Our context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ight Arrow 19"/>
          <p:cNvSpPr/>
          <p:nvPr/>
        </p:nvSpPr>
        <p:spPr>
          <a:xfrm>
            <a:off x="5884863" y="3276600"/>
            <a:ext cx="504825" cy="1524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5257800" y="2057400"/>
            <a:ext cx="1139825" cy="1587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00800" y="1676400"/>
            <a:ext cx="2209800" cy="2133600"/>
          </a:xfrm>
          <a:prstGeom prst="roundRect">
            <a:avLst>
              <a:gd name="adj" fmla="val 672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140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3500" y="2705100"/>
            <a:ext cx="228600" cy="76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8069" name="Rectangle 3"/>
          <p:cNvSpPr>
            <a:spLocks noChangeArrowheads="1"/>
          </p:cNvSpPr>
          <p:nvPr/>
        </p:nvSpPr>
        <p:spPr bwMode="auto">
          <a:xfrm>
            <a:off x="304800" y="5334000"/>
            <a:ext cx="64992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de-CH">
                <a:latin typeface="Calibri" charset="0"/>
              </a:rPr>
              <a:t> perfect instance of a </a:t>
            </a:r>
            <a:r>
              <a:rPr lang="de-CH">
                <a:solidFill>
                  <a:srgbClr val="7575D1"/>
                </a:solidFill>
                <a:latin typeface="Calibri" charset="0"/>
              </a:rPr>
              <a:t>visual analytics</a:t>
            </a:r>
            <a:r>
              <a:rPr lang="de-CH">
                <a:latin typeface="Calibri" charset="0"/>
              </a:rPr>
              <a:t> process:</a:t>
            </a:r>
          </a:p>
          <a:p>
            <a:pPr lvl="1">
              <a:buFont typeface="Arial" charset="0"/>
              <a:buChar char="•"/>
            </a:pPr>
            <a:r>
              <a:rPr lang="de-CH">
                <a:latin typeface="Calibri" charset="0"/>
              </a:rPr>
              <a:t> multiple data types, multiple tools</a:t>
            </a:r>
          </a:p>
          <a:p>
            <a:pPr lvl="1">
              <a:buFont typeface="Arial" charset="0"/>
              <a:buChar char="•"/>
            </a:pPr>
            <a:r>
              <a:rPr lang="de-CH">
                <a:latin typeface="Calibri" charset="0"/>
              </a:rPr>
              <a:t> tight combination of data extraction, processing, visualization</a:t>
            </a:r>
          </a:p>
          <a:p>
            <a:pPr lvl="1">
              <a:buFont typeface="Arial" charset="0"/>
              <a:buChar char="•"/>
            </a:pPr>
            <a:r>
              <a:rPr lang="de-CH">
                <a:latin typeface="Calibri" charset="0"/>
              </a:rPr>
              <a:t> incremental </a:t>
            </a:r>
            <a:r>
              <a:rPr lang="de-CH" i="1">
                <a:latin typeface="Calibri" charset="0"/>
              </a:rPr>
              <a:t>hypothesis refinement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2400" y="2390775"/>
            <a:ext cx="1219200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repository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81175" y="1790700"/>
            <a:ext cx="1295400" cy="685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static analysis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781175" y="3048000"/>
            <a:ext cx="1295400" cy="6096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evolution analysis</a:t>
            </a:r>
          </a:p>
        </p:txBody>
      </p:sp>
      <p:pic>
        <p:nvPicPr>
          <p:cNvPr id="880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5" r="13393" b="5142"/>
          <a:stretch>
            <a:fillRect/>
          </a:stretch>
        </p:blipFill>
        <p:spPr bwMode="auto">
          <a:xfrm>
            <a:off x="6524625" y="2667000"/>
            <a:ext cx="79057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33398" r="13197" b="11633"/>
          <a:stretch>
            <a:fillRect/>
          </a:stretch>
        </p:blipFill>
        <p:spPr bwMode="auto">
          <a:xfrm>
            <a:off x="7539038" y="2695575"/>
            <a:ext cx="92868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419475" y="1600200"/>
            <a:ext cx="2066925" cy="10001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call graphs</a:t>
            </a:r>
          </a:p>
          <a:p>
            <a:pPr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dependency graphs</a:t>
            </a:r>
          </a:p>
          <a:p>
            <a:pPr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static metrics</a:t>
            </a:r>
          </a:p>
          <a:p>
            <a:pPr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code duplication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400425" y="2895600"/>
            <a:ext cx="2619375" cy="914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modification requests (MRs)</a:t>
            </a:r>
          </a:p>
          <a:p>
            <a:pPr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authors</a:t>
            </a:r>
          </a:p>
          <a:p>
            <a:pPr>
              <a:buFont typeface="Arial" charset="0"/>
              <a:buChar char="•"/>
              <a:defRPr/>
            </a:pPr>
            <a:r>
              <a:rPr lang="en-US"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changes / type document</a:t>
            </a:r>
          </a:p>
        </p:txBody>
      </p:sp>
      <p:sp>
        <p:nvSpPr>
          <p:cNvPr id="15" name="Bent Arrow 14"/>
          <p:cNvSpPr/>
          <p:nvPr/>
        </p:nvSpPr>
        <p:spPr>
          <a:xfrm>
            <a:off x="1524000" y="2095500"/>
            <a:ext cx="228600" cy="76200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" name="Bent Arrow 15"/>
          <p:cNvSpPr/>
          <p:nvPr/>
        </p:nvSpPr>
        <p:spPr>
          <a:xfrm flipV="1">
            <a:off x="1524000" y="2514600"/>
            <a:ext cx="228600" cy="87630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095625" y="2066925"/>
            <a:ext cx="304800" cy="1524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3095625" y="3276600"/>
            <a:ext cx="304800" cy="1524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808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9373"/>
          <a:stretch>
            <a:fillRect/>
          </a:stretch>
        </p:blipFill>
        <p:spPr bwMode="auto">
          <a:xfrm>
            <a:off x="7515225" y="1828800"/>
            <a:ext cx="96996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828800"/>
            <a:ext cx="8112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83" name="Rectangle 25"/>
          <p:cNvSpPr>
            <a:spLocks noChangeArrowheads="1"/>
          </p:cNvSpPr>
          <p:nvPr/>
        </p:nvSpPr>
        <p:spPr bwMode="auto">
          <a:xfrm>
            <a:off x="304800" y="1295400"/>
            <a:ext cx="1020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7575D1"/>
                </a:solidFill>
              </a:rPr>
              <a:t>Raw data</a:t>
            </a:r>
          </a:p>
        </p:txBody>
      </p:sp>
      <p:sp>
        <p:nvSpPr>
          <p:cNvPr id="88084" name="Rectangle 23"/>
          <p:cNvSpPr>
            <a:spLocks noChangeArrowheads="1"/>
          </p:cNvSpPr>
          <p:nvPr/>
        </p:nvSpPr>
        <p:spPr bwMode="auto">
          <a:xfrm>
            <a:off x="6581775" y="2305050"/>
            <a:ext cx="673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charts</a:t>
            </a:r>
            <a:endParaRPr lang="en-US" sz="1400"/>
          </a:p>
        </p:txBody>
      </p:sp>
      <p:sp>
        <p:nvSpPr>
          <p:cNvPr id="88085" name="Rectangle 24"/>
          <p:cNvSpPr>
            <a:spLocks noChangeArrowheads="1"/>
          </p:cNvSpPr>
          <p:nvPr/>
        </p:nvSpPr>
        <p:spPr bwMode="auto">
          <a:xfrm>
            <a:off x="7543800" y="2305050"/>
            <a:ext cx="933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treemaps</a:t>
            </a:r>
            <a:endParaRPr lang="en-US" sz="1400"/>
          </a:p>
        </p:txBody>
      </p:sp>
      <p:sp>
        <p:nvSpPr>
          <p:cNvPr id="88086" name="Rectangle 25"/>
          <p:cNvSpPr>
            <a:spLocks noChangeArrowheads="1"/>
          </p:cNvSpPr>
          <p:nvPr/>
        </p:nvSpPr>
        <p:spPr bwMode="auto">
          <a:xfrm>
            <a:off x="6562725" y="3390900"/>
            <a:ext cx="733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graphs</a:t>
            </a:r>
            <a:endParaRPr lang="en-US" sz="1400"/>
          </a:p>
        </p:txBody>
      </p:sp>
      <p:sp>
        <p:nvSpPr>
          <p:cNvPr id="88087" name="Rectangle 26"/>
          <p:cNvSpPr>
            <a:spLocks noChangeArrowheads="1"/>
          </p:cNvSpPr>
          <p:nvPr/>
        </p:nvSpPr>
        <p:spPr bwMode="auto">
          <a:xfrm>
            <a:off x="7562850" y="3381375"/>
            <a:ext cx="892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timelines</a:t>
            </a:r>
            <a:endParaRPr lang="en-US" sz="1400"/>
          </a:p>
        </p:txBody>
      </p:sp>
      <p:sp>
        <p:nvSpPr>
          <p:cNvPr id="88088" name="Rectangle 31"/>
          <p:cNvSpPr>
            <a:spLocks noChangeArrowheads="1"/>
          </p:cNvSpPr>
          <p:nvPr/>
        </p:nvSpPr>
        <p:spPr bwMode="auto">
          <a:xfrm>
            <a:off x="1676400" y="1295400"/>
            <a:ext cx="163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7575D1"/>
                </a:solidFill>
              </a:rPr>
              <a:t>Data enrichment</a:t>
            </a:r>
          </a:p>
        </p:txBody>
      </p:sp>
      <p:sp>
        <p:nvSpPr>
          <p:cNvPr id="88089" name="Rectangle 32"/>
          <p:cNvSpPr>
            <a:spLocks noChangeArrowheads="1"/>
          </p:cNvSpPr>
          <p:nvPr/>
        </p:nvSpPr>
        <p:spPr bwMode="auto">
          <a:xfrm>
            <a:off x="3689350" y="1295400"/>
            <a:ext cx="1416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7575D1"/>
                </a:solidFill>
              </a:rPr>
              <a:t>Enriched data</a:t>
            </a:r>
          </a:p>
        </p:txBody>
      </p:sp>
      <p:sp>
        <p:nvSpPr>
          <p:cNvPr id="88090" name="Rectangle 33"/>
          <p:cNvSpPr>
            <a:spLocks noChangeArrowheads="1"/>
          </p:cNvSpPr>
          <p:nvPr/>
        </p:nvSpPr>
        <p:spPr bwMode="auto">
          <a:xfrm>
            <a:off x="6858000" y="1295400"/>
            <a:ext cx="13192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i="1">
                <a:solidFill>
                  <a:srgbClr val="7575D1"/>
                </a:solidFill>
              </a:rPr>
              <a:t>Visualization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646863" y="4292600"/>
            <a:ext cx="1676400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observations</a:t>
            </a:r>
          </a:p>
          <a:p>
            <a:pPr algn="ctr">
              <a:defRPr/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&amp; questions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646863" y="5207000"/>
            <a:ext cx="1676400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final conclusions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208463" y="4292600"/>
            <a:ext cx="1495425" cy="5334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stakeholders</a:t>
            </a:r>
          </a:p>
        </p:txBody>
      </p:sp>
      <p:sp>
        <p:nvSpPr>
          <p:cNvPr id="34" name="Right Arrow 33"/>
          <p:cNvSpPr/>
          <p:nvPr/>
        </p:nvSpPr>
        <p:spPr>
          <a:xfrm rot="5400000">
            <a:off x="7391400" y="3962400"/>
            <a:ext cx="457200" cy="1524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5" name="Right Arrow 34"/>
          <p:cNvSpPr/>
          <p:nvPr/>
        </p:nvSpPr>
        <p:spPr>
          <a:xfrm rot="5400000">
            <a:off x="7277100" y="4914900"/>
            <a:ext cx="381000" cy="1524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5722938" y="4502150"/>
            <a:ext cx="914400" cy="17145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8097" name="Rectangle 41"/>
          <p:cNvSpPr>
            <a:spLocks noChangeArrowheads="1"/>
          </p:cNvSpPr>
          <p:nvPr/>
        </p:nvSpPr>
        <p:spPr bwMode="auto">
          <a:xfrm>
            <a:off x="7600950" y="3848100"/>
            <a:ext cx="827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376092"/>
                </a:solidFill>
              </a:rPr>
              <a:t>present</a:t>
            </a:r>
          </a:p>
        </p:txBody>
      </p:sp>
      <p:sp>
        <p:nvSpPr>
          <p:cNvPr id="88098" name="Rectangle 42"/>
          <p:cNvSpPr>
            <a:spLocks noChangeArrowheads="1"/>
          </p:cNvSpPr>
          <p:nvPr/>
        </p:nvSpPr>
        <p:spPr bwMode="auto">
          <a:xfrm>
            <a:off x="5732463" y="4575175"/>
            <a:ext cx="887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376092"/>
                </a:solidFill>
              </a:rPr>
              <a:t>interpret</a:t>
            </a:r>
          </a:p>
        </p:txBody>
      </p:sp>
      <p:sp>
        <p:nvSpPr>
          <p:cNvPr id="39" name="Right Arrow 38"/>
          <p:cNvSpPr/>
          <p:nvPr/>
        </p:nvSpPr>
        <p:spPr>
          <a:xfrm rot="5400000" flipH="1" flipV="1">
            <a:off x="7162800" y="3962400"/>
            <a:ext cx="457200" cy="1524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8100" name="Rectangle 44"/>
          <p:cNvSpPr>
            <a:spLocks noChangeArrowheads="1"/>
          </p:cNvSpPr>
          <p:nvPr/>
        </p:nvSpPr>
        <p:spPr bwMode="auto">
          <a:xfrm>
            <a:off x="6753225" y="3867150"/>
            <a:ext cx="6778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376092"/>
                </a:solidFill>
              </a:rPr>
              <a:t>refine</a:t>
            </a:r>
          </a:p>
        </p:txBody>
      </p:sp>
      <p:sp>
        <p:nvSpPr>
          <p:cNvPr id="88101" name="Rectangle 45"/>
          <p:cNvSpPr>
            <a:spLocks noChangeArrowheads="1"/>
          </p:cNvSpPr>
          <p:nvPr/>
        </p:nvSpPr>
        <p:spPr bwMode="auto">
          <a:xfrm>
            <a:off x="5900738" y="4283075"/>
            <a:ext cx="508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i="1">
                <a:solidFill>
                  <a:srgbClr val="376092"/>
                </a:solidFill>
              </a:rPr>
              <a:t>ask</a:t>
            </a:r>
          </a:p>
        </p:txBody>
      </p:sp>
      <p:sp>
        <p:nvSpPr>
          <p:cNvPr id="8810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Methodology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3400" y="5581650"/>
            <a:ext cx="7239000" cy="885825"/>
          </a:xfrm>
          <a:prstGeom prst="roundRect">
            <a:avLst>
              <a:gd name="adj" fmla="val 768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26762" r="1350" b="6825"/>
          <a:stretch>
            <a:fillRect/>
          </a:stretch>
        </p:blipFill>
        <p:spPr bwMode="auto">
          <a:xfrm>
            <a:off x="538163" y="1201738"/>
            <a:ext cx="7637462" cy="378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rot="5400000">
            <a:off x="4719638" y="3165475"/>
            <a:ext cx="4070350" cy="3175"/>
          </a:xfrm>
          <a:prstGeom prst="line">
            <a:avLst/>
          </a:prstGeom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824663" y="1558925"/>
            <a:ext cx="1285875" cy="3357563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9093" name="Rectangle 7"/>
          <p:cNvSpPr>
            <a:spLocks noChangeArrowheads="1"/>
          </p:cNvSpPr>
          <p:nvPr/>
        </p:nvSpPr>
        <p:spPr bwMode="auto">
          <a:xfrm>
            <a:off x="6183313" y="5130800"/>
            <a:ext cx="1201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charset="0"/>
              </a:rPr>
              <a:t>R1.3 - start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38163" y="1201738"/>
            <a:ext cx="8288337" cy="1587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>
            <a:off x="-1353343" y="3094831"/>
            <a:ext cx="3784600" cy="1587"/>
          </a:xfrm>
          <a:prstGeom prst="straightConnector1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  <a:round/>
            <a:headEnd type="arrow" w="med" len="med"/>
            <a:tailEnd/>
          </a:ln>
        </p:spPr>
      </p:cxnSp>
      <p:sp>
        <p:nvSpPr>
          <p:cNvPr id="89096" name="Rectangle 14"/>
          <p:cNvSpPr>
            <a:spLocks noChangeArrowheads="1"/>
          </p:cNvSpPr>
          <p:nvPr/>
        </p:nvSpPr>
        <p:spPr bwMode="auto">
          <a:xfrm>
            <a:off x="8408988" y="1239838"/>
            <a:ext cx="51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libri" charset="0"/>
              </a:rPr>
              <a:t>time</a:t>
            </a:r>
          </a:p>
        </p:txBody>
      </p:sp>
      <p:sp>
        <p:nvSpPr>
          <p:cNvPr id="89097" name="Rectangle 15"/>
          <p:cNvSpPr>
            <a:spLocks noChangeArrowheads="1"/>
          </p:cNvSpPr>
          <p:nvPr/>
        </p:nvSpPr>
        <p:spPr bwMode="auto">
          <a:xfrm>
            <a:off x="-38100" y="1123950"/>
            <a:ext cx="4810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libri" charset="0"/>
              </a:rPr>
              <a:t>files</a:t>
            </a:r>
          </a:p>
        </p:txBody>
      </p:sp>
      <p:pic>
        <p:nvPicPr>
          <p:cNvPr id="89098" name="Picture 13" descr="MCj043475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724525"/>
            <a:ext cx="557212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9" name="TextBox 19"/>
          <p:cNvSpPr txBox="1">
            <a:spLocks noChangeArrowheads="1"/>
          </p:cNvSpPr>
          <p:nvPr/>
        </p:nvSpPr>
        <p:spPr bwMode="auto">
          <a:xfrm>
            <a:off x="1300163" y="5638800"/>
            <a:ext cx="70056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Arial" charset="0"/>
              </a:rPr>
              <a:t>little increase in the file curve – most activity in </a:t>
            </a:r>
            <a:r>
              <a:rPr lang="en-US" sz="2000" i="1">
                <a:latin typeface="Calibri" charset="0"/>
                <a:cs typeface="Arial" charset="0"/>
              </a:rPr>
              <a:t>old</a:t>
            </a:r>
            <a:r>
              <a:rPr lang="en-US" sz="2000">
                <a:latin typeface="Calibri" charset="0"/>
                <a:cs typeface="Arial" charset="0"/>
              </a:rPr>
              <a:t> files</a:t>
            </a:r>
          </a:p>
          <a:p>
            <a:pPr eaLnBrk="1" hangingPunct="1"/>
            <a:r>
              <a:rPr lang="en-US" sz="2000">
                <a:latin typeface="Calibri" charset="0"/>
                <a:cs typeface="Arial" charset="0"/>
              </a:rPr>
              <a:t>suggests too long </a:t>
            </a:r>
            <a:r>
              <a:rPr lang="en-US" sz="2000">
                <a:solidFill>
                  <a:srgbClr val="7575D1"/>
                </a:solidFill>
                <a:latin typeface="Calibri" charset="0"/>
                <a:cs typeface="Arial" charset="0"/>
              </a:rPr>
              <a:t>maintenance </a:t>
            </a:r>
            <a:r>
              <a:rPr lang="en-US" sz="2000">
                <a:latin typeface="Calibri" charset="0"/>
                <a:cs typeface="Arial" charset="0"/>
              </a:rPr>
              <a:t>&amp; </a:t>
            </a:r>
            <a:r>
              <a:rPr lang="en-US" sz="2000">
                <a:solidFill>
                  <a:srgbClr val="7575D1"/>
                </a:solidFill>
                <a:latin typeface="Calibri" charset="0"/>
                <a:cs typeface="Arial" charset="0"/>
              </a:rPr>
              <a:t>closure </a:t>
            </a:r>
            <a:r>
              <a:rPr lang="en-US" sz="2000">
                <a:latin typeface="Calibri" charset="0"/>
                <a:cs typeface="Arial" charset="0"/>
              </a:rPr>
              <a:t>of requirements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1038" y="5143500"/>
            <a:ext cx="142875" cy="1428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9101" name="TextBox 21"/>
          <p:cNvSpPr txBox="1">
            <a:spLocks noChangeArrowheads="1"/>
          </p:cNvSpPr>
          <p:nvPr/>
        </p:nvSpPr>
        <p:spPr bwMode="auto">
          <a:xfrm>
            <a:off x="823913" y="5000625"/>
            <a:ext cx="4857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latin typeface="Calibri" charset="0"/>
                <a:cs typeface="Arial" charset="0"/>
              </a:rPr>
              <a:t>MR related check-in </a:t>
            </a:r>
          </a:p>
        </p:txBody>
      </p:sp>
      <p:cxnSp>
        <p:nvCxnSpPr>
          <p:cNvPr id="19" name="Straight Arrow Connector 18"/>
          <p:cNvCxnSpPr>
            <a:stCxn id="17" idx="0"/>
          </p:cNvCxnSpPr>
          <p:nvPr/>
        </p:nvCxnSpPr>
        <p:spPr>
          <a:xfrm rot="5400000" flipH="1" flipV="1">
            <a:off x="538162" y="4344988"/>
            <a:ext cx="1000125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103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Requirements: MR Duration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410200" y="4543425"/>
            <a:ext cx="3657600" cy="1447800"/>
          </a:xfrm>
          <a:prstGeom prst="roundRect">
            <a:avLst>
              <a:gd name="adj" fmla="val 768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085850"/>
            <a:ext cx="4714875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3543300"/>
            <a:ext cx="471487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277813" y="1084263"/>
            <a:ext cx="5143500" cy="1587"/>
          </a:xfrm>
          <a:prstGeom prst="straightConnector1">
            <a:avLst/>
          </a:prstGeom>
          <a:ln w="28575">
            <a:solidFill>
              <a:srgbClr val="7575D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-2223294" y="3656807"/>
            <a:ext cx="5286375" cy="1588"/>
          </a:xfrm>
          <a:prstGeom prst="straightConnector1">
            <a:avLst/>
          </a:prstGeom>
          <a:ln w="28575">
            <a:solidFill>
              <a:srgbClr val="7575D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18" name="Rectangle 7"/>
          <p:cNvSpPr>
            <a:spLocks noChangeArrowheads="1"/>
          </p:cNvSpPr>
          <p:nvPr/>
        </p:nvSpPr>
        <p:spPr bwMode="auto">
          <a:xfrm>
            <a:off x="5368925" y="914400"/>
            <a:ext cx="517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libri" charset="0"/>
              </a:rPr>
              <a:t>time</a:t>
            </a:r>
          </a:p>
        </p:txBody>
      </p:sp>
      <p:sp>
        <p:nvSpPr>
          <p:cNvPr id="90119" name="Rectangle 8"/>
          <p:cNvSpPr>
            <a:spLocks noChangeArrowheads="1"/>
          </p:cNvSpPr>
          <p:nvPr/>
        </p:nvSpPr>
        <p:spPr bwMode="auto">
          <a:xfrm>
            <a:off x="228600" y="6216650"/>
            <a:ext cx="1930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alibri" charset="0"/>
              </a:rPr>
              <a:t>MR ids (1 bar=100 MRs)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972050" y="2871788"/>
            <a:ext cx="642938" cy="1587"/>
          </a:xfrm>
          <a:prstGeom prst="straightConnector1">
            <a:avLst/>
          </a:prstGeom>
          <a:ln>
            <a:solidFill>
              <a:srgbClr val="7575D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1" name="TextBox 13"/>
          <p:cNvSpPr txBox="1">
            <a:spLocks noChangeArrowheads="1"/>
          </p:cNvSpPr>
          <p:nvPr/>
        </p:nvSpPr>
        <p:spPr bwMode="auto">
          <a:xfrm>
            <a:off x="5580063" y="2686050"/>
            <a:ext cx="32242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alibri" charset="0"/>
                <a:cs typeface="Arial" charset="0"/>
              </a:rPr>
              <a:t>graph: # commits referring to MRs within a given id range</a:t>
            </a:r>
          </a:p>
        </p:txBody>
      </p:sp>
      <p:pic>
        <p:nvPicPr>
          <p:cNvPr id="90122" name="Picture 13" descr="MCj043475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619625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3" name="TextBox 16"/>
          <p:cNvSpPr txBox="1">
            <a:spLocks noChangeArrowheads="1"/>
          </p:cNvSpPr>
          <p:nvPr/>
        </p:nvSpPr>
        <p:spPr bwMode="auto">
          <a:xfrm>
            <a:off x="5400675" y="5076825"/>
            <a:ext cx="33575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in mid 2008, activity related to MRs from 2006 </a:t>
            </a:r>
            <a:r>
              <a:rPr lang="en-US" sz="1800">
                <a:solidFill>
                  <a:srgbClr val="7575D1"/>
                </a:solidFill>
                <a:latin typeface="Calibri" charset="0"/>
                <a:cs typeface="Arial" charset="0"/>
              </a:rPr>
              <a:t>still takes place</a:t>
            </a:r>
          </a:p>
        </p:txBody>
      </p:sp>
      <p:sp>
        <p:nvSpPr>
          <p:cNvPr id="9012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Requirements: MR Duration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90500" y="5867400"/>
            <a:ext cx="7239000" cy="914400"/>
          </a:xfrm>
          <a:prstGeom prst="roundRect">
            <a:avLst>
              <a:gd name="adj" fmla="val 1693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1138" name="Rectangle 4"/>
          <p:cNvSpPr>
            <a:spLocks noChangeArrowheads="1"/>
          </p:cNvSpPr>
          <p:nvPr/>
        </p:nvSpPr>
        <p:spPr bwMode="auto">
          <a:xfrm>
            <a:off x="76200" y="2976563"/>
            <a:ext cx="261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1</a:t>
            </a:r>
          </a:p>
        </p:txBody>
      </p:sp>
      <p:sp>
        <p:nvSpPr>
          <p:cNvPr id="91139" name="Rectangle 5"/>
          <p:cNvSpPr>
            <a:spLocks noChangeArrowheads="1"/>
          </p:cNvSpPr>
          <p:nvPr/>
        </p:nvSpPr>
        <p:spPr bwMode="auto">
          <a:xfrm>
            <a:off x="1295400" y="2976563"/>
            <a:ext cx="339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&gt;8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9999"/>
          <a:stretch>
            <a:fillRect/>
          </a:stretch>
        </p:blipFill>
        <p:spPr bwMode="auto">
          <a:xfrm>
            <a:off x="192088" y="801688"/>
            <a:ext cx="3995737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0025" y="2863850"/>
            <a:ext cx="1316038" cy="153988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B05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1517650" y="2779713"/>
            <a:ext cx="954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#developers</a:t>
            </a:r>
          </a:p>
        </p:txBody>
      </p:sp>
      <p:grpSp>
        <p:nvGrpSpPr>
          <p:cNvPr id="91143" name="Group 7"/>
          <p:cNvGrpSpPr>
            <a:grpSpLocks/>
          </p:cNvGrpSpPr>
          <p:nvPr/>
        </p:nvGrpSpPr>
        <p:grpSpPr bwMode="auto">
          <a:xfrm>
            <a:off x="4205288" y="722313"/>
            <a:ext cx="739775" cy="1035050"/>
            <a:chOff x="8001024" y="1279643"/>
            <a:chExt cx="1028245" cy="1935043"/>
          </a:xfrm>
        </p:grpSpPr>
        <p:sp>
          <p:nvSpPr>
            <p:cNvPr id="14" name="Right Brace 13"/>
            <p:cNvSpPr/>
            <p:nvPr/>
          </p:nvSpPr>
          <p:spPr>
            <a:xfrm>
              <a:off x="8565897" y="1428036"/>
              <a:ext cx="141218" cy="178665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1201" name="Rectangle 9"/>
            <p:cNvSpPr>
              <a:spLocks noChangeArrowheads="1"/>
            </p:cNvSpPr>
            <p:nvPr/>
          </p:nvSpPr>
          <p:spPr bwMode="auto">
            <a:xfrm rot="5400000">
              <a:off x="8121561" y="2000753"/>
              <a:ext cx="1304231" cy="51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Calibri" charset="0"/>
                </a:rPr>
                <a:t>package</a:t>
              </a:r>
            </a:p>
          </p:txBody>
        </p:sp>
        <p:sp>
          <p:nvSpPr>
            <p:cNvPr id="16" name="Right Brace 15"/>
            <p:cNvSpPr/>
            <p:nvPr/>
          </p:nvSpPr>
          <p:spPr>
            <a:xfrm>
              <a:off x="8256982" y="1428036"/>
              <a:ext cx="141218" cy="1000167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91203" name="Rectangle 11"/>
            <p:cNvSpPr>
              <a:spLocks noChangeArrowheads="1"/>
            </p:cNvSpPr>
            <p:nvPr/>
          </p:nvSpPr>
          <p:spPr bwMode="auto">
            <a:xfrm rot="5400000">
              <a:off x="7850394" y="1643177"/>
              <a:ext cx="1238253" cy="511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Calibri" charset="0"/>
                </a:rPr>
                <a:t>module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8001024" y="3211717"/>
              <a:ext cx="642101" cy="296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001024" y="1428036"/>
              <a:ext cx="642101" cy="2967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Oval 19"/>
          <p:cNvSpPr/>
          <p:nvPr/>
        </p:nvSpPr>
        <p:spPr>
          <a:xfrm>
            <a:off x="541338" y="763588"/>
            <a:ext cx="619125" cy="5349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3521075" y="801688"/>
            <a:ext cx="619125" cy="5349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004888" y="1220788"/>
            <a:ext cx="465137" cy="4206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82675" y="915988"/>
            <a:ext cx="465138" cy="4206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327400" y="1336675"/>
            <a:ext cx="465138" cy="4191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514600" y="1258888"/>
            <a:ext cx="465138" cy="4206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554288" y="763588"/>
            <a:ext cx="463550" cy="4191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4300" y="1144588"/>
            <a:ext cx="465138" cy="4206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70025" y="1527175"/>
            <a:ext cx="465138" cy="420688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792538" y="1336675"/>
            <a:ext cx="465137" cy="4191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05388" y="2917825"/>
            <a:ext cx="1176337" cy="139700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B05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1155" name="Rectangle 13"/>
          <p:cNvSpPr>
            <a:spLocks noChangeArrowheads="1"/>
          </p:cNvSpPr>
          <p:nvPr/>
        </p:nvSpPr>
        <p:spPr bwMode="auto">
          <a:xfrm>
            <a:off x="6178550" y="2838450"/>
            <a:ext cx="2022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#modification requests (MRs)</a:t>
            </a:r>
          </a:p>
        </p:txBody>
      </p:sp>
      <p:sp>
        <p:nvSpPr>
          <p:cNvPr id="91156" name="Rectangle 14"/>
          <p:cNvSpPr>
            <a:spLocks noChangeArrowheads="1"/>
          </p:cNvSpPr>
          <p:nvPr/>
        </p:nvSpPr>
        <p:spPr bwMode="auto">
          <a:xfrm>
            <a:off x="4902200" y="3025775"/>
            <a:ext cx="261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1</a:t>
            </a:r>
          </a:p>
        </p:txBody>
      </p:sp>
      <p:sp>
        <p:nvSpPr>
          <p:cNvPr id="91157" name="Rectangle 15"/>
          <p:cNvSpPr>
            <a:spLocks noChangeArrowheads="1"/>
          </p:cNvSpPr>
          <p:nvPr/>
        </p:nvSpPr>
        <p:spPr bwMode="auto">
          <a:xfrm>
            <a:off x="5889625" y="3019425"/>
            <a:ext cx="4159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&gt;30</a:t>
            </a:r>
          </a:p>
        </p:txBody>
      </p:sp>
      <p:grpSp>
        <p:nvGrpSpPr>
          <p:cNvPr id="91158" name="Group 99"/>
          <p:cNvGrpSpPr>
            <a:grpSpLocks/>
          </p:cNvGrpSpPr>
          <p:nvPr/>
        </p:nvGrpSpPr>
        <p:grpSpPr bwMode="auto">
          <a:xfrm>
            <a:off x="4878388" y="725488"/>
            <a:ext cx="3884612" cy="2112962"/>
            <a:chOff x="4877744" y="725197"/>
            <a:chExt cx="3885256" cy="2113961"/>
          </a:xfrm>
        </p:grpSpPr>
        <p:pic>
          <p:nvPicPr>
            <p:cNvPr id="9118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75" b="9999"/>
            <a:stretch>
              <a:fillRect/>
            </a:stretch>
          </p:blipFill>
          <p:spPr bwMode="auto">
            <a:xfrm>
              <a:off x="4981748" y="745119"/>
              <a:ext cx="3781252" cy="2094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Oval 35"/>
            <p:cNvSpPr/>
            <p:nvPr/>
          </p:nvSpPr>
          <p:spPr>
            <a:xfrm>
              <a:off x="5293738" y="763315"/>
              <a:ext cx="554129" cy="57177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8153299" y="763315"/>
              <a:ext cx="554130" cy="571770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5639870" y="1144495"/>
              <a:ext cx="450925" cy="45741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4877744" y="1030141"/>
              <a:ext cx="450925" cy="45741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7168886" y="1295378"/>
              <a:ext cx="450925" cy="45741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8305724" y="1258849"/>
              <a:ext cx="450925" cy="45741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6101909" y="1524087"/>
              <a:ext cx="450925" cy="45741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245098" y="763315"/>
              <a:ext cx="450925" cy="45741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8000874" y="1373203"/>
              <a:ext cx="381063" cy="34306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6506789" y="2364272"/>
              <a:ext cx="450925" cy="45582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6711610" y="725197"/>
              <a:ext cx="450925" cy="45741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pic>
        <p:nvPicPr>
          <p:cNvPr id="911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9999"/>
          <a:stretch>
            <a:fillRect/>
          </a:stretch>
        </p:blipFill>
        <p:spPr bwMode="auto">
          <a:xfrm>
            <a:off x="4935538" y="3344863"/>
            <a:ext cx="3886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Oval 47"/>
          <p:cNvSpPr/>
          <p:nvPr/>
        </p:nvSpPr>
        <p:spPr>
          <a:xfrm>
            <a:off x="5276850" y="3303588"/>
            <a:ext cx="606425" cy="6111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161338" y="3303588"/>
            <a:ext cx="606425" cy="61118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56263" y="3711575"/>
            <a:ext cx="493712" cy="48895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4821238" y="3589338"/>
            <a:ext cx="493712" cy="48895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7173913" y="3752850"/>
            <a:ext cx="493712" cy="48895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8388350" y="3833813"/>
            <a:ext cx="493713" cy="48895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250113" y="3303588"/>
            <a:ext cx="493712" cy="48895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8047038" y="3956050"/>
            <a:ext cx="417512" cy="36671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6604000" y="5014913"/>
            <a:ext cx="493713" cy="48895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6149975" y="4037013"/>
            <a:ext cx="492125" cy="48895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6642100" y="3263900"/>
            <a:ext cx="493713" cy="48895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941888" y="5545138"/>
            <a:ext cx="220662" cy="1619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856288" y="5549900"/>
            <a:ext cx="220662" cy="163513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802438" y="5549900"/>
            <a:ext cx="219075" cy="163513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1174" name="Rectangle 17"/>
          <p:cNvSpPr>
            <a:spLocks noChangeArrowheads="1"/>
          </p:cNvSpPr>
          <p:nvPr/>
        </p:nvSpPr>
        <p:spPr bwMode="auto">
          <a:xfrm>
            <a:off x="5129213" y="5476875"/>
            <a:ext cx="633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team A</a:t>
            </a:r>
          </a:p>
        </p:txBody>
      </p:sp>
      <p:sp>
        <p:nvSpPr>
          <p:cNvPr id="91175" name="Rectangle 18"/>
          <p:cNvSpPr>
            <a:spLocks noChangeArrowheads="1"/>
          </p:cNvSpPr>
          <p:nvPr/>
        </p:nvSpPr>
        <p:spPr bwMode="auto">
          <a:xfrm>
            <a:off x="6049963" y="5476875"/>
            <a:ext cx="625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team B</a:t>
            </a:r>
          </a:p>
        </p:txBody>
      </p:sp>
      <p:sp>
        <p:nvSpPr>
          <p:cNvPr id="91176" name="Rectangle 19"/>
          <p:cNvSpPr>
            <a:spLocks noChangeArrowheads="1"/>
          </p:cNvSpPr>
          <p:nvPr/>
        </p:nvSpPr>
        <p:spPr bwMode="auto">
          <a:xfrm>
            <a:off x="6985000" y="5486400"/>
            <a:ext cx="623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team C</a:t>
            </a:r>
          </a:p>
        </p:txBody>
      </p:sp>
      <p:pic>
        <p:nvPicPr>
          <p:cNvPr id="91177" name="Picture 13" descr="MCj0434750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6084888"/>
            <a:ext cx="403225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78" name="Rectangle 21"/>
          <p:cNvSpPr>
            <a:spLocks noChangeArrowheads="1"/>
          </p:cNvSpPr>
          <p:nvPr/>
        </p:nvSpPr>
        <p:spPr bwMode="auto">
          <a:xfrm>
            <a:off x="819150" y="5895975"/>
            <a:ext cx="55245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Calibri" charset="0"/>
              </a:rPr>
              <a:t>large part of software affected by long open-standing MRs</a:t>
            </a:r>
          </a:p>
          <a:p>
            <a:r>
              <a:rPr lang="en-US" sz="1600">
                <a:latin typeface="Calibri" charset="0"/>
              </a:rPr>
              <a:t>Most of these are assigned to team A (largest team)…</a:t>
            </a:r>
          </a:p>
          <a:p>
            <a:r>
              <a:rPr lang="en-US" sz="1600">
                <a:latin typeface="Calibri" charset="0"/>
              </a:rPr>
              <a:t>…and this team was reported to have </a:t>
            </a:r>
            <a:r>
              <a:rPr lang="en-US" sz="1600">
                <a:solidFill>
                  <a:srgbClr val="376092"/>
                </a:solidFill>
                <a:latin typeface="Calibri" charset="0"/>
              </a:rPr>
              <a:t>communication problems</a:t>
            </a:r>
            <a:r>
              <a:rPr lang="en-US" sz="1600">
                <a:latin typeface="Calibri" charset="0"/>
              </a:rPr>
              <a:t>!</a:t>
            </a:r>
          </a:p>
          <a:p>
            <a:endParaRPr lang="en-US" sz="1600">
              <a:latin typeface="Calibri" charset="0"/>
            </a:endParaRPr>
          </a:p>
        </p:txBody>
      </p:sp>
      <p:sp>
        <p:nvSpPr>
          <p:cNvPr id="91179" name="Rectangle 8"/>
          <p:cNvSpPr>
            <a:spLocks noChangeArrowheads="1"/>
          </p:cNvSpPr>
          <p:nvPr/>
        </p:nvSpPr>
        <p:spPr bwMode="auto">
          <a:xfrm>
            <a:off x="77788" y="5608638"/>
            <a:ext cx="2619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1</a:t>
            </a:r>
          </a:p>
        </p:txBody>
      </p:sp>
      <p:sp>
        <p:nvSpPr>
          <p:cNvPr id="91180" name="Rectangle 9"/>
          <p:cNvSpPr>
            <a:spLocks noChangeArrowheads="1"/>
          </p:cNvSpPr>
          <p:nvPr/>
        </p:nvSpPr>
        <p:spPr bwMode="auto">
          <a:xfrm>
            <a:off x="1192213" y="5608638"/>
            <a:ext cx="4175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&gt;90</a:t>
            </a:r>
          </a:p>
        </p:txBody>
      </p:sp>
      <p:sp>
        <p:nvSpPr>
          <p:cNvPr id="91181" name="Rectangle 10"/>
          <p:cNvSpPr>
            <a:spLocks noChangeArrowheads="1"/>
          </p:cNvSpPr>
          <p:nvPr/>
        </p:nvSpPr>
        <p:spPr bwMode="auto">
          <a:xfrm>
            <a:off x="1485900" y="5453063"/>
            <a:ext cx="1293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MR closure (days)</a:t>
            </a:r>
          </a:p>
        </p:txBody>
      </p:sp>
      <p:pic>
        <p:nvPicPr>
          <p:cNvPr id="911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9373"/>
          <a:stretch>
            <a:fillRect/>
          </a:stretch>
        </p:blipFill>
        <p:spPr bwMode="auto">
          <a:xfrm>
            <a:off x="188913" y="3381375"/>
            <a:ext cx="4079875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Rectangle 70"/>
          <p:cNvSpPr/>
          <p:nvPr/>
        </p:nvSpPr>
        <p:spPr>
          <a:xfrm>
            <a:off x="188913" y="5524500"/>
            <a:ext cx="1296987" cy="14287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B05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2" name="Right Brace 71"/>
          <p:cNvSpPr/>
          <p:nvPr/>
        </p:nvSpPr>
        <p:spPr bwMode="auto">
          <a:xfrm>
            <a:off x="4191000" y="809625"/>
            <a:ext cx="76200" cy="25717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2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1185" name="Rectangle 11"/>
          <p:cNvSpPr>
            <a:spLocks noChangeArrowheads="1"/>
          </p:cNvSpPr>
          <p:nvPr/>
        </p:nvSpPr>
        <p:spPr bwMode="auto">
          <a:xfrm rot="5400000">
            <a:off x="4159250" y="803275"/>
            <a:ext cx="377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file</a:t>
            </a:r>
          </a:p>
        </p:txBody>
      </p:sp>
      <p:cxnSp>
        <p:nvCxnSpPr>
          <p:cNvPr id="74" name="Straight Connector 73"/>
          <p:cNvCxnSpPr>
            <a:endCxn id="16" idx="2"/>
          </p:cNvCxnSpPr>
          <p:nvPr/>
        </p:nvCxnSpPr>
        <p:spPr bwMode="auto">
          <a:xfrm flipV="1">
            <a:off x="4178300" y="1336675"/>
            <a:ext cx="209550" cy="63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18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Team: Code Ownership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86100" y="4495800"/>
            <a:ext cx="5181600" cy="1828800"/>
          </a:xfrm>
          <a:prstGeom prst="roundRect">
            <a:avLst>
              <a:gd name="adj" fmla="val 768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921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555" r="13393" b="5142"/>
          <a:stretch>
            <a:fillRect/>
          </a:stretch>
        </p:blipFill>
        <p:spPr bwMode="auto">
          <a:xfrm>
            <a:off x="76200" y="723900"/>
            <a:ext cx="285591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5"/>
          <p:cNvSpPr txBox="1">
            <a:spLocks noChangeArrowheads="1"/>
          </p:cNvSpPr>
          <p:nvPr/>
        </p:nvSpPr>
        <p:spPr bwMode="auto">
          <a:xfrm>
            <a:off x="3105150" y="1847850"/>
            <a:ext cx="542925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Most dependencies occur via the </a:t>
            </a:r>
            <a:r>
              <a:rPr lang="en-US" sz="1800" u="sng">
                <a:latin typeface="Calibri" charset="0"/>
                <a:cs typeface="Arial" charset="0"/>
              </a:rPr>
              <a:t>iface</a:t>
            </a:r>
            <a:r>
              <a:rPr lang="en-US" sz="1800">
                <a:latin typeface="Calibri" charset="0"/>
                <a:cs typeface="Arial" charset="0"/>
              </a:rPr>
              <a:t>, </a:t>
            </a:r>
            <a:r>
              <a:rPr lang="en-US" sz="1800" u="sng">
                <a:latin typeface="Calibri" charset="0"/>
                <a:cs typeface="Arial" charset="0"/>
              </a:rPr>
              <a:t>basicfunctions</a:t>
            </a:r>
            <a:r>
              <a:rPr lang="en-US" sz="1800">
                <a:latin typeface="Calibri" charset="0"/>
                <a:cs typeface="Arial" charset="0"/>
              </a:rPr>
              <a:t> and </a:t>
            </a:r>
            <a:r>
              <a:rPr lang="en-US" sz="1800" u="sng">
                <a:latin typeface="Calibri" charset="0"/>
                <a:cs typeface="Arial" charset="0"/>
              </a:rPr>
              <a:t>platform</a:t>
            </a:r>
            <a:r>
              <a:rPr lang="en-US" sz="1800">
                <a:latin typeface="Calibri" charset="0"/>
                <a:cs typeface="Arial" charset="0"/>
              </a:rPr>
              <a:t>  packages</a:t>
            </a:r>
          </a:p>
          <a:p>
            <a:pPr eaLnBrk="1" hangingPunct="1"/>
            <a:endParaRPr lang="en-US" sz="1800">
              <a:latin typeface="Calibri" charset="0"/>
              <a:cs typeface="Arial" charset="0"/>
            </a:endParaRPr>
          </a:p>
          <a:p>
            <a:pPr eaLnBrk="1" hangingPunct="1"/>
            <a:endParaRPr lang="en-US" sz="1800">
              <a:latin typeface="Calibri" charset="0"/>
              <a:cs typeface="Arial" charset="0"/>
            </a:endParaRPr>
          </a:p>
          <a:p>
            <a:pPr eaLnBrk="1" hangingPunct="1"/>
            <a:endParaRPr lang="en-US" sz="1800">
              <a:latin typeface="Calibri" charset="0"/>
              <a:cs typeface="Arial" charset="0"/>
            </a:endParaRPr>
          </a:p>
          <a:p>
            <a:pPr eaLnBrk="1" hangingPunct="1"/>
            <a:endParaRPr lang="en-US" sz="1800">
              <a:latin typeface="Calibri" charset="0"/>
              <a:cs typeface="Arial" charset="0"/>
            </a:endParaRPr>
          </a:p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Filter out these allowed dependencies…</a:t>
            </a:r>
          </a:p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…to discover </a:t>
            </a:r>
            <a:r>
              <a:rPr lang="en-US" sz="1800" i="1">
                <a:latin typeface="Calibri" charset="0"/>
                <a:cs typeface="Arial" charset="0"/>
              </a:rPr>
              <a:t>unwanted</a:t>
            </a:r>
            <a:r>
              <a:rPr lang="en-US" sz="1800">
                <a:latin typeface="Calibri" charset="0"/>
                <a:cs typeface="Arial" charset="0"/>
              </a:rPr>
              <a:t> dependencies</a:t>
            </a:r>
          </a:p>
          <a:p>
            <a:pPr eaLnBrk="1" hangingPunct="1"/>
            <a:endParaRPr lang="en-US" sz="1800">
              <a:latin typeface="Calibri" charset="0"/>
              <a:cs typeface="Arial" charset="0"/>
            </a:endParaRPr>
          </a:p>
        </p:txBody>
      </p:sp>
      <p:pic>
        <p:nvPicPr>
          <p:cNvPr id="921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9" t="3651" r="13393" b="4666"/>
          <a:stretch>
            <a:fillRect/>
          </a:stretch>
        </p:blipFill>
        <p:spPr bwMode="auto">
          <a:xfrm>
            <a:off x="76200" y="3656013"/>
            <a:ext cx="2930525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7"/>
          <p:cNvSpPr txBox="1">
            <a:spLocks noChangeArrowheads="1"/>
          </p:cNvSpPr>
          <p:nvPr/>
        </p:nvSpPr>
        <p:spPr bwMode="auto">
          <a:xfrm>
            <a:off x="3071813" y="5116513"/>
            <a:ext cx="5643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These are accesses that </a:t>
            </a:r>
            <a:r>
              <a:rPr lang="en-US" sz="1800">
                <a:solidFill>
                  <a:srgbClr val="7575D1"/>
                </a:solidFill>
                <a:latin typeface="Calibri" charset="0"/>
                <a:cs typeface="Arial" charset="0"/>
              </a:rPr>
              <a:t>bypass </a:t>
            </a:r>
            <a:r>
              <a:rPr lang="en-US" sz="1800">
                <a:latin typeface="Calibri" charset="0"/>
                <a:cs typeface="Arial" charset="0"/>
              </a:rPr>
              <a:t>established interfaces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00400" y="1066800"/>
            <a:ext cx="647700" cy="1873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>
                <a:solidFill>
                  <a:srgbClr val="254061"/>
                </a:solidFill>
                <a:latin typeface="Arial" charset="0"/>
                <a:ea typeface="ＭＳ Ｐゴシック" charset="0"/>
                <a:cs typeface="Arial" charset="0"/>
              </a:rPr>
              <a:t>uses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0400" y="1295400"/>
            <a:ext cx="647700" cy="1873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>
                <a:solidFill>
                  <a:schemeClr val="bg1"/>
                </a:solidFill>
                <a:latin typeface="Arial" charset="0"/>
                <a:ea typeface="ＭＳ Ｐゴシック" charset="0"/>
                <a:cs typeface="Arial" charset="0"/>
              </a:rPr>
              <a:t>is used</a:t>
            </a:r>
          </a:p>
        </p:txBody>
      </p:sp>
      <p:sp>
        <p:nvSpPr>
          <p:cNvPr id="92168" name="Rectangle 17"/>
          <p:cNvSpPr>
            <a:spLocks noChangeArrowheads="1"/>
          </p:cNvSpPr>
          <p:nvPr/>
        </p:nvSpPr>
        <p:spPr bwMode="auto">
          <a:xfrm>
            <a:off x="3819525" y="1006475"/>
            <a:ext cx="20685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= call, type, variable, macro, …</a:t>
            </a:r>
            <a:endParaRPr lang="nl-NL" sz="1200">
              <a:latin typeface="Calibri" charset="0"/>
            </a:endParaRPr>
          </a:p>
        </p:txBody>
      </p:sp>
      <p:pic>
        <p:nvPicPr>
          <p:cNvPr id="92169" name="Picture 13" descr="MCj043475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0"/>
            <a:ext cx="55721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ular Callout 14"/>
          <p:cNvSpPr>
            <a:spLocks noChangeArrowheads="1"/>
          </p:cNvSpPr>
          <p:nvPr/>
        </p:nvSpPr>
        <p:spPr bwMode="auto">
          <a:xfrm>
            <a:off x="28575" y="1524000"/>
            <a:ext cx="452438" cy="228600"/>
          </a:xfrm>
          <a:prstGeom prst="wedgeRectCallout">
            <a:avLst>
              <a:gd name="adj1" fmla="val 21579"/>
              <a:gd name="adj2" fmla="val 189583"/>
            </a:avLst>
          </a:prstGeom>
          <a:solidFill>
            <a:schemeClr val="bg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000">
                <a:solidFill>
                  <a:srgbClr val="7575D1"/>
                </a:solidFill>
                <a:latin typeface="Calibri" charset="0"/>
              </a:rPr>
              <a:t>iface</a:t>
            </a:r>
          </a:p>
        </p:txBody>
      </p:sp>
      <p:sp>
        <p:nvSpPr>
          <p:cNvPr id="16" name="Down Arrow 15"/>
          <p:cNvSpPr/>
          <p:nvPr/>
        </p:nvSpPr>
        <p:spPr>
          <a:xfrm>
            <a:off x="1123950" y="3476625"/>
            <a:ext cx="762000" cy="2286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7" name="Rectangular Callout 16"/>
          <p:cNvSpPr/>
          <p:nvPr/>
        </p:nvSpPr>
        <p:spPr>
          <a:xfrm>
            <a:off x="9525" y="685800"/>
            <a:ext cx="533400" cy="533400"/>
          </a:xfrm>
          <a:prstGeom prst="wedgeRectCallout">
            <a:avLst>
              <a:gd name="adj1" fmla="val 104030"/>
              <a:gd name="adj2" fmla="val 15959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000">
                <a:solidFill>
                  <a:srgbClr val="72BFC5"/>
                </a:solidFill>
                <a:latin typeface="Arial" charset="0"/>
                <a:ea typeface="ＭＳ Ｐゴシック" charset="0"/>
                <a:cs typeface="Arial" charset="0"/>
              </a:rPr>
              <a:t>package</a:t>
            </a:r>
          </a:p>
          <a:p>
            <a:pPr algn="ctr">
              <a:defRPr/>
            </a:pPr>
            <a:r>
              <a:rPr lang="en-US" sz="1000">
                <a:solidFill>
                  <a:srgbClr val="72BFC5"/>
                </a:solidFill>
                <a:latin typeface="Arial" charset="0"/>
                <a:ea typeface="ＭＳ Ｐゴシック" charset="0"/>
                <a:cs typeface="Arial" charset="0"/>
              </a:rPr>
              <a:t>module</a:t>
            </a:r>
          </a:p>
          <a:p>
            <a:pPr algn="ctr">
              <a:defRPr/>
            </a:pPr>
            <a:r>
              <a:rPr lang="en-US" sz="1000">
                <a:solidFill>
                  <a:srgbClr val="72BFC5"/>
                </a:solidFill>
                <a:latin typeface="Arial" charset="0"/>
                <a:ea typeface="ＭＳ Ｐゴシック" charset="0"/>
                <a:cs typeface="Arial" charset="0"/>
              </a:rPr>
              <a:t>file</a:t>
            </a:r>
            <a:endParaRPr lang="en-US" sz="10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" name="Rectangular Callout 17"/>
          <p:cNvSpPr/>
          <p:nvPr/>
        </p:nvSpPr>
        <p:spPr>
          <a:xfrm>
            <a:off x="9525" y="685800"/>
            <a:ext cx="533400" cy="533400"/>
          </a:xfrm>
          <a:prstGeom prst="wedgeRectCallout">
            <a:avLst>
              <a:gd name="adj1" fmla="val 100450"/>
              <a:gd name="adj2" fmla="val 41020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000">
                <a:solidFill>
                  <a:srgbClr val="72BFC5"/>
                </a:solidFill>
                <a:latin typeface="Arial" charset="0"/>
                <a:ea typeface="ＭＳ Ｐゴシック" charset="0"/>
                <a:cs typeface="Arial" charset="0"/>
              </a:rPr>
              <a:t>package</a:t>
            </a:r>
          </a:p>
          <a:p>
            <a:pPr algn="ctr">
              <a:defRPr/>
            </a:pPr>
            <a:r>
              <a:rPr lang="en-US" sz="1000">
                <a:solidFill>
                  <a:srgbClr val="72BFC5"/>
                </a:solidFill>
                <a:latin typeface="Arial" charset="0"/>
                <a:ea typeface="ＭＳ Ｐゴシック" charset="0"/>
                <a:cs typeface="Arial" charset="0"/>
              </a:rPr>
              <a:t>module</a:t>
            </a:r>
          </a:p>
          <a:p>
            <a:pPr algn="ctr">
              <a:defRPr/>
            </a:pPr>
            <a:r>
              <a:rPr lang="en-US" sz="1000">
                <a:solidFill>
                  <a:srgbClr val="72BFC5"/>
                </a:solidFill>
                <a:latin typeface="Arial" charset="0"/>
                <a:ea typeface="ＭＳ Ｐゴシック" charset="0"/>
                <a:cs typeface="Arial" charset="0"/>
              </a:rPr>
              <a:t>file</a:t>
            </a:r>
            <a:endParaRPr lang="en-US" sz="10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9" name="Rectangular Callout 18"/>
          <p:cNvSpPr/>
          <p:nvPr/>
        </p:nvSpPr>
        <p:spPr>
          <a:xfrm>
            <a:off x="9525" y="695325"/>
            <a:ext cx="533400" cy="533400"/>
          </a:xfrm>
          <a:prstGeom prst="wedgeRectCallout">
            <a:avLst>
              <a:gd name="adj1" fmla="val 102240"/>
              <a:gd name="adj2" fmla="val 76821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1000">
                <a:solidFill>
                  <a:srgbClr val="7575D1"/>
                </a:solidFill>
                <a:latin typeface="Arial" charset="0"/>
                <a:ea typeface="ＭＳ Ｐゴシック" charset="0"/>
                <a:cs typeface="Arial" charset="0"/>
              </a:rPr>
              <a:t>package</a:t>
            </a:r>
          </a:p>
          <a:p>
            <a:pPr algn="ctr">
              <a:defRPr/>
            </a:pPr>
            <a:r>
              <a:rPr lang="en-US" sz="1000">
                <a:solidFill>
                  <a:srgbClr val="7575D1"/>
                </a:solidFill>
                <a:latin typeface="Arial" charset="0"/>
                <a:ea typeface="ＭＳ Ｐゴシック" charset="0"/>
                <a:cs typeface="Arial" charset="0"/>
              </a:rPr>
              <a:t>module</a:t>
            </a:r>
          </a:p>
          <a:p>
            <a:pPr algn="ctr">
              <a:defRPr/>
            </a:pPr>
            <a:r>
              <a:rPr lang="en-US" sz="1000">
                <a:solidFill>
                  <a:srgbClr val="7575D1"/>
                </a:solidFill>
                <a:latin typeface="Arial" charset="0"/>
                <a:ea typeface="ＭＳ Ｐゴシック" charset="0"/>
                <a:cs typeface="Arial" charset="0"/>
              </a:rPr>
              <a:t>file</a:t>
            </a:r>
          </a:p>
        </p:txBody>
      </p:sp>
      <p:sp>
        <p:nvSpPr>
          <p:cNvPr id="92175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Code: Dependencies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86100" y="4219575"/>
            <a:ext cx="5372100" cy="1828800"/>
          </a:xfrm>
          <a:prstGeom prst="roundRect">
            <a:avLst>
              <a:gd name="adj" fmla="val 7680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1" t="5975" r="12109" b="6824"/>
          <a:stretch>
            <a:fillRect/>
          </a:stretch>
        </p:blipFill>
        <p:spPr bwMode="auto">
          <a:xfrm>
            <a:off x="152400" y="790575"/>
            <a:ext cx="2832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1" t="5814" r="12369" b="6583"/>
          <a:stretch>
            <a:fillRect/>
          </a:stretch>
        </p:blipFill>
        <p:spPr bwMode="auto">
          <a:xfrm>
            <a:off x="153988" y="3760788"/>
            <a:ext cx="2819400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Box 10"/>
          <p:cNvSpPr txBox="1">
            <a:spLocks noChangeArrowheads="1"/>
          </p:cNvSpPr>
          <p:nvPr/>
        </p:nvSpPr>
        <p:spPr bwMode="auto">
          <a:xfrm>
            <a:off x="3143250" y="1724025"/>
            <a:ext cx="3943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High coupling at package level</a:t>
            </a:r>
          </a:p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This image does not tell us very much</a:t>
            </a:r>
          </a:p>
        </p:txBody>
      </p:sp>
      <p:sp>
        <p:nvSpPr>
          <p:cNvPr id="93189" name="TextBox 11"/>
          <p:cNvSpPr txBox="1">
            <a:spLocks noChangeArrowheads="1"/>
          </p:cNvSpPr>
          <p:nvPr/>
        </p:nvSpPr>
        <p:spPr bwMode="auto">
          <a:xfrm>
            <a:off x="3143250" y="4848225"/>
            <a:ext cx="5715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Not a </a:t>
            </a:r>
            <a:r>
              <a:rPr lang="en-US" sz="1800">
                <a:solidFill>
                  <a:srgbClr val="376092"/>
                </a:solidFill>
                <a:latin typeface="Calibri" charset="0"/>
                <a:cs typeface="Arial" charset="0"/>
              </a:rPr>
              <a:t>strict layering </a:t>
            </a:r>
            <a:r>
              <a:rPr lang="en-US" sz="1800">
                <a:latin typeface="Calibri" charset="0"/>
                <a:cs typeface="Arial" charset="0"/>
              </a:rPr>
              <a:t>in the system (as it should be)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1219200" y="3533775"/>
            <a:ext cx="762000" cy="228600"/>
          </a:xfrm>
          <a:prstGeom prst="down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3200400" y="3238500"/>
            <a:ext cx="556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alibri" charset="0"/>
              </a:rPr>
              <a:t>Select only modules which are </a:t>
            </a:r>
            <a:r>
              <a:rPr lang="en-US" i="1">
                <a:latin typeface="Calibri" charset="0"/>
              </a:rPr>
              <a:t>mutually call dependent</a:t>
            </a:r>
            <a:r>
              <a:rPr lang="en-US">
                <a:latin typeface="Calibri" charset="0"/>
              </a:rPr>
              <a:t>…</a:t>
            </a:r>
          </a:p>
          <a:p>
            <a:r>
              <a:rPr lang="en-US">
                <a:latin typeface="Calibri" charset="0"/>
              </a:rPr>
              <a:t>…to discover </a:t>
            </a:r>
            <a:r>
              <a:rPr lang="en-US" i="1">
                <a:latin typeface="Calibri" charset="0"/>
              </a:rPr>
              <a:t>layering violations</a:t>
            </a:r>
            <a:endParaRPr lang="en-US">
              <a:latin typeface="Calibri" charset="0"/>
            </a:endParaRPr>
          </a:p>
        </p:txBody>
      </p:sp>
      <p:pic>
        <p:nvPicPr>
          <p:cNvPr id="93192" name="Picture 13" descr="MCj0434750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4348163"/>
            <a:ext cx="55721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3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Code: Call graph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53050" y="762000"/>
            <a:ext cx="3733800" cy="4191000"/>
          </a:xfrm>
          <a:prstGeom prst="roundRect">
            <a:avLst>
              <a:gd name="adj" fmla="val 356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94210" name="Group 1034"/>
          <p:cNvGrpSpPr>
            <a:grpSpLocks/>
          </p:cNvGrpSpPr>
          <p:nvPr/>
        </p:nvGrpSpPr>
        <p:grpSpPr bwMode="auto">
          <a:xfrm>
            <a:off x="123825" y="666750"/>
            <a:ext cx="4886325" cy="5861050"/>
            <a:chOff x="0" y="420"/>
            <a:chExt cx="3324" cy="3852"/>
          </a:xfrm>
        </p:grpSpPr>
        <p:pic>
          <p:nvPicPr>
            <p:cNvPr id="94214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" y="1370"/>
              <a:ext cx="3240" cy="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5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" y="2466"/>
              <a:ext cx="3312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6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"/>
              <a:ext cx="3312" cy="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7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" y="3375"/>
              <a:ext cx="3204" cy="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211" name="Picture 13" descr="MCj0434750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1905000"/>
            <a:ext cx="55721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TextBox 5"/>
          <p:cNvSpPr txBox="1">
            <a:spLocks noChangeArrowheads="1"/>
          </p:cNvSpPr>
          <p:nvPr/>
        </p:nvSpPr>
        <p:spPr bwMode="auto">
          <a:xfrm>
            <a:off x="5514975" y="1150938"/>
            <a:ext cx="33575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latin typeface="Calibri" charset="0"/>
                <a:cs typeface="Arial" charset="0"/>
              </a:rPr>
              <a:t>Moderate code + dependency growth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latin typeface="Calibri" charset="0"/>
                <a:cs typeface="Arial" charset="0"/>
              </a:rPr>
              <a:t> does not explain product</a:t>
            </a:r>
            <a:r>
              <a:rPr lang="ja-JP" altLang="en-US" sz="1600">
                <a:latin typeface="Calibri" charset="0"/>
                <a:cs typeface="Arial" charset="0"/>
              </a:rPr>
              <a:t>’</a:t>
            </a:r>
            <a:r>
              <a:rPr lang="en-US" altLang="ja-JP" sz="1600">
                <a:latin typeface="Calibri" charset="0"/>
                <a:cs typeface="Arial" charset="0"/>
              </a:rPr>
              <a:t>s problems</a:t>
            </a:r>
          </a:p>
          <a:p>
            <a:pPr eaLnBrk="1" hangingPunct="1"/>
            <a:endParaRPr lang="en-US" sz="1600">
              <a:latin typeface="Calibri" charset="0"/>
              <a:cs typeface="Arial" charset="0"/>
            </a:endParaRPr>
          </a:p>
          <a:p>
            <a:pPr eaLnBrk="1" hangingPunct="1"/>
            <a:endParaRPr lang="en-US" sz="1600">
              <a:latin typeface="Calibri" charset="0"/>
              <a:cs typeface="Arial" charset="0"/>
            </a:endParaRPr>
          </a:p>
          <a:p>
            <a:pPr eaLnBrk="1" hangingPunct="1"/>
            <a:endParaRPr lang="en-US" sz="1600">
              <a:latin typeface="Calibri" charset="0"/>
              <a:cs typeface="Arial" charset="0"/>
            </a:endParaRPr>
          </a:p>
          <a:p>
            <a:pPr eaLnBrk="1" hangingPunct="1"/>
            <a:r>
              <a:rPr lang="en-US" sz="1600">
                <a:latin typeface="Calibri" charset="0"/>
                <a:cs typeface="Arial" charset="0"/>
              </a:rPr>
              <a:t>Average complexity/function &gt; 20</a:t>
            </a:r>
          </a:p>
          <a:p>
            <a:pPr eaLnBrk="1" hangingPunct="1"/>
            <a:r>
              <a:rPr lang="en-US" sz="1600">
                <a:latin typeface="Calibri" charset="0"/>
                <a:cs typeface="Arial" charset="0"/>
              </a:rPr>
              <a:t>Total complexity: up 20% in R1.3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latin typeface="Calibri" charset="0"/>
                <a:cs typeface="Arial" charset="0"/>
              </a:rPr>
              <a:t> testing can be </a:t>
            </a:r>
            <a:r>
              <a:rPr lang="en-US" sz="1600">
                <a:solidFill>
                  <a:srgbClr val="7575D1"/>
                </a:solidFill>
                <a:latin typeface="Calibri" charset="0"/>
                <a:cs typeface="Arial" charset="0"/>
              </a:rPr>
              <a:t>hard!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latin typeface="Calibri" charset="0"/>
                <a:cs typeface="Arial" charset="0"/>
              </a:rPr>
              <a:t> possible cause of product</a:t>
            </a:r>
            <a:r>
              <a:rPr lang="ja-JP" altLang="en-US" sz="1600">
                <a:latin typeface="Calibri" charset="0"/>
                <a:cs typeface="Arial" charset="0"/>
              </a:rPr>
              <a:t>’</a:t>
            </a:r>
            <a:r>
              <a:rPr lang="en-US" altLang="ja-JP" sz="1600">
                <a:latin typeface="Calibri" charset="0"/>
                <a:cs typeface="Arial" charset="0"/>
              </a:rPr>
              <a:t>s problems</a:t>
            </a:r>
            <a:endParaRPr lang="en-US" sz="1600">
              <a:latin typeface="Calibri" charset="0"/>
              <a:cs typeface="Arial" charset="0"/>
            </a:endParaRPr>
          </a:p>
        </p:txBody>
      </p:sp>
      <p:sp>
        <p:nvSpPr>
          <p:cNvPr id="94213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Code: Quality Metrics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343400" y="4886325"/>
            <a:ext cx="4648200" cy="1295400"/>
          </a:xfrm>
          <a:prstGeom prst="roundRect">
            <a:avLst>
              <a:gd name="adj" fmla="val 946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952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85" t="3917" r="11607" b="4930"/>
          <a:stretch>
            <a:fillRect/>
          </a:stretch>
        </p:blipFill>
        <p:spPr bwMode="auto">
          <a:xfrm>
            <a:off x="0" y="700088"/>
            <a:ext cx="3429000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13" descr="MCj043475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962525"/>
            <a:ext cx="55721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TextBox 12"/>
          <p:cNvSpPr txBox="1">
            <a:spLocks noChangeArrowheads="1"/>
          </p:cNvSpPr>
          <p:nvPr/>
        </p:nvSpPr>
        <p:spPr bwMode="auto">
          <a:xfrm>
            <a:off x="4267200" y="990600"/>
            <a:ext cx="4724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7575D1"/>
                </a:solidFill>
                <a:latin typeface="Calibri" charset="0"/>
                <a:cs typeface="Arial" charset="0"/>
              </a:rPr>
              <a:t>External duplication</a:t>
            </a:r>
            <a:r>
              <a:rPr lang="en-US" sz="2000">
                <a:solidFill>
                  <a:srgbClr val="376092"/>
                </a:solidFill>
                <a:latin typeface="Calibri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latin typeface="Calibri" charset="0"/>
                <a:cs typeface="Arial" charset="0"/>
              </a:rPr>
              <a:t> links: modules that contain similar code    </a:t>
            </a:r>
          </a:p>
          <a:p>
            <a:pPr eaLnBrk="1" hangingPunct="1"/>
            <a:r>
              <a:rPr lang="en-US" sz="2000">
                <a:latin typeface="Calibri" charset="0"/>
                <a:cs typeface="Arial" charset="0"/>
              </a:rPr>
              <a:t>   blocks of &gt;25 LOC</a:t>
            </a:r>
          </a:p>
        </p:txBody>
      </p:sp>
      <p:grpSp>
        <p:nvGrpSpPr>
          <p:cNvPr id="95237" name="Group 13"/>
          <p:cNvGrpSpPr>
            <a:grpSpLocks/>
          </p:cNvGrpSpPr>
          <p:nvPr/>
        </p:nvGrpSpPr>
        <p:grpSpPr bwMode="auto">
          <a:xfrm>
            <a:off x="104775" y="3971925"/>
            <a:ext cx="4086225" cy="2171700"/>
            <a:chOff x="714375" y="1357313"/>
            <a:chExt cx="7315200" cy="3786187"/>
          </a:xfrm>
        </p:grpSpPr>
        <p:pic>
          <p:nvPicPr>
            <p:cNvPr id="9524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75" b="9373"/>
            <a:stretch>
              <a:fillRect/>
            </a:stretch>
          </p:blipFill>
          <p:spPr bwMode="auto">
            <a:xfrm>
              <a:off x="714375" y="1428750"/>
              <a:ext cx="7315200" cy="371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11"/>
            <p:cNvSpPr/>
            <p:nvPr/>
          </p:nvSpPr>
          <p:spPr>
            <a:xfrm>
              <a:off x="1285609" y="1357313"/>
              <a:ext cx="1213515" cy="929941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428815" y="3928489"/>
              <a:ext cx="642283" cy="644869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857950" y="1429273"/>
              <a:ext cx="1142467" cy="64210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1785794" y="2356447"/>
              <a:ext cx="571233" cy="644869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6216406" y="1999415"/>
              <a:ext cx="571234" cy="121501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36525" y="6264275"/>
            <a:ext cx="1731963" cy="79375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B05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5239" name="Rectangle 14"/>
          <p:cNvSpPr>
            <a:spLocks noChangeArrowheads="1"/>
          </p:cNvSpPr>
          <p:nvPr/>
        </p:nvSpPr>
        <p:spPr bwMode="auto">
          <a:xfrm>
            <a:off x="19050" y="6305550"/>
            <a:ext cx="261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1</a:t>
            </a:r>
          </a:p>
        </p:txBody>
      </p:sp>
      <p:sp>
        <p:nvSpPr>
          <p:cNvPr id="95240" name="Rectangle 15"/>
          <p:cNvSpPr>
            <a:spLocks noChangeArrowheads="1"/>
          </p:cNvSpPr>
          <p:nvPr/>
        </p:nvSpPr>
        <p:spPr bwMode="auto">
          <a:xfrm>
            <a:off x="1617663" y="6324600"/>
            <a:ext cx="3413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Calibri" charset="0"/>
              </a:rPr>
              <a:t>60</a:t>
            </a:r>
          </a:p>
        </p:txBody>
      </p:sp>
      <p:sp>
        <p:nvSpPr>
          <p:cNvPr id="95241" name="Rectangle 16"/>
          <p:cNvSpPr>
            <a:spLocks noChangeArrowheads="1"/>
          </p:cNvSpPr>
          <p:nvPr/>
        </p:nvSpPr>
        <p:spPr bwMode="auto">
          <a:xfrm>
            <a:off x="1835150" y="6153150"/>
            <a:ext cx="205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>
                <a:latin typeface="Calibri" charset="0"/>
              </a:rPr>
              <a:t># duplicated blocks</a:t>
            </a:r>
          </a:p>
        </p:txBody>
      </p:sp>
      <p:sp>
        <p:nvSpPr>
          <p:cNvPr id="95242" name="TextBox 12"/>
          <p:cNvSpPr txBox="1">
            <a:spLocks noChangeArrowheads="1"/>
          </p:cNvSpPr>
          <p:nvPr/>
        </p:nvSpPr>
        <p:spPr bwMode="auto">
          <a:xfrm>
            <a:off x="4267200" y="3867150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7575D1"/>
                </a:solidFill>
                <a:latin typeface="Calibri" charset="0"/>
                <a:cs typeface="Arial" charset="0"/>
              </a:rPr>
              <a:t>Internal duplication </a:t>
            </a:r>
          </a:p>
          <a:p>
            <a:pPr eaLnBrk="1" hangingPunct="1">
              <a:buFont typeface="Arial" charset="0"/>
              <a:buChar char="•"/>
            </a:pPr>
            <a:r>
              <a:rPr lang="en-US" sz="2000">
                <a:latin typeface="Calibri" charset="0"/>
                <a:cs typeface="Arial" charset="0"/>
              </a:rPr>
              <a:t> color: # duplicated blocks within a file</a:t>
            </a:r>
          </a:p>
        </p:txBody>
      </p:sp>
      <p:sp>
        <p:nvSpPr>
          <p:cNvPr id="95243" name="TextBox 30"/>
          <p:cNvSpPr txBox="1">
            <a:spLocks noChangeArrowheads="1"/>
          </p:cNvSpPr>
          <p:nvPr/>
        </p:nvSpPr>
        <p:spPr bwMode="auto">
          <a:xfrm>
            <a:off x="4343400" y="5507038"/>
            <a:ext cx="457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Little external/internal duplication</a:t>
            </a:r>
          </a:p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Arguably not a problem for testing</a:t>
            </a:r>
          </a:p>
        </p:txBody>
      </p:sp>
      <p:sp>
        <p:nvSpPr>
          <p:cNvPr id="9524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Code: Duplication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6380163"/>
            <a:ext cx="8686800" cy="46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2532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Source code structure</a:t>
            </a:r>
          </a:p>
        </p:txBody>
      </p:sp>
      <p:sp>
        <p:nvSpPr>
          <p:cNvPr id="22533" name="Rectangle 6"/>
          <p:cNvSpPr>
            <a:spLocks noChangeArrowheads="1"/>
          </p:cNvSpPr>
          <p:nvPr/>
        </p:nvSpPr>
        <p:spPr bwMode="auto">
          <a:xfrm>
            <a:off x="228600" y="685800"/>
            <a:ext cx="2671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00"/>
              <a:t> more structure cushions…</a:t>
            </a:r>
          </a:p>
        </p:txBody>
      </p:sp>
      <p:sp>
        <p:nvSpPr>
          <p:cNvPr id="22534" name="Rectangle 10"/>
          <p:cNvSpPr>
            <a:spLocks noChangeArrowheads="1"/>
          </p:cNvSpPr>
          <p:nvPr/>
        </p:nvSpPr>
        <p:spPr bwMode="auto">
          <a:xfrm>
            <a:off x="152400" y="6400800"/>
            <a:ext cx="4038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Images from CSV tool (www.cs.rug.nl/svcg/SoftVis/VCN)</a:t>
            </a:r>
          </a:p>
        </p:txBody>
      </p:sp>
      <p:pic>
        <p:nvPicPr>
          <p:cNvPr id="22535" name="Picture 5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76375"/>
            <a:ext cx="4918075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26953" t="33398" r="13197" b="11633"/>
          <a:stretch>
            <a:fillRect/>
          </a:stretch>
        </p:blipFill>
        <p:spPr bwMode="auto">
          <a:xfrm>
            <a:off x="542925" y="1189038"/>
            <a:ext cx="4562475" cy="261937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542925" y="1189038"/>
            <a:ext cx="4640263" cy="158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-768349" y="2498725"/>
            <a:ext cx="2620962" cy="158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>
            <a:off x="328613" y="2927350"/>
            <a:ext cx="122237" cy="873125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328613" y="1189038"/>
            <a:ext cx="122237" cy="1704975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6262" name="TextBox 11"/>
          <p:cNvSpPr txBox="1">
            <a:spLocks noChangeArrowheads="1"/>
          </p:cNvSpPr>
          <p:nvPr/>
        </p:nvSpPr>
        <p:spPr bwMode="auto">
          <a:xfrm rot="-5400000">
            <a:off x="-276225" y="3095625"/>
            <a:ext cx="922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854 doc + html</a:t>
            </a:r>
          </a:p>
        </p:txBody>
      </p:sp>
      <p:sp>
        <p:nvSpPr>
          <p:cNvPr id="96263" name="TextBox 12"/>
          <p:cNvSpPr txBox="1">
            <a:spLocks noChangeArrowheads="1"/>
          </p:cNvSpPr>
          <p:nvPr/>
        </p:nvSpPr>
        <p:spPr bwMode="auto">
          <a:xfrm rot="-5400000">
            <a:off x="-528637" y="1987550"/>
            <a:ext cx="1587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1688 other files</a:t>
            </a:r>
          </a:p>
        </p:txBody>
      </p:sp>
      <p:sp>
        <p:nvSpPr>
          <p:cNvPr id="96264" name="TextBox 13"/>
          <p:cNvSpPr txBox="1">
            <a:spLocks noChangeArrowheads="1"/>
          </p:cNvSpPr>
          <p:nvPr/>
        </p:nvSpPr>
        <p:spPr bwMode="auto">
          <a:xfrm>
            <a:off x="5210175" y="1014413"/>
            <a:ext cx="704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time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334000" y="4924425"/>
            <a:ext cx="3570288" cy="1535113"/>
          </a:xfrm>
          <a:prstGeom prst="roundRect">
            <a:avLst>
              <a:gd name="adj" fmla="val 946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96266" name="Picture 13" descr="MCj043475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4972050"/>
            <a:ext cx="4127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7" name="TextBox 15"/>
          <p:cNvSpPr txBox="1">
            <a:spLocks noChangeArrowheads="1"/>
          </p:cNvSpPr>
          <p:nvPr/>
        </p:nvSpPr>
        <p:spPr bwMode="auto">
          <a:xfrm>
            <a:off x="5353050" y="5410200"/>
            <a:ext cx="36464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Code is arguably well documented…</a:t>
            </a:r>
          </a:p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…so refactoring is likely to be doable</a:t>
            </a:r>
          </a:p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Start from up-to-date docs</a:t>
            </a:r>
          </a:p>
        </p:txBody>
      </p:sp>
      <p:sp>
        <p:nvSpPr>
          <p:cNvPr id="96268" name="TextBox 12"/>
          <p:cNvSpPr txBox="1">
            <a:spLocks noChangeArrowheads="1"/>
          </p:cNvSpPr>
          <p:nvPr/>
        </p:nvSpPr>
        <p:spPr bwMode="auto">
          <a:xfrm>
            <a:off x="5219700" y="1295400"/>
            <a:ext cx="3771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  <a:cs typeface="Arial" charset="0"/>
              </a:rPr>
              <a:t> 30% of files are documentation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  <a:cs typeface="Arial" charset="0"/>
              </a:rPr>
              <a:t> updated regularly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  <a:cs typeface="Arial" charset="0"/>
              </a:rPr>
              <a:t> grow in sync with rest of code base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789782" y="1847056"/>
            <a:ext cx="1600200" cy="1587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146176" y="2147887"/>
            <a:ext cx="2190750" cy="9525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581150" y="1065213"/>
            <a:ext cx="685800" cy="158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272" name="TextBox 13"/>
          <p:cNvSpPr txBox="1">
            <a:spLocks noChangeArrowheads="1"/>
          </p:cNvSpPr>
          <p:nvPr/>
        </p:nvSpPr>
        <p:spPr bwMode="auto">
          <a:xfrm>
            <a:off x="1685925" y="836613"/>
            <a:ext cx="704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delay</a:t>
            </a:r>
          </a:p>
        </p:txBody>
      </p:sp>
      <p:pic>
        <p:nvPicPr>
          <p:cNvPr id="962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9" t="34686" r="11089" b="11125"/>
          <a:stretch>
            <a:fillRect/>
          </a:stretch>
        </p:blipFill>
        <p:spPr bwMode="auto">
          <a:xfrm>
            <a:off x="487363" y="3956050"/>
            <a:ext cx="45783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487363" y="3956050"/>
            <a:ext cx="4703762" cy="158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275" name="TextBox 4"/>
          <p:cNvSpPr txBox="1">
            <a:spLocks noChangeArrowheads="1"/>
          </p:cNvSpPr>
          <p:nvPr/>
        </p:nvSpPr>
        <p:spPr bwMode="auto">
          <a:xfrm>
            <a:off x="5143500" y="3781425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time</a:t>
            </a:r>
          </a:p>
        </p:txBody>
      </p:sp>
      <p:sp>
        <p:nvSpPr>
          <p:cNvPr id="96276" name="TextBox 10"/>
          <p:cNvSpPr txBox="1">
            <a:spLocks noChangeArrowheads="1"/>
          </p:cNvSpPr>
          <p:nvPr/>
        </p:nvSpPr>
        <p:spPr bwMode="auto">
          <a:xfrm rot="-5400000">
            <a:off x="-534988" y="5145088"/>
            <a:ext cx="16875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Docs (sorted on activity)</a:t>
            </a:r>
          </a:p>
        </p:txBody>
      </p:sp>
      <p:sp>
        <p:nvSpPr>
          <p:cNvPr id="96277" name="TextBox 12"/>
          <p:cNvSpPr txBox="1">
            <a:spLocks noChangeArrowheads="1"/>
          </p:cNvSpPr>
          <p:nvPr/>
        </p:nvSpPr>
        <p:spPr bwMode="auto">
          <a:xfrm>
            <a:off x="5162550" y="4032250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  <a:cs typeface="Arial" charset="0"/>
              </a:rPr>
              <a:t> 40% of docs frequently updated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  <a:cs typeface="Arial" charset="0"/>
              </a:rPr>
              <a:t> rest seem to be </a:t>
            </a:r>
            <a:r>
              <a:rPr lang="ja-JP" altLang="en-US" sz="1800">
                <a:latin typeface="Calibri" charset="0"/>
                <a:cs typeface="Arial" charset="0"/>
              </a:rPr>
              <a:t>‘</a:t>
            </a:r>
            <a:r>
              <a:rPr lang="en-US" altLang="ja-JP" sz="1800">
                <a:latin typeface="Calibri" charset="0"/>
                <a:cs typeface="Arial" charset="0"/>
              </a:rPr>
              <a:t>stale</a:t>
            </a:r>
            <a:r>
              <a:rPr lang="ja-JP" altLang="en-US" sz="1800">
                <a:latin typeface="Calibri" charset="0"/>
                <a:cs typeface="Arial" charset="0"/>
              </a:rPr>
              <a:t>’</a:t>
            </a:r>
            <a:endParaRPr lang="en-US" sz="1800">
              <a:latin typeface="Calibri" charset="0"/>
              <a:cs typeface="Arial" charset="0"/>
            </a:endParaRPr>
          </a:p>
        </p:txBody>
      </p:sp>
      <p:sp>
        <p:nvSpPr>
          <p:cNvPr id="9627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Documentation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26953" t="33398" r="13197" b="11633"/>
          <a:stretch>
            <a:fillRect/>
          </a:stretch>
        </p:blipFill>
        <p:spPr bwMode="auto">
          <a:xfrm>
            <a:off x="542925" y="1189038"/>
            <a:ext cx="4562475" cy="2619375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542925" y="1189038"/>
            <a:ext cx="4640263" cy="158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-768349" y="2498725"/>
            <a:ext cx="2620962" cy="158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>
            <a:off x="328613" y="2927350"/>
            <a:ext cx="122237" cy="873125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Left Brace 9"/>
          <p:cNvSpPr/>
          <p:nvPr/>
        </p:nvSpPr>
        <p:spPr>
          <a:xfrm>
            <a:off x="328613" y="1189038"/>
            <a:ext cx="122237" cy="1704975"/>
          </a:xfrm>
          <a:prstGeom prst="leftBrac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40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7286" name="TextBox 11"/>
          <p:cNvSpPr txBox="1">
            <a:spLocks noChangeArrowheads="1"/>
          </p:cNvSpPr>
          <p:nvPr/>
        </p:nvSpPr>
        <p:spPr bwMode="auto">
          <a:xfrm rot="-5400000">
            <a:off x="-276225" y="3095625"/>
            <a:ext cx="922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854 doc + html</a:t>
            </a:r>
          </a:p>
        </p:txBody>
      </p:sp>
      <p:sp>
        <p:nvSpPr>
          <p:cNvPr id="97287" name="TextBox 12"/>
          <p:cNvSpPr txBox="1">
            <a:spLocks noChangeArrowheads="1"/>
          </p:cNvSpPr>
          <p:nvPr/>
        </p:nvSpPr>
        <p:spPr bwMode="auto">
          <a:xfrm rot="-5400000">
            <a:off x="-528637" y="1987550"/>
            <a:ext cx="1587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1688 other files</a:t>
            </a:r>
          </a:p>
        </p:txBody>
      </p:sp>
      <p:sp>
        <p:nvSpPr>
          <p:cNvPr id="97288" name="TextBox 13"/>
          <p:cNvSpPr txBox="1">
            <a:spLocks noChangeArrowheads="1"/>
          </p:cNvSpPr>
          <p:nvPr/>
        </p:nvSpPr>
        <p:spPr bwMode="auto">
          <a:xfrm>
            <a:off x="5210175" y="1014413"/>
            <a:ext cx="704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time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334000" y="4924425"/>
            <a:ext cx="3570288" cy="1535113"/>
          </a:xfrm>
          <a:prstGeom prst="roundRect">
            <a:avLst>
              <a:gd name="adj" fmla="val 946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97290" name="Picture 13" descr="MCj0434750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4972050"/>
            <a:ext cx="4127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1" name="TextBox 15"/>
          <p:cNvSpPr txBox="1">
            <a:spLocks noChangeArrowheads="1"/>
          </p:cNvSpPr>
          <p:nvPr/>
        </p:nvSpPr>
        <p:spPr bwMode="auto">
          <a:xfrm>
            <a:off x="5353050" y="5410200"/>
            <a:ext cx="3646488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Code is arguably well documented…</a:t>
            </a:r>
          </a:p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…so refactoring is likely to be doable</a:t>
            </a:r>
          </a:p>
          <a:p>
            <a:pPr eaLnBrk="1" hangingPunct="1"/>
            <a:r>
              <a:rPr lang="en-US" sz="1800">
                <a:latin typeface="Calibri" charset="0"/>
                <a:cs typeface="Arial" charset="0"/>
              </a:rPr>
              <a:t>Start from up-to-date docs</a:t>
            </a:r>
          </a:p>
        </p:txBody>
      </p:sp>
      <p:sp>
        <p:nvSpPr>
          <p:cNvPr id="97292" name="TextBox 12"/>
          <p:cNvSpPr txBox="1">
            <a:spLocks noChangeArrowheads="1"/>
          </p:cNvSpPr>
          <p:nvPr/>
        </p:nvSpPr>
        <p:spPr bwMode="auto">
          <a:xfrm>
            <a:off x="5219700" y="1295400"/>
            <a:ext cx="37719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  <a:cs typeface="Arial" charset="0"/>
              </a:rPr>
              <a:t> 30% of files are documentation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  <a:cs typeface="Arial" charset="0"/>
              </a:rPr>
              <a:t> updated regularly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  <a:cs typeface="Arial" charset="0"/>
              </a:rPr>
              <a:t> grow in sync with rest of code base</a:t>
            </a:r>
          </a:p>
        </p:txBody>
      </p:sp>
      <p:cxnSp>
        <p:nvCxnSpPr>
          <p:cNvPr id="18" name="Straight Connector 17"/>
          <p:cNvCxnSpPr/>
          <p:nvPr/>
        </p:nvCxnSpPr>
        <p:spPr>
          <a:xfrm rot="5400000">
            <a:off x="789782" y="1847056"/>
            <a:ext cx="1600200" cy="1587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146176" y="2147887"/>
            <a:ext cx="2190750" cy="9525"/>
          </a:xfrm>
          <a:prstGeom prst="line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581150" y="1065213"/>
            <a:ext cx="685800" cy="1587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296" name="TextBox 13"/>
          <p:cNvSpPr txBox="1">
            <a:spLocks noChangeArrowheads="1"/>
          </p:cNvSpPr>
          <p:nvPr/>
        </p:nvSpPr>
        <p:spPr bwMode="auto">
          <a:xfrm>
            <a:off x="1685925" y="836613"/>
            <a:ext cx="7048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delay</a:t>
            </a:r>
          </a:p>
        </p:txBody>
      </p:sp>
      <p:pic>
        <p:nvPicPr>
          <p:cNvPr id="972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9" t="34686" r="11089" b="11125"/>
          <a:stretch>
            <a:fillRect/>
          </a:stretch>
        </p:blipFill>
        <p:spPr bwMode="auto">
          <a:xfrm>
            <a:off x="487363" y="3956050"/>
            <a:ext cx="457835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>
            <a:off x="487363" y="3956050"/>
            <a:ext cx="4703762" cy="158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299" name="TextBox 4"/>
          <p:cNvSpPr txBox="1">
            <a:spLocks noChangeArrowheads="1"/>
          </p:cNvSpPr>
          <p:nvPr/>
        </p:nvSpPr>
        <p:spPr bwMode="auto">
          <a:xfrm>
            <a:off x="5143500" y="3781425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time</a:t>
            </a:r>
          </a:p>
        </p:txBody>
      </p:sp>
      <p:sp>
        <p:nvSpPr>
          <p:cNvPr id="97300" name="TextBox 10"/>
          <p:cNvSpPr txBox="1">
            <a:spLocks noChangeArrowheads="1"/>
          </p:cNvSpPr>
          <p:nvPr/>
        </p:nvSpPr>
        <p:spPr bwMode="auto">
          <a:xfrm rot="-5400000">
            <a:off x="-534988" y="5145088"/>
            <a:ext cx="16875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Arial" charset="0"/>
              </a:rPr>
              <a:t>Docs (sorted on activity)</a:t>
            </a:r>
          </a:p>
        </p:txBody>
      </p:sp>
      <p:sp>
        <p:nvSpPr>
          <p:cNvPr id="97301" name="TextBox 12"/>
          <p:cNvSpPr txBox="1">
            <a:spLocks noChangeArrowheads="1"/>
          </p:cNvSpPr>
          <p:nvPr/>
        </p:nvSpPr>
        <p:spPr bwMode="auto">
          <a:xfrm>
            <a:off x="5162550" y="4032250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  <a:cs typeface="Arial" charset="0"/>
              </a:rPr>
              <a:t> 40% of docs frequently updated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>
                <a:latin typeface="Calibri" charset="0"/>
                <a:cs typeface="Arial" charset="0"/>
              </a:rPr>
              <a:t> rest seem to be </a:t>
            </a:r>
            <a:r>
              <a:rPr lang="ja-JP" altLang="en-US" sz="1800">
                <a:latin typeface="Calibri" charset="0"/>
                <a:cs typeface="Arial" charset="0"/>
              </a:rPr>
              <a:t>‘</a:t>
            </a:r>
            <a:r>
              <a:rPr lang="en-US" altLang="ja-JP" sz="1800">
                <a:latin typeface="Calibri" charset="0"/>
                <a:cs typeface="Arial" charset="0"/>
              </a:rPr>
              <a:t>stale</a:t>
            </a:r>
            <a:r>
              <a:rPr lang="ja-JP" altLang="en-US" sz="1800">
                <a:latin typeface="Calibri" charset="0"/>
                <a:cs typeface="Arial" charset="0"/>
              </a:rPr>
              <a:t>’</a:t>
            </a:r>
            <a:endParaRPr lang="en-US" sz="1800">
              <a:latin typeface="Calibri" charset="0"/>
              <a:cs typeface="Arial" charset="0"/>
            </a:endParaRPr>
          </a:p>
        </p:txBody>
      </p:sp>
      <p:sp>
        <p:nvSpPr>
          <p:cNvPr id="9730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Conclusion</a:t>
            </a:r>
            <a:endParaRPr lang="en-US" sz="1400">
              <a:solidFill>
                <a:srgbClr val="000090"/>
              </a:solidFill>
              <a:latin typeface="Trebuchet MS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524000" y="838200"/>
            <a:ext cx="6553200" cy="4343400"/>
          </a:xfrm>
          <a:prstGeom prst="roundRect">
            <a:avLst>
              <a:gd name="adj" fmla="val 986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b="1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defRPr/>
            </a:pPr>
            <a:endParaRPr lang="en-US" b="1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defRPr/>
            </a:pP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Code size: 	Quite </a:t>
            </a:r>
            <a:r>
              <a:rPr lang="en-US" b="1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stable</a:t>
            </a: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(not a problem)</a:t>
            </a:r>
          </a:p>
          <a:p>
            <a:pPr>
              <a:defRPr/>
            </a:pP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Code quality: 	</a:t>
            </a: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Complexity</a:t>
            </a: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is a problem</a:t>
            </a:r>
          </a:p>
          <a:p>
            <a:pPr>
              <a:defRPr/>
            </a:pP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Architecture: 	</a:t>
            </a:r>
            <a:r>
              <a:rPr lang="en-US" b="1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Clean</a:t>
            </a: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in general</a:t>
            </a:r>
          </a:p>
          <a:p>
            <a:pPr>
              <a:defRPr/>
            </a:pP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Documentation: 	Well </a:t>
            </a:r>
            <a:r>
              <a:rPr lang="en-US" b="1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maintained</a:t>
            </a:r>
          </a:p>
          <a:p>
            <a:pPr>
              <a:defRPr/>
            </a:pP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Progress slow due to code </a:t>
            </a: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complexity</a:t>
            </a: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&amp; </a:t>
            </a:r>
            <a:r>
              <a:rPr lang="en-US" b="1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</a:rPr>
              <a:t>team</a:t>
            </a: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 set-up</a:t>
            </a:r>
          </a:p>
          <a:p>
            <a:pPr>
              <a:defRPr/>
            </a:pPr>
            <a:endParaRPr lang="en-US" b="1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defRPr/>
            </a:pP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TODO’s:</a:t>
            </a:r>
          </a:p>
          <a:p>
            <a:pPr>
              <a:defRPr/>
            </a:pPr>
            <a:endParaRPr lang="en-US" b="1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defRPr/>
            </a:pP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1. Code is good to continue with, but reduce complexity</a:t>
            </a:r>
          </a:p>
          <a:p>
            <a:pPr>
              <a:defRPr/>
            </a:pP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2. Task-to-team reassignment needed</a:t>
            </a:r>
          </a:p>
          <a:p>
            <a:pPr>
              <a:defRPr/>
            </a:pPr>
            <a:endParaRPr lang="en-US" b="1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defRPr/>
            </a:pPr>
            <a:r>
              <a:rPr lang="en-US" b="1">
                <a:solidFill>
                  <a:srgbClr val="000090"/>
                </a:solidFill>
                <a:latin typeface="Arial" charset="0"/>
                <a:ea typeface="ＭＳ Ｐゴシック" charset="0"/>
                <a:cs typeface="Arial" charset="0"/>
              </a:rPr>
              <a:t>Customer </a:t>
            </a:r>
            <a:r>
              <a:rPr lang="en-US" b="1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did this and was happy with the decision</a:t>
            </a:r>
            <a:endParaRPr lang="en-US" b="1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defRPr/>
            </a:pPr>
            <a:endParaRPr lang="en-US" b="1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defRPr/>
            </a:pPr>
            <a:endParaRPr lang="en-US" b="1">
              <a:solidFill>
                <a:srgbClr val="00009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6"/>
          <p:cNvSpPr>
            <a:spLocks noGrp="1" noChangeArrowheads="1"/>
          </p:cNvSpPr>
          <p:nvPr>
            <p:ph type="title"/>
          </p:nvPr>
        </p:nvSpPr>
        <p:spPr>
          <a:xfrm>
            <a:off x="2057400" y="1828800"/>
            <a:ext cx="5029200" cy="1143000"/>
          </a:xfrm>
        </p:spPr>
        <p:txBody>
          <a:bodyPr/>
          <a:lstStyle/>
          <a:p>
            <a:pPr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Part 4:</a:t>
            </a:r>
            <a:br>
              <a:rPr lang="en-US" sz="2300" b="1">
                <a:solidFill>
                  <a:srgbClr val="000090"/>
                </a:solidFill>
                <a:latin typeface="Trebuchet MS" charset="0"/>
              </a:rPr>
            </a:br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/>
            </a:r>
            <a:br>
              <a:rPr lang="en-US" sz="2300" b="1">
                <a:solidFill>
                  <a:srgbClr val="000090"/>
                </a:solidFill>
                <a:latin typeface="Trebuchet MS" charset="0"/>
              </a:rPr>
            </a:br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Visualization Tools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1524000"/>
            <a:ext cx="8991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7575D1"/>
                </a:solidFill>
              </a:rPr>
              <a:t>SolidSX</a:t>
            </a:r>
            <a:endParaRPr lang="en-US" b="1" dirty="0">
              <a:solidFill>
                <a:srgbClr val="7575D1"/>
              </a:solidFill>
            </a:endParaRPr>
          </a:p>
          <a:p>
            <a:pPr>
              <a:defRPr/>
            </a:pPr>
            <a:endParaRPr lang="en-US" b="1" dirty="0">
              <a:solidFill>
                <a:srgbClr val="7575D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visualize structure, associations, and attributes of source code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.NET, Java, C/C++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b="1" dirty="0" err="1">
                <a:solidFill>
                  <a:srgbClr val="7575D1"/>
                </a:solidFill>
              </a:rPr>
              <a:t>SolidSDD</a:t>
            </a:r>
            <a:endParaRPr lang="en-US" b="1" dirty="0">
              <a:solidFill>
                <a:srgbClr val="7575D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 visualize clones of source code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C/C++, C#, Java</a:t>
            </a:r>
          </a:p>
          <a:p>
            <a:pPr>
              <a:defRPr/>
            </a:pPr>
            <a:endParaRPr lang="en-US" dirty="0"/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r>
              <a:rPr lang="en-US" b="1" dirty="0" err="1">
                <a:solidFill>
                  <a:srgbClr val="7575D1"/>
                </a:solidFill>
              </a:rPr>
              <a:t>SolidSTA</a:t>
            </a:r>
            <a:endParaRPr lang="en-US" b="1" dirty="0">
              <a:solidFill>
                <a:srgbClr val="7575D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visualize evolution of source code (including metrics)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SVN, </a:t>
            </a:r>
            <a:r>
              <a:rPr lang="en-US" dirty="0" err="1"/>
              <a:t>Git</a:t>
            </a:r>
            <a:r>
              <a:rPr lang="en-US" dirty="0"/>
              <a:t>, TFS (metrics for C/C++/C#)</a:t>
            </a:r>
          </a:p>
          <a:p>
            <a:pPr marL="285750" indent="-285750">
              <a:buFont typeface="Arial"/>
              <a:buChar char="•"/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99330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Getting the Tools</a:t>
            </a:r>
          </a:p>
        </p:txBody>
      </p:sp>
      <p:sp>
        <p:nvSpPr>
          <p:cNvPr id="99331" name="Rectangle 6"/>
          <p:cNvSpPr>
            <a:spLocks noChangeArrowheads="1"/>
          </p:cNvSpPr>
          <p:nvPr/>
        </p:nvSpPr>
        <p:spPr bwMode="auto">
          <a:xfrm>
            <a:off x="1752600" y="5878513"/>
            <a:ext cx="632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7575D1"/>
                </a:solidFill>
              </a:rPr>
              <a:t>http://www.staff.science.uu.nl/~telea001/Software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914400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4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0" y="-152400"/>
            <a:ext cx="5029200" cy="1143000"/>
          </a:xfrm>
        </p:spPr>
        <p:txBody>
          <a:bodyPr/>
          <a:lstStyle/>
          <a:p>
            <a:pPr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Overall Tool Architecture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SolidSX: Software eXplorer</a:t>
            </a:r>
          </a:p>
        </p:txBody>
      </p:sp>
      <p:pic>
        <p:nvPicPr>
          <p:cNvPr id="10137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219200"/>
            <a:ext cx="6037263" cy="506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ular Callout 8"/>
          <p:cNvSpPr/>
          <p:nvPr/>
        </p:nvSpPr>
        <p:spPr>
          <a:xfrm>
            <a:off x="7772400" y="2317750"/>
            <a:ext cx="1219200" cy="228600"/>
          </a:xfrm>
          <a:prstGeom prst="wedgeRectCallout">
            <a:avLst>
              <a:gd name="adj1" fmla="val -81337"/>
              <a:gd name="adj2" fmla="val -19059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Treemap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7772400" y="4832350"/>
            <a:ext cx="1219200" cy="228600"/>
          </a:xfrm>
          <a:prstGeom prst="wedgeRectCallout">
            <a:avLst>
              <a:gd name="adj1" fmla="val -81337"/>
              <a:gd name="adj2" fmla="val -19059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HEB view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152400" y="2241550"/>
            <a:ext cx="1219200" cy="228600"/>
          </a:xfrm>
          <a:prstGeom prst="wedgeRectCallout">
            <a:avLst>
              <a:gd name="adj1" fmla="val 86170"/>
              <a:gd name="adj2" fmla="val -12678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Tree browser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152400" y="4832350"/>
            <a:ext cx="1219200" cy="228600"/>
          </a:xfrm>
          <a:prstGeom prst="wedgeRectCallout">
            <a:avLst>
              <a:gd name="adj1" fmla="val 86170"/>
              <a:gd name="adj2" fmla="val -12678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Table lens</a:t>
            </a:r>
          </a:p>
        </p:txBody>
      </p:sp>
      <p:pic>
        <p:nvPicPr>
          <p:cNvPr id="101383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76200"/>
            <a:ext cx="23590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ular Callout 16"/>
          <p:cNvSpPr/>
          <p:nvPr/>
        </p:nvSpPr>
        <p:spPr>
          <a:xfrm>
            <a:off x="5410200" y="533400"/>
            <a:ext cx="1219200" cy="228600"/>
          </a:xfrm>
          <a:prstGeom prst="wedgeRectCallout">
            <a:avLst>
              <a:gd name="adj1" fmla="val 69279"/>
              <a:gd name="adj2" fmla="val 16223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Code view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SolidSX: Software eXplorer</a:t>
            </a:r>
          </a:p>
        </p:txBody>
      </p:sp>
      <p:pic>
        <p:nvPicPr>
          <p:cNvPr id="10240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96200" y="1308100"/>
            <a:ext cx="1219200" cy="12192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81150" y="1012825"/>
            <a:ext cx="1371600" cy="914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6200" y="2374900"/>
            <a:ext cx="1219200" cy="914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85800" y="5257800"/>
            <a:ext cx="80772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solidFill>
                <a:srgbClr val="7575D1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reads .NET, Java, C/C++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extracts hierarchy (physical/scope), relations (calls, uses, implements, ...)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computes several standard quality metrics (size, complexity, fan-in, ...)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visualizes all above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pic>
        <p:nvPicPr>
          <p:cNvPr id="10342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98650"/>
            <a:ext cx="4343400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6"/>
          <p:cNvSpPr>
            <a:spLocks noChangeArrowheads="1"/>
          </p:cNvSpPr>
          <p:nvPr/>
        </p:nvSpPr>
        <p:spPr bwMode="auto">
          <a:xfrm>
            <a:off x="1228725" y="1219200"/>
            <a:ext cx="28146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1. Locate &amp; </a:t>
            </a:r>
            <a:r>
              <a:rPr lang="en-US" b="1"/>
              <a:t>start the tool</a:t>
            </a:r>
          </a:p>
        </p:txBody>
      </p:sp>
      <p:sp>
        <p:nvSpPr>
          <p:cNvPr id="103428" name="Rectangle 7"/>
          <p:cNvSpPr>
            <a:spLocks noChangeArrowheads="1"/>
          </p:cNvSpPr>
          <p:nvPr/>
        </p:nvSpPr>
        <p:spPr bwMode="auto">
          <a:xfrm>
            <a:off x="152400" y="4648200"/>
            <a:ext cx="350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C:\SolidSource\SolidSX2.15\bin\</a:t>
            </a:r>
          </a:p>
          <a:p>
            <a:r>
              <a:rPr lang="en-US"/>
              <a:t>SolidSX2.exe</a:t>
            </a:r>
          </a:p>
        </p:txBody>
      </p:sp>
      <p:pic>
        <p:nvPicPr>
          <p:cNvPr id="10342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5000"/>
            <a:ext cx="44704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Rectangle 9"/>
          <p:cNvSpPr>
            <a:spLocks noChangeArrowheads="1"/>
          </p:cNvSpPr>
          <p:nvPr/>
        </p:nvSpPr>
        <p:spPr bwMode="auto">
          <a:xfrm>
            <a:off x="5478463" y="1219200"/>
            <a:ext cx="2827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2. Load a sample </a:t>
            </a:r>
            <a:r>
              <a:rPr lang="en-US" b="1"/>
              <a:t>dataset</a:t>
            </a:r>
          </a:p>
          <a:p>
            <a:pPr algn="ctr"/>
            <a:r>
              <a:rPr lang="en-US"/>
              <a:t>(File|Open dataset)</a:t>
            </a:r>
          </a:p>
        </p:txBody>
      </p:sp>
      <p:sp>
        <p:nvSpPr>
          <p:cNvPr id="103431" name="Rectangle 10"/>
          <p:cNvSpPr>
            <a:spLocks noChangeArrowheads="1"/>
          </p:cNvSpPr>
          <p:nvPr/>
        </p:nvSpPr>
        <p:spPr bwMode="auto">
          <a:xfrm>
            <a:off x="4729163" y="5526088"/>
            <a:ext cx="41862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C:\SolidSource\SolidSX2.15\examples\</a:t>
            </a:r>
          </a:p>
          <a:p>
            <a:r>
              <a:rPr lang="en-US"/>
              <a:t>NumberPuzzle.exe.db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419600" y="3429000"/>
            <a:ext cx="409575" cy="4476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sp>
        <p:nvSpPr>
          <p:cNvPr id="7" name="Rectangle 6"/>
          <p:cNvSpPr/>
          <p:nvPr/>
        </p:nvSpPr>
        <p:spPr>
          <a:xfrm>
            <a:off x="304800" y="990600"/>
            <a:ext cx="7712075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Node list view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tr-TR" dirty="0"/>
              <a:t>y</a:t>
            </a:r>
            <a:r>
              <a:rPr lang="en-US" dirty="0" err="1"/>
              <a:t>ou</a:t>
            </a:r>
            <a:r>
              <a:rPr lang="en-US" dirty="0"/>
              <a:t> get to see this by default after loading a dataset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Contains all entities (</a:t>
            </a:r>
            <a:r>
              <a:rPr lang="en-US" b="1" dirty="0"/>
              <a:t>nodes</a:t>
            </a:r>
            <a:r>
              <a:rPr lang="en-US" dirty="0"/>
              <a:t>) in the loaded dataset, and their </a:t>
            </a:r>
            <a:r>
              <a:rPr lang="en-US" b="1" dirty="0"/>
              <a:t>attributes</a:t>
            </a:r>
          </a:p>
        </p:txBody>
      </p:sp>
      <p:pic>
        <p:nvPicPr>
          <p:cNvPr id="104451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44713"/>
            <a:ext cx="7620000" cy="448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ular Callout 8"/>
          <p:cNvSpPr/>
          <p:nvPr/>
        </p:nvSpPr>
        <p:spPr>
          <a:xfrm>
            <a:off x="5257800" y="5410200"/>
            <a:ext cx="2743200" cy="762000"/>
          </a:xfrm>
          <a:prstGeom prst="wedgeRectCallout">
            <a:avLst>
              <a:gd name="adj1" fmla="val -76935"/>
              <a:gd name="adj2" fmla="val -204989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Example: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MemoForm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(String)</a:t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is a public constructor having a call fan-in of 1 and fan-out of 16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0688" y="4086225"/>
            <a:ext cx="4483100" cy="14446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990600"/>
            <a:ext cx="7429500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Radial view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open by </a:t>
            </a:r>
            <a:r>
              <a:rPr lang="en-US" dirty="0" err="1"/>
              <a:t>View|Radial</a:t>
            </a:r>
            <a:r>
              <a:rPr lang="en-US" dirty="0"/>
              <a:t> View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shows the entire </a:t>
            </a:r>
            <a:r>
              <a:rPr lang="en-US" b="1" dirty="0"/>
              <a:t>compound attributed graph </a:t>
            </a:r>
            <a:r>
              <a:rPr lang="en-US" dirty="0"/>
              <a:t>in the loaded dataset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has tons of </a:t>
            </a:r>
            <a:r>
              <a:rPr lang="en-US" b="1" dirty="0"/>
              <a:t>customizations</a:t>
            </a:r>
            <a:r>
              <a:rPr lang="en-US" dirty="0"/>
              <a:t> (we’ll discuss some next)</a:t>
            </a:r>
          </a:p>
        </p:txBody>
      </p:sp>
      <p:pic>
        <p:nvPicPr>
          <p:cNvPr id="10547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251075"/>
            <a:ext cx="568960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152400" y="4419600"/>
            <a:ext cx="1371600" cy="762000"/>
          </a:xfrm>
          <a:prstGeom prst="wedgeRectCallout">
            <a:avLst>
              <a:gd name="adj1" fmla="val 74876"/>
              <a:gd name="adj2" fmla="val -12293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Left pane: </a:t>
            </a:r>
            <a:b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Tree view</a:t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on hierarchy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7239000" y="4419600"/>
            <a:ext cx="1371600" cy="762000"/>
          </a:xfrm>
          <a:prstGeom prst="wedgeRectCallout">
            <a:avLst>
              <a:gd name="adj1" fmla="val -53329"/>
              <a:gd name="adj2" fmla="val -15883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Right pane: </a:t>
            </a:r>
            <a:b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Configuration</a:t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options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3048000" y="6248400"/>
            <a:ext cx="1143000" cy="533400"/>
          </a:xfrm>
          <a:prstGeom prst="wedgeRectCallout">
            <a:avLst>
              <a:gd name="adj1" fmla="val 45816"/>
              <a:gd name="adj2" fmla="val -83743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Rings: hierarchy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1" name="Rectangular Callout 10"/>
          <p:cNvSpPr/>
          <p:nvPr/>
        </p:nvSpPr>
        <p:spPr>
          <a:xfrm>
            <a:off x="4191000" y="2743200"/>
            <a:ext cx="1143000" cy="533400"/>
          </a:xfrm>
          <a:prstGeom prst="wedgeRectCallout">
            <a:avLst>
              <a:gd name="adj1" fmla="val -12304"/>
              <a:gd name="adj2" fmla="val 27889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Bundles: relations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Rectangular Callout 11"/>
          <p:cNvSpPr/>
          <p:nvPr/>
        </p:nvSpPr>
        <p:spPr>
          <a:xfrm>
            <a:off x="3581400" y="2362200"/>
            <a:ext cx="2057400" cy="304800"/>
          </a:xfrm>
          <a:prstGeom prst="wedgeRectCallout">
            <a:avLst>
              <a:gd name="adj1" fmla="val -17321"/>
              <a:gd name="adj2" fmla="val 5178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Mid pane: 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radial view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/>
          <p:cNvPicPr>
            <a:picLocks noChangeAspect="1"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27188"/>
            <a:ext cx="48006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6"/>
          <p:cNvSpPr>
            <a:spLocks noGrp="1" noChangeArrowheads="1"/>
          </p:cNvSpPr>
          <p:nvPr>
            <p:ph type="title"/>
          </p:nvPr>
        </p:nvSpPr>
        <p:spPr>
          <a:xfrm>
            <a:off x="228600" y="-152400"/>
            <a:ext cx="883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Source code structure</a:t>
            </a:r>
          </a:p>
        </p:txBody>
      </p: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228600" y="685800"/>
            <a:ext cx="62118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7575D1"/>
                </a:solidFill>
              </a:rPr>
              <a:t>Dense pixel techniques</a:t>
            </a:r>
          </a:p>
          <a:p>
            <a:pPr>
              <a:buFont typeface="Arial" charset="0"/>
              <a:buChar char="•"/>
            </a:pPr>
            <a:r>
              <a:rPr lang="en-US" sz="1600"/>
              <a:t> good to show data attributes (code age, bugs, quality metrics, …)</a:t>
            </a:r>
          </a:p>
          <a:p>
            <a:pPr>
              <a:buFont typeface="Arial" charset="0"/>
              <a:buChar char="•"/>
            </a:pPr>
            <a:r>
              <a:rPr lang="en-US" sz="1600"/>
              <a:t> does not show structure</a:t>
            </a:r>
            <a:endParaRPr lang="en-US" sz="1400"/>
          </a:p>
        </p:txBody>
      </p:sp>
      <p:sp>
        <p:nvSpPr>
          <p:cNvPr id="9" name="Rectangle 8"/>
          <p:cNvSpPr/>
          <p:nvPr/>
        </p:nvSpPr>
        <p:spPr>
          <a:xfrm>
            <a:off x="228600" y="6380163"/>
            <a:ext cx="8686800" cy="46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7086600" y="3055938"/>
            <a:ext cx="1352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7575D1"/>
                </a:solidFill>
              </a:rPr>
              <a:t>VTK class library</a:t>
            </a:r>
          </a:p>
          <a:p>
            <a:pPr>
              <a:buFont typeface="Arial" charset="0"/>
              <a:buChar char="•"/>
            </a:pPr>
            <a:r>
              <a:rPr lang="en-US" sz="1200"/>
              <a:t> 1 C++ file</a:t>
            </a:r>
          </a:p>
          <a:p>
            <a:pPr>
              <a:buFont typeface="Arial" charset="0"/>
              <a:buChar char="•"/>
            </a:pPr>
            <a:r>
              <a:rPr lang="en-US" sz="1200"/>
              <a:t> 10 headers</a:t>
            </a:r>
          </a:p>
          <a:p>
            <a:pPr>
              <a:buFont typeface="Arial" charset="0"/>
              <a:buChar char="•"/>
            </a:pPr>
            <a:r>
              <a:rPr lang="en-US" sz="1200"/>
              <a:t> ~7000 lines</a:t>
            </a:r>
          </a:p>
        </p:txBody>
      </p:sp>
      <p:sp>
        <p:nvSpPr>
          <p:cNvPr id="23560" name="Rectangle 11"/>
          <p:cNvSpPr>
            <a:spLocks noChangeArrowheads="1"/>
          </p:cNvSpPr>
          <p:nvPr/>
        </p:nvSpPr>
        <p:spPr bwMode="auto">
          <a:xfrm>
            <a:off x="152400" y="6400800"/>
            <a:ext cx="2403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VTK library: www.kitware.org/vtk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600075"/>
            <a:ext cx="88280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Radial view: Navigation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b="1" dirty="0"/>
              <a:t>expand</a:t>
            </a:r>
            <a:r>
              <a:rPr lang="en-US" dirty="0"/>
              <a:t> or </a:t>
            </a:r>
            <a:r>
              <a:rPr lang="en-US" b="1" dirty="0"/>
              <a:t>collapse</a:t>
            </a:r>
            <a:r>
              <a:rPr lang="en-US" dirty="0"/>
              <a:t> any subsystem of interest (</a:t>
            </a:r>
            <a:r>
              <a:rPr lang="en-US" b="1" dirty="0"/>
              <a:t>right-mouse click </a:t>
            </a:r>
            <a:r>
              <a:rPr lang="en-US" dirty="0"/>
              <a:t>on subsystem)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relations get </a:t>
            </a:r>
            <a:r>
              <a:rPr lang="en-US" b="1" dirty="0"/>
              <a:t>automatically</a:t>
            </a:r>
            <a:r>
              <a:rPr lang="en-US" dirty="0"/>
              <a:t> aggregated (collapse) or shown (expansion)</a:t>
            </a:r>
          </a:p>
        </p:txBody>
      </p:sp>
      <p:pic>
        <p:nvPicPr>
          <p:cNvPr id="1064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1676400"/>
            <a:ext cx="1697037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94063"/>
            <a:ext cx="3049588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50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75013"/>
            <a:ext cx="30480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Bent Arrow 12"/>
          <p:cNvSpPr/>
          <p:nvPr/>
        </p:nvSpPr>
        <p:spPr>
          <a:xfrm rot="16200000" flipH="1">
            <a:off x="2019300" y="2171700"/>
            <a:ext cx="914400" cy="1752600"/>
          </a:xfrm>
          <a:prstGeom prst="bent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Bent Arrow 14"/>
          <p:cNvSpPr/>
          <p:nvPr/>
        </p:nvSpPr>
        <p:spPr>
          <a:xfrm rot="16200000" flipH="1" flipV="1">
            <a:off x="6096000" y="2143125"/>
            <a:ext cx="914400" cy="1828800"/>
          </a:xfrm>
          <a:prstGeom prst="bentArrow">
            <a:avLst/>
          </a:prstGeom>
          <a:solidFill>
            <a:srgbClr val="7575D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6504" name="Rectangle 15"/>
          <p:cNvSpPr>
            <a:spLocks noChangeArrowheads="1"/>
          </p:cNvSpPr>
          <p:nvPr/>
        </p:nvSpPr>
        <p:spPr bwMode="auto">
          <a:xfrm>
            <a:off x="1455738" y="2066925"/>
            <a:ext cx="1820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7575D1"/>
                </a:solidFill>
              </a:rPr>
              <a:t>select root, expand </a:t>
            </a:r>
            <a:br>
              <a:rPr lang="en-US" sz="1400" b="1">
                <a:solidFill>
                  <a:srgbClr val="7575D1"/>
                </a:solidFill>
              </a:rPr>
            </a:br>
            <a:r>
              <a:rPr lang="en-US" sz="1400" b="1">
                <a:solidFill>
                  <a:srgbClr val="7575D1"/>
                </a:solidFill>
              </a:rPr>
              <a:t>all recursively</a:t>
            </a:r>
          </a:p>
        </p:txBody>
      </p:sp>
      <p:sp>
        <p:nvSpPr>
          <p:cNvPr id="106505" name="Rectangle 16"/>
          <p:cNvSpPr>
            <a:spLocks noChangeArrowheads="1"/>
          </p:cNvSpPr>
          <p:nvPr/>
        </p:nvSpPr>
        <p:spPr bwMode="auto">
          <a:xfrm>
            <a:off x="5722938" y="2066925"/>
            <a:ext cx="2430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7575D1"/>
                </a:solidFill>
              </a:rPr>
              <a:t>select Number Puzzle.exe, </a:t>
            </a:r>
            <a:br>
              <a:rPr lang="en-US" sz="1400" b="1">
                <a:solidFill>
                  <a:srgbClr val="7575D1"/>
                </a:solidFill>
              </a:rPr>
            </a:br>
            <a:r>
              <a:rPr lang="en-US" sz="1400" b="1">
                <a:solidFill>
                  <a:srgbClr val="7575D1"/>
                </a:solidFill>
              </a:rPr>
              <a:t>expand it recursively</a:t>
            </a:r>
          </a:p>
        </p:txBody>
      </p:sp>
      <p:sp>
        <p:nvSpPr>
          <p:cNvPr id="18" name="Rectangular Callout 17"/>
          <p:cNvSpPr/>
          <p:nvPr/>
        </p:nvSpPr>
        <p:spPr>
          <a:xfrm>
            <a:off x="2819400" y="6324600"/>
            <a:ext cx="1676400" cy="457200"/>
          </a:xfrm>
          <a:prstGeom prst="wedgeRectCallout">
            <a:avLst>
              <a:gd name="adj1" fmla="val -53329"/>
              <a:gd name="adj2" fmla="val -15883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Shows all data</a:t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(maybe too much)</a:t>
            </a:r>
          </a:p>
        </p:txBody>
      </p:sp>
      <p:sp>
        <p:nvSpPr>
          <p:cNvPr id="19" name="Rectangular Callout 18"/>
          <p:cNvSpPr/>
          <p:nvPr/>
        </p:nvSpPr>
        <p:spPr>
          <a:xfrm>
            <a:off x="7391400" y="6324600"/>
            <a:ext cx="1676400" cy="457200"/>
          </a:xfrm>
          <a:prstGeom prst="wedgeRectCallout">
            <a:avLst>
              <a:gd name="adj1" fmla="val 28256"/>
              <a:gd name="adj2" fmla="val -274219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Abstracts system</a:t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libraries</a:t>
            </a:r>
          </a:p>
        </p:txBody>
      </p:sp>
      <p:sp>
        <p:nvSpPr>
          <p:cNvPr id="20" name="Trapezoid 19"/>
          <p:cNvSpPr/>
          <p:nvPr/>
        </p:nvSpPr>
        <p:spPr>
          <a:xfrm rot="16200000">
            <a:off x="8212932" y="4810918"/>
            <a:ext cx="254000" cy="811213"/>
          </a:xfrm>
          <a:prstGeom prst="trapezoid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600075"/>
            <a:ext cx="5224463" cy="120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Linked views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b="1" dirty="0"/>
              <a:t>select any </a:t>
            </a:r>
            <a:r>
              <a:rPr lang="en-US" dirty="0"/>
              <a:t>item in any view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add it to </a:t>
            </a:r>
            <a:r>
              <a:rPr lang="en-US" b="1" dirty="0"/>
              <a:t>user selection </a:t>
            </a:r>
            <a:r>
              <a:rPr lang="en-US" dirty="0"/>
              <a:t>(right-shift click menu)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Item gets </a:t>
            </a:r>
            <a:r>
              <a:rPr lang="en-US" b="1" dirty="0"/>
              <a:t>highlighted</a:t>
            </a:r>
            <a:r>
              <a:rPr lang="en-US" dirty="0"/>
              <a:t> in all views</a:t>
            </a:r>
          </a:p>
        </p:txBody>
      </p:sp>
      <p:sp>
        <p:nvSpPr>
          <p:cNvPr id="107522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pic>
        <p:nvPicPr>
          <p:cNvPr id="10752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52663"/>
            <a:ext cx="7010400" cy="422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ular Callout 7"/>
          <p:cNvSpPr/>
          <p:nvPr/>
        </p:nvSpPr>
        <p:spPr>
          <a:xfrm>
            <a:off x="76200" y="6019800"/>
            <a:ext cx="2743200" cy="762000"/>
          </a:xfrm>
          <a:prstGeom prst="wedgeRectCallout">
            <a:avLst>
              <a:gd name="adj1" fmla="val -18174"/>
              <a:gd name="adj2" fmla="val -351143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select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printCurrentPuzzleRadioButtom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in the Node List view</a:t>
            </a:r>
            <a:r>
              <a:rPr lang="mr-IN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3571875"/>
            <a:ext cx="1774825" cy="12065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3657600" y="6019800"/>
            <a:ext cx="2743200" cy="762000"/>
          </a:xfrm>
          <a:prstGeom prst="wedgeRectCallout">
            <a:avLst>
              <a:gd name="adj1" fmla="val -49157"/>
              <a:gd name="adj2" fmla="val -343451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r-IN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the same item gets highlighted in the Radial view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600075"/>
            <a:ext cx="8840788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Customizing the views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increase </a:t>
            </a:r>
            <a:r>
              <a:rPr lang="en-US" b="1" dirty="0"/>
              <a:t>non leaf height </a:t>
            </a:r>
            <a:r>
              <a:rPr lang="en-US" dirty="0"/>
              <a:t>(radial view settings) to better see non-leaf node </a:t>
            </a:r>
            <a:r>
              <a:rPr lang="en-US" b="1" dirty="0"/>
              <a:t>names</a:t>
            </a:r>
          </a:p>
        </p:txBody>
      </p:sp>
      <p:sp>
        <p:nvSpPr>
          <p:cNvPr id="108546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pic>
        <p:nvPicPr>
          <p:cNvPr id="1085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67818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38850" y="3400425"/>
            <a:ext cx="1809750" cy="33337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ular Callout 11"/>
          <p:cNvSpPr/>
          <p:nvPr/>
        </p:nvSpPr>
        <p:spPr>
          <a:xfrm>
            <a:off x="76200" y="6019800"/>
            <a:ext cx="2286000" cy="762000"/>
          </a:xfrm>
          <a:prstGeom prst="wedgeRectCallout">
            <a:avLst>
              <a:gd name="adj1" fmla="val 21142"/>
              <a:gd name="adj2" fmla="val -17293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non-leaf rings become thicker, so it’s easier to read their names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600075"/>
            <a:ext cx="7481888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Customizing the views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play with the linearization value to see why edge bundling is useful </a:t>
            </a:r>
            <a:r>
              <a:rPr lang="en-US" dirty="0">
                <a:sym typeface="Wingdings"/>
              </a:rPr>
              <a:t></a:t>
            </a:r>
            <a:endParaRPr lang="en-US" b="1" dirty="0"/>
          </a:p>
        </p:txBody>
      </p:sp>
      <p:sp>
        <p:nvSpPr>
          <p:cNvPr id="109570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pic>
        <p:nvPicPr>
          <p:cNvPr id="1095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11313"/>
            <a:ext cx="6172200" cy="426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13075"/>
            <a:ext cx="3657600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391400" y="2943225"/>
            <a:ext cx="1704975" cy="33337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304800" y="2057400"/>
            <a:ext cx="2438400" cy="762000"/>
          </a:xfrm>
          <a:prstGeom prst="wedgeRectCallout">
            <a:avLst>
              <a:gd name="adj1" fmla="val -10909"/>
              <a:gd name="adj2" fmla="val 10526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strongly bundled: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we clearly see how</a:t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things depend on each other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4800600" y="5943600"/>
            <a:ext cx="2438400" cy="762000"/>
          </a:xfrm>
          <a:prstGeom prst="wedgeRectCallout">
            <a:avLst>
              <a:gd name="adj1" fmla="val -12512"/>
              <a:gd name="adj2" fmla="val -85759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no bundling: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classical straight-line view;</a:t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pretty useless!</a:t>
            </a:r>
          </a:p>
        </p:txBody>
      </p:sp>
    </p:spTree>
    <p:extLst>
      <p:ext uri="{BB962C8B-B14F-4D97-AF65-F5344CB8AC3E}">
        <p14:creationId xmlns:p14="http://schemas.microsoft.com/office/powerpoint/2010/main" val="172446175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600075"/>
            <a:ext cx="7699375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Customizing the views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select only </a:t>
            </a:r>
            <a:r>
              <a:rPr lang="en-US" b="1" dirty="0"/>
              <a:t>specific edges </a:t>
            </a:r>
            <a:r>
              <a:rPr lang="en-US" dirty="0"/>
              <a:t>(settings: right-click on edge selection filter)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tr-TR" dirty="0"/>
              <a:t>y</a:t>
            </a:r>
            <a:r>
              <a:rPr lang="en-US" dirty="0" err="1"/>
              <a:t>ou</a:t>
            </a:r>
            <a:r>
              <a:rPr lang="en-US" dirty="0"/>
              <a:t> can define many kinds of filters on </a:t>
            </a:r>
            <a:r>
              <a:rPr lang="en-US" b="1" dirty="0"/>
              <a:t>any edge attributes</a:t>
            </a:r>
          </a:p>
        </p:txBody>
      </p:sp>
      <p:sp>
        <p:nvSpPr>
          <p:cNvPr id="110594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pic>
        <p:nvPicPr>
          <p:cNvPr id="11059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53340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917825"/>
            <a:ext cx="42672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962400" y="2581275"/>
            <a:ext cx="1362075" cy="10477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ular Callout 11"/>
          <p:cNvSpPr/>
          <p:nvPr/>
        </p:nvSpPr>
        <p:spPr>
          <a:xfrm>
            <a:off x="533400" y="5410200"/>
            <a:ext cx="2286000" cy="762000"/>
          </a:xfrm>
          <a:prstGeom prst="wedgeRectCallout">
            <a:avLst>
              <a:gd name="adj1" fmla="val 48492"/>
              <a:gd name="adj2" fmla="val -219092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Example: select only edges of type “call”</a:t>
            </a:r>
            <a:r>
              <a:rPr lang="mr-IN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endParaRPr lang="en-US" sz="1400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6096000" y="2057400"/>
            <a:ext cx="2590800" cy="762000"/>
          </a:xfrm>
          <a:prstGeom prst="wedgeRectCallout">
            <a:avLst>
              <a:gd name="adj1" fmla="val 10281"/>
              <a:gd name="adj2" fmla="val 8475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mr-IN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…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we get to see the call graph!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4114800" y="4495800"/>
            <a:ext cx="790575" cy="4476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168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981200"/>
            <a:ext cx="464185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4800" y="600075"/>
            <a:ext cx="8212138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Customizing the views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select only </a:t>
            </a:r>
            <a:r>
              <a:rPr lang="en-US" b="1" dirty="0"/>
              <a:t>edges connected to a subsystem </a:t>
            </a:r>
            <a:r>
              <a:rPr lang="en-US" dirty="0"/>
              <a:t>(shift-click on desired node)</a:t>
            </a:r>
          </a:p>
        </p:txBody>
      </p:sp>
      <p:sp>
        <p:nvSpPr>
          <p:cNvPr id="111619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sp>
        <p:nvSpPr>
          <p:cNvPr id="8" name="Rectangular Callout 7"/>
          <p:cNvSpPr/>
          <p:nvPr/>
        </p:nvSpPr>
        <p:spPr>
          <a:xfrm>
            <a:off x="304800" y="1676400"/>
            <a:ext cx="2286000" cy="990600"/>
          </a:xfrm>
          <a:prstGeom prst="wedgeRectCallout">
            <a:avLst>
              <a:gd name="adj1" fmla="val 92936"/>
              <a:gd name="adj2" fmla="val 11937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Example: shift-click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PrintForm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shows all calls from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PrintForm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to anywhere else</a:t>
            </a:r>
          </a:p>
        </p:txBody>
      </p:sp>
    </p:spTree>
    <p:extLst>
      <p:ext uri="{BB962C8B-B14F-4D97-AF65-F5344CB8AC3E}">
        <p14:creationId xmlns:p14="http://schemas.microsoft.com/office/powerpoint/2010/main" val="2602375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800" y="600075"/>
            <a:ext cx="3916363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Customizing the views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show other data attributes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example: show </a:t>
            </a:r>
            <a:r>
              <a:rPr lang="en-US" b="1" dirty="0"/>
              <a:t>code complexity</a:t>
            </a:r>
          </a:p>
        </p:txBody>
      </p:sp>
      <p:sp>
        <p:nvSpPr>
          <p:cNvPr id="112642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pic>
        <p:nvPicPr>
          <p:cNvPr id="11264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47825"/>
            <a:ext cx="78486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705600" y="2286000"/>
            <a:ext cx="1905000" cy="152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6629400" y="533400"/>
            <a:ext cx="2438400" cy="762000"/>
          </a:xfrm>
          <a:prstGeom prst="wedgeRectCallout">
            <a:avLst>
              <a:gd name="adj1" fmla="val -7704"/>
              <a:gd name="adj2" fmla="val 177062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color nodes by </a:t>
            </a: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complexity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 attribute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96075" y="2533650"/>
            <a:ext cx="1905000" cy="15240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ular Callout 11"/>
          <p:cNvSpPr/>
          <p:nvPr/>
        </p:nvSpPr>
        <p:spPr>
          <a:xfrm>
            <a:off x="4114800" y="533400"/>
            <a:ext cx="2438400" cy="762000"/>
          </a:xfrm>
          <a:prstGeom prst="wedgeRectCallout">
            <a:avLst>
              <a:gd name="adj1" fmla="val 54796"/>
              <a:gd name="adj2" fmla="val 21808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use a continuous </a:t>
            </a:r>
            <a:r>
              <a:rPr lang="en-US" sz="1400" b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colormap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(green-yellow-red)</a:t>
            </a:r>
          </a:p>
        </p:txBody>
      </p:sp>
      <p:sp>
        <p:nvSpPr>
          <p:cNvPr id="13" name="Rectangular Callout 12"/>
          <p:cNvSpPr/>
          <p:nvPr/>
        </p:nvSpPr>
        <p:spPr>
          <a:xfrm>
            <a:off x="6096000" y="5791200"/>
            <a:ext cx="2438400" cy="762000"/>
          </a:xfrm>
          <a:prstGeom prst="wedgeRectCallout">
            <a:avLst>
              <a:gd name="adj1" fmla="val -23729"/>
              <a:gd name="adj2" fmla="val -38575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aggregate children values to compute parent value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86550" y="2990850"/>
            <a:ext cx="1905000" cy="26193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48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600075"/>
            <a:ext cx="5853113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Table view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show </a:t>
            </a:r>
            <a:r>
              <a:rPr lang="en-US" b="1" dirty="0"/>
              <a:t>all attributes </a:t>
            </a:r>
            <a:r>
              <a:rPr lang="en-US" dirty="0"/>
              <a:t>available for all nodes (or edges)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sort/zoom options following </a:t>
            </a:r>
            <a:r>
              <a:rPr lang="en-US" b="1" dirty="0"/>
              <a:t>table lens </a:t>
            </a:r>
            <a:r>
              <a:rPr lang="en-US" dirty="0"/>
              <a:t>metaphor</a:t>
            </a:r>
          </a:p>
        </p:txBody>
      </p:sp>
      <p:sp>
        <p:nvSpPr>
          <p:cNvPr id="113666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pic>
        <p:nvPicPr>
          <p:cNvPr id="11366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60625"/>
            <a:ext cx="29718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5775"/>
            <a:ext cx="327660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79913"/>
            <a:ext cx="3897313" cy="217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ular Callout 9"/>
          <p:cNvSpPr/>
          <p:nvPr/>
        </p:nvSpPr>
        <p:spPr>
          <a:xfrm>
            <a:off x="6248400" y="990600"/>
            <a:ext cx="1981200" cy="381000"/>
          </a:xfrm>
          <a:prstGeom prst="wedgeRectCallout">
            <a:avLst>
              <a:gd name="adj1" fmla="val -30017"/>
              <a:gd name="adj2" fmla="val 159114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sort on </a:t>
            </a: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complexity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1905000" y="5791200"/>
            <a:ext cx="1981200" cy="609600"/>
          </a:xfrm>
          <a:prstGeom prst="wedgeRectCallout">
            <a:avLst>
              <a:gd name="adj1" fmla="val 89806"/>
              <a:gd name="adj2" fmla="val -11043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zoom out to see full-dataset </a:t>
            </a: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correlations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124200" y="2895600"/>
            <a:ext cx="1400175" cy="4476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5400000">
            <a:off x="6096000" y="3952875"/>
            <a:ext cx="390525" cy="4476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783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800" y="600075"/>
            <a:ext cx="8956675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Table view and radial view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select </a:t>
            </a:r>
            <a:r>
              <a:rPr lang="en-US" b="1" dirty="0"/>
              <a:t>most complex </a:t>
            </a:r>
            <a:r>
              <a:rPr lang="en-US" dirty="0"/>
              <a:t>item (method) in table view (right-click, add to user selection)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see </a:t>
            </a:r>
            <a:r>
              <a:rPr lang="en-US" b="1" dirty="0"/>
              <a:t>where</a:t>
            </a:r>
            <a:r>
              <a:rPr lang="en-US" dirty="0"/>
              <a:t> that method is in the radial view</a:t>
            </a:r>
          </a:p>
        </p:txBody>
      </p:sp>
      <p:sp>
        <p:nvSpPr>
          <p:cNvPr id="114690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pic>
        <p:nvPicPr>
          <p:cNvPr id="11469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28913"/>
            <a:ext cx="373380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2209800"/>
            <a:ext cx="451008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04800" y="2057400"/>
            <a:ext cx="1981200" cy="609600"/>
          </a:xfrm>
          <a:prstGeom prst="wedgeRectCallout">
            <a:avLst>
              <a:gd name="adj1" fmla="val 31621"/>
              <a:gd name="adj2" fmla="val 118730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select </a:t>
            </a: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most complex 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item (top of table)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4038600" y="4038600"/>
            <a:ext cx="485775" cy="44767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5343525" y="1438275"/>
            <a:ext cx="2590800" cy="609600"/>
          </a:xfrm>
          <a:prstGeom prst="wedgeRectCallout">
            <a:avLst>
              <a:gd name="adj1" fmla="val -27580"/>
              <a:gd name="adj2" fmla="val 30462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the method is defined </a:t>
            </a: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here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!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3315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48768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4800" y="600075"/>
            <a:ext cx="8737600" cy="647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Treemap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view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dirty="0"/>
              <a:t>shows software hierarchy; can use color, size, annotation to show 3 any attributes</a:t>
            </a:r>
          </a:p>
        </p:txBody>
      </p:sp>
      <p:sp>
        <p:nvSpPr>
          <p:cNvPr id="115715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-304800"/>
            <a:ext cx="5029200" cy="1143000"/>
          </a:xfrm>
        </p:spPr>
        <p:txBody>
          <a:bodyPr/>
          <a:lstStyle/>
          <a:p>
            <a:pPr algn="l" eaLnBrk="1" hangingPunct="1"/>
            <a:r>
              <a:rPr lang="en-US" sz="2300" b="1">
                <a:solidFill>
                  <a:srgbClr val="000090"/>
                </a:solidFill>
                <a:latin typeface="Trebuchet MS" charset="0"/>
              </a:rPr>
              <a:t>SolidSX Usage</a:t>
            </a:r>
          </a:p>
        </p:txBody>
      </p:sp>
      <p:pic>
        <p:nvPicPr>
          <p:cNvPr id="115716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57550"/>
            <a:ext cx="48768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38600" y="1981200"/>
            <a:ext cx="973138" cy="19367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ular Callout 10"/>
          <p:cNvSpPr/>
          <p:nvPr/>
        </p:nvSpPr>
        <p:spPr>
          <a:xfrm>
            <a:off x="5257800" y="1371600"/>
            <a:ext cx="2438400" cy="533400"/>
          </a:xfrm>
          <a:prstGeom prst="wedgeRectCallout">
            <a:avLst>
              <a:gd name="adj1" fmla="val -61390"/>
              <a:gd name="adj2" fmla="val 74498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Set area to show </a:t>
            </a:r>
            <a:r>
              <a:rPr lang="en-US" sz="1400" b="1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codesize</a:t>
            </a:r>
            <a:endParaRPr lang="en-US" sz="1400" b="1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8600" y="2609850"/>
            <a:ext cx="973138" cy="19367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ular Callout 11"/>
          <p:cNvSpPr/>
          <p:nvPr/>
        </p:nvSpPr>
        <p:spPr>
          <a:xfrm>
            <a:off x="5257800" y="2133600"/>
            <a:ext cx="2438400" cy="914400"/>
          </a:xfrm>
          <a:prstGeom prst="wedgeRectCallout">
            <a:avLst>
              <a:gd name="adj1" fmla="val -60188"/>
              <a:gd name="adj2" fmla="val 15737"/>
            </a:avLst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Set color to show </a:t>
            </a:r>
            <a: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fan-in</a:t>
            </a:r>
            <a:br>
              <a:rPr lang="en-US" sz="1400" b="1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(don’t forget to choose aggregation and a continuous </a:t>
            </a:r>
            <a:r>
              <a:rPr lang="en-US" sz="14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colormap</a:t>
            </a:r>
            <a:r>
              <a:rPr lang="en-US" sz="14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rPr>
              <a:t>)</a:t>
            </a:r>
          </a:p>
        </p:txBody>
      </p:sp>
      <p:sp>
        <p:nvSpPr>
          <p:cNvPr id="115721" name="Rectangle 13"/>
          <p:cNvSpPr>
            <a:spLocks noChangeArrowheads="1"/>
          </p:cNvSpPr>
          <p:nvPr/>
        </p:nvSpPr>
        <p:spPr bwMode="auto">
          <a:xfrm>
            <a:off x="228600" y="4886325"/>
            <a:ext cx="3067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7575D1"/>
                </a:solidFill>
              </a:rPr>
              <a:t>Fan-in: system libs (right) contain</a:t>
            </a:r>
            <a:br>
              <a:rPr lang="en-US" sz="1400" b="1">
                <a:solidFill>
                  <a:srgbClr val="7575D1"/>
                </a:solidFill>
              </a:rPr>
            </a:br>
            <a:r>
              <a:rPr lang="en-US" sz="1400" b="1">
                <a:solidFill>
                  <a:srgbClr val="7575D1"/>
                </a:solidFill>
              </a:rPr>
              <a:t>most call targets </a:t>
            </a:r>
          </a:p>
        </p:txBody>
      </p:sp>
      <p:sp>
        <p:nvSpPr>
          <p:cNvPr id="115722" name="Rectangle 14"/>
          <p:cNvSpPr>
            <a:spLocks noChangeArrowheads="1"/>
          </p:cNvSpPr>
          <p:nvPr/>
        </p:nvSpPr>
        <p:spPr bwMode="auto">
          <a:xfrm>
            <a:off x="4876800" y="6505575"/>
            <a:ext cx="3686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7575D1"/>
                </a:solidFill>
              </a:rPr>
              <a:t>Fan-out: user code (left) emits most calls</a:t>
            </a:r>
          </a:p>
        </p:txBody>
      </p:sp>
    </p:spTree>
    <p:extLst>
      <p:ext uri="{BB962C8B-B14F-4D97-AF65-F5344CB8AC3E}">
        <p14:creationId xmlns:p14="http://schemas.microsoft.com/office/powerpoint/2010/main" val="7603935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rebuchet MS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4766</TotalTime>
  <Words>7251</Words>
  <Application>Microsoft Macintosh PowerPoint</Application>
  <PresentationFormat>On-screen Show (4:3)</PresentationFormat>
  <Paragraphs>1462</Paragraphs>
  <Slides>139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139</vt:i4>
      </vt:variant>
    </vt:vector>
  </HeadingPairs>
  <TitlesOfParts>
    <vt:vector size="143" baseType="lpstr">
      <vt:lpstr>Default Design</vt:lpstr>
      <vt:lpstr>Bitmap Image</vt:lpstr>
      <vt:lpstr>Photo Editor Photo</vt:lpstr>
      <vt:lpstr>Picture</vt:lpstr>
      <vt:lpstr>Software Visual Analytics</vt:lpstr>
      <vt:lpstr>Software Visualization Taxonomies</vt:lpstr>
      <vt:lpstr>Software Visualization Pipeline</vt:lpstr>
      <vt:lpstr>Part 1:  Software Structure Visualization</vt:lpstr>
      <vt:lpstr>Software Data to Visualize</vt:lpstr>
      <vt:lpstr>Source code structure</vt:lpstr>
      <vt:lpstr>Source code structure</vt:lpstr>
      <vt:lpstr>Source code structure</vt:lpstr>
      <vt:lpstr>Source code structure</vt:lpstr>
      <vt:lpstr>Source code structure</vt:lpstr>
      <vt:lpstr>Tables</vt:lpstr>
      <vt:lpstr>Tables</vt:lpstr>
      <vt:lpstr>Tables</vt:lpstr>
      <vt:lpstr>Tables</vt:lpstr>
      <vt:lpstr>Tables</vt:lpstr>
      <vt:lpstr>Tables</vt:lpstr>
      <vt:lpstr>Design Question: Trees or Tables?</vt:lpstr>
      <vt:lpstr>Hierarchies: Node-link layouts</vt:lpstr>
      <vt:lpstr>Icicle plots</vt:lpstr>
      <vt:lpstr>Treemaps [Shneiderman ‘92]</vt:lpstr>
      <vt:lpstr>Squarified Cushion Treemaps</vt:lpstr>
      <vt:lpstr>Squarified Cushion Treemaps</vt:lpstr>
      <vt:lpstr>Squarified Cushion Treemaps</vt:lpstr>
      <vt:lpstr>Squarified Cushion Treemaps</vt:lpstr>
      <vt:lpstr>Interface structure</vt:lpstr>
      <vt:lpstr>Interface structure</vt:lpstr>
      <vt:lpstr>Directed acyclic graphs (DAGs)</vt:lpstr>
      <vt:lpstr>Directed acyclic graphs (DAGs)</vt:lpstr>
      <vt:lpstr>General graphs</vt:lpstr>
      <vt:lpstr>Graph splatting</vt:lpstr>
      <vt:lpstr>Graph splatting</vt:lpstr>
      <vt:lpstr>Matrix plots</vt:lpstr>
      <vt:lpstr>Compound graphs</vt:lpstr>
      <vt:lpstr>Compound graphs: Nested layouts</vt:lpstr>
      <vt:lpstr>Compound graphs: Nested layouts</vt:lpstr>
      <vt:lpstr>Compound graphs: Edge bundling</vt:lpstr>
      <vt:lpstr>Edge bundling: An use-case</vt:lpstr>
      <vt:lpstr>Edge bundling variations</vt:lpstr>
      <vt:lpstr>Edge bundling variations</vt:lpstr>
      <vt:lpstr>Edge bundling variations</vt:lpstr>
      <vt:lpstr>Edge bundling vs chord diagrams</vt:lpstr>
      <vt:lpstr>Edge bundling application</vt:lpstr>
      <vt:lpstr>Comparison of techniques</vt:lpstr>
      <vt:lpstr>Part 2:  Software Evolution Visualization</vt:lpstr>
      <vt:lpstr>Evolution at line level</vt:lpstr>
      <vt:lpstr>Evolution at line level</vt:lpstr>
      <vt:lpstr>Evolution at line level</vt:lpstr>
      <vt:lpstr>Evolution at line level</vt:lpstr>
      <vt:lpstr>Evolution at line level</vt:lpstr>
      <vt:lpstr>Evolution at line level – several files</vt:lpstr>
      <vt:lpstr>Evolution at file level</vt:lpstr>
      <vt:lpstr>Evolution at file level</vt:lpstr>
      <vt:lpstr>Evolution at file level</vt:lpstr>
      <vt:lpstr>Evolution at file level</vt:lpstr>
      <vt:lpstr>Evolution at file level</vt:lpstr>
      <vt:lpstr>Evolution at file level</vt:lpstr>
      <vt:lpstr>Evolution at project level</vt:lpstr>
      <vt:lpstr>Project level visualization</vt:lpstr>
      <vt:lpstr>Evolution at syntax level</vt:lpstr>
      <vt:lpstr>Evolution at syntax level: More revisions</vt:lpstr>
      <vt:lpstr>Evolution at syntax level: More revisions</vt:lpstr>
      <vt:lpstr>Evolution at syntax level: More revisions</vt:lpstr>
      <vt:lpstr>Evolution at syntax level: More revisions</vt:lpstr>
      <vt:lpstr>Evolution at syntax level</vt:lpstr>
      <vt:lpstr>Evolution at syntax level: More revision</vt:lpstr>
      <vt:lpstr>Evolution at syntax level: More revisions</vt:lpstr>
      <vt:lpstr>Evolution at syntax level: More revisions</vt:lpstr>
      <vt:lpstr>Evolution at clone level</vt:lpstr>
      <vt:lpstr>Part 3:  Real-World Applications</vt:lpstr>
      <vt:lpstr>Post-Mortem Assessment</vt:lpstr>
      <vt:lpstr>Our context</vt:lpstr>
      <vt:lpstr>Methodology</vt:lpstr>
      <vt:lpstr>Requirements: MR Duration</vt:lpstr>
      <vt:lpstr>Requirements: MR Duration</vt:lpstr>
      <vt:lpstr>Team: Code Ownership</vt:lpstr>
      <vt:lpstr>Code: Dependencies</vt:lpstr>
      <vt:lpstr>Code: Call graph</vt:lpstr>
      <vt:lpstr>Code: Quality Metrics</vt:lpstr>
      <vt:lpstr>Code: Duplication</vt:lpstr>
      <vt:lpstr>Documentation</vt:lpstr>
      <vt:lpstr>Conclusion</vt:lpstr>
      <vt:lpstr>Part 4:  Visualization Tools</vt:lpstr>
      <vt:lpstr>Getting the Tools</vt:lpstr>
      <vt:lpstr>Overall Tool Architecture</vt:lpstr>
      <vt:lpstr>SolidSX: Software eXplorer</vt:lpstr>
      <vt:lpstr>SolidSX: Software eXplorer</vt:lpstr>
      <vt:lpstr>SolidSX Usage</vt:lpstr>
      <vt:lpstr>SolidSX Usage</vt:lpstr>
      <vt:lpstr>SolidSX Usage</vt:lpstr>
      <vt:lpstr>SolidSX Usage</vt:lpstr>
      <vt:lpstr>SolidSX Usage</vt:lpstr>
      <vt:lpstr>SolidSX Usage</vt:lpstr>
      <vt:lpstr>SolidSX Usage</vt:lpstr>
      <vt:lpstr>SolidSX Usage</vt:lpstr>
      <vt:lpstr>SolidSX Usage</vt:lpstr>
      <vt:lpstr>SolidSX Usage</vt:lpstr>
      <vt:lpstr>SolidSX Usage</vt:lpstr>
      <vt:lpstr>SolidSX Usage</vt:lpstr>
      <vt:lpstr>SolidSX Usage</vt:lpstr>
      <vt:lpstr>SolidSX: How to get data</vt:lpstr>
      <vt:lpstr>SolidSX: How to get data</vt:lpstr>
      <vt:lpstr>SolidSX: How to get data</vt:lpstr>
      <vt:lpstr>SolidSDD: Clone analysis</vt:lpstr>
      <vt:lpstr>SolidDD Usage</vt:lpstr>
      <vt:lpstr>SolidDD: Create new project</vt:lpstr>
      <vt:lpstr>SolidSDD: Definition of a clone</vt:lpstr>
      <vt:lpstr>SolidSDD: Getting the data</vt:lpstr>
      <vt:lpstr>SolidSDD: Small Example</vt:lpstr>
      <vt:lpstr>SolidSDD: Small Example</vt:lpstr>
      <vt:lpstr>SolidSDD: Small Example</vt:lpstr>
      <vt:lpstr>SolidSDD: Small Example</vt:lpstr>
      <vt:lpstr>SolidSDD: Small Example</vt:lpstr>
      <vt:lpstr>SolidSDD: Small Example</vt:lpstr>
      <vt:lpstr>SolidSDD: Large Example</vt:lpstr>
      <vt:lpstr>SolidSDD: Large Example</vt:lpstr>
      <vt:lpstr>SolidSDD: Large Example</vt:lpstr>
      <vt:lpstr>SolidSDD: Large Example</vt:lpstr>
      <vt:lpstr>SolidSDD: Large Example</vt:lpstr>
      <vt:lpstr>SolidSDD: Large Example</vt:lpstr>
      <vt:lpstr>SolidSDD: Large Example</vt:lpstr>
      <vt:lpstr>SolidSTA: Software Evolution</vt:lpstr>
      <vt:lpstr>SolidSTA: Getting started</vt:lpstr>
      <vt:lpstr>SolidSTA: Create new project</vt:lpstr>
      <vt:lpstr>SolidSTA: Load existing project</vt:lpstr>
      <vt:lpstr>SolidSTA: Repository mining stages</vt:lpstr>
      <vt:lpstr>SolidSTA: Main interface elements</vt:lpstr>
      <vt:lpstr>SolidSTA: Simple analyses</vt:lpstr>
      <vt:lpstr>SolidSTA: Simple analyses</vt:lpstr>
      <vt:lpstr>SolidSTA: Simple analyses</vt:lpstr>
      <vt:lpstr>SolidSTA: Simple analyses</vt:lpstr>
      <vt:lpstr>SolidSTA: Simple analyses</vt:lpstr>
      <vt:lpstr>SolidSTA: Simple analyses</vt:lpstr>
      <vt:lpstr>SolidSTA: Simple analyses</vt:lpstr>
      <vt:lpstr>SolidSTA: Simple analyses</vt:lpstr>
      <vt:lpstr>Visualization Tool Design Guidelines</vt:lpstr>
      <vt:lpstr>Visualization Tool Design Guidelines</vt:lpstr>
      <vt:lpstr>Thank you for your interest!   Alex Telea  a.c.telea@uu.nl </vt:lpstr>
      <vt:lpstr>Tool References</vt:lpstr>
      <vt:lpstr>Tool References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Image-Based Edge Bundles: Simplified Visualization of Large Graphs  A. Telea and O. Ersoy </dc:title>
  <dc:creator>Ozan</dc:creator>
  <cp:lastModifiedBy>Alex Telea</cp:lastModifiedBy>
  <cp:revision>551</cp:revision>
  <dcterms:created xsi:type="dcterms:W3CDTF">2010-07-12T13:22:49Z</dcterms:created>
  <dcterms:modified xsi:type="dcterms:W3CDTF">2019-09-19T08:25:56Z</dcterms:modified>
</cp:coreProperties>
</file>