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270" r:id="rId3"/>
    <p:sldId id="271" r:id="rId4"/>
    <p:sldId id="272" r:id="rId5"/>
    <p:sldId id="274" r:id="rId6"/>
    <p:sldId id="265" r:id="rId7"/>
    <p:sldId id="266" r:id="rId8"/>
    <p:sldId id="268" r:id="rId9"/>
    <p:sldId id="267" r:id="rId10"/>
    <p:sldId id="269" r:id="rId11"/>
    <p:sldId id="276" r:id="rId12"/>
    <p:sldId id="279" r:id="rId13"/>
    <p:sldId id="277" r:id="rId14"/>
    <p:sldId id="278" r:id="rId15"/>
    <p:sldId id="275" r:id="rId16"/>
    <p:sldId id="280" r:id="rId17"/>
    <p:sldId id="281" r:id="rId18"/>
    <p:sldId id="283" r:id="rId19"/>
    <p:sldId id="284" r:id="rId20"/>
    <p:sldId id="286" r:id="rId21"/>
    <p:sldId id="287" r:id="rId22"/>
    <p:sldId id="288" r:id="rId23"/>
    <p:sldId id="257" r:id="rId24"/>
    <p:sldId id="258" r:id="rId25"/>
    <p:sldId id="261" r:id="rId26"/>
    <p:sldId id="263" r:id="rId27"/>
    <p:sldId id="291" r:id="rId28"/>
    <p:sldId id="292" r:id="rId29"/>
    <p:sldId id="293" r:id="rId30"/>
    <p:sldId id="294" r:id="rId3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C753A35-C2F9-49A7-8B24-09DBA66C652A}">
          <p14:sldIdLst>
            <p14:sldId id="256"/>
            <p14:sldId id="270"/>
            <p14:sldId id="271"/>
            <p14:sldId id="272"/>
          </p14:sldIdLst>
        </p14:section>
        <p14:section name="natuur- en sterrenkunde" id="{BA753BE8-E237-4B29-9EA6-816CEC3FB390}">
          <p14:sldIdLst>
            <p14:sldId id="274"/>
            <p14:sldId id="265"/>
            <p14:sldId id="266"/>
            <p14:sldId id="268"/>
            <p14:sldId id="267"/>
            <p14:sldId id="269"/>
          </p14:sldIdLst>
        </p14:section>
        <p14:section name="Algebra" id="{E93255C5-895E-406D-AA44-70D4DCD74829}">
          <p14:sldIdLst>
            <p14:sldId id="276"/>
            <p14:sldId id="279"/>
            <p14:sldId id="277"/>
            <p14:sldId id="278"/>
          </p14:sldIdLst>
        </p14:section>
        <p14:section name="infinitesimaalrekening" id="{44F5CC45-F462-426E-A573-11E7C1E60099}">
          <p14:sldIdLst>
            <p14:sldId id="275"/>
            <p14:sldId id="280"/>
            <p14:sldId id="281"/>
            <p14:sldId id="283"/>
            <p14:sldId id="284"/>
            <p14:sldId id="286"/>
            <p14:sldId id="287"/>
            <p14:sldId id="288"/>
          </p14:sldIdLst>
        </p14:section>
        <p14:section name="wiskunde en kunst" id="{15048D3F-B9BD-4440-A65F-34E16C0B1A30}">
          <p14:sldIdLst>
            <p14:sldId id="257"/>
            <p14:sldId id="258"/>
            <p14:sldId id="261"/>
            <p14:sldId id="263"/>
            <p14:sldId id="291"/>
            <p14:sldId id="292"/>
            <p14:sldId id="293"/>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36C00-3A39-5F77-D854-9C9B3749EC78}" v="584" dt="2025-03-04T09:59:54.495"/>
    <p1510:client id="{2E65517F-60D6-2DB3-03C1-7F01FED10C90}" v="76" dt="2025-03-03T18:24:35.065"/>
    <p1510:client id="{41EF39BC-8859-B056-5063-45803ABA772F}" v="653" dt="2025-03-04T09:15:48.113"/>
    <p1510:client id="{589105D0-96BA-6F2B-788D-2B8137B2A716}" v="143" dt="2025-03-04T09:41:08.813"/>
    <p1510:client id="{DA011B48-3AEC-5717-9286-BE459AD439F3}" v="1318" dt="2025-03-02T17:33:16.620"/>
    <p1510:client id="{E2336EAA-1B23-5FC7-5464-67F969F96F7E}" v="32" dt="2025-03-03T19:03:33.978"/>
    <p1510:client id="{EDB4F302-A2AC-DAEA-ED68-FD30AD9655A2}" v="192" dt="2025-03-04T09:22:52.198"/>
    <p1510:client id="{FD98A56C-0F6B-FB87-6D07-9C5C64190E80}" v="440" dt="2025-03-03T19:23:13.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7CE1E-F6C0-BB4B-96F8-28A13CD132A2}" type="datetimeFigureOut">
              <a:rPr lang="en-NL" smtClean="0"/>
              <a:t>03/04/2025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871FE-9DF2-774B-84C3-C14DE5A497FC}" type="slidenum">
              <a:rPr lang="en-NL" smtClean="0"/>
              <a:t>‹#›</a:t>
            </a:fld>
            <a:endParaRPr lang="en-NL"/>
          </a:p>
        </p:txBody>
      </p:sp>
    </p:spTree>
    <p:extLst>
      <p:ext uri="{BB962C8B-B14F-4D97-AF65-F5344CB8AC3E}">
        <p14:creationId xmlns:p14="http://schemas.microsoft.com/office/powerpoint/2010/main" val="380389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err="1">
                <a:latin typeface="Calibri"/>
                <a:ea typeface="Calibri"/>
                <a:cs typeface="Calibri"/>
              </a:rPr>
              <a:t>Onszelf</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het </a:t>
            </a:r>
            <a:r>
              <a:rPr lang="en-US" err="1">
                <a:latin typeface="Calibri"/>
                <a:ea typeface="Calibri"/>
                <a:cs typeface="Calibri"/>
              </a:rPr>
              <a:t>onderwerp</a:t>
            </a:r>
            <a:r>
              <a:rPr lang="en-US">
                <a:latin typeface="Calibri"/>
                <a:ea typeface="Calibri"/>
                <a:cs typeface="Calibri"/>
              </a:rPr>
              <a:t> </a:t>
            </a:r>
            <a:r>
              <a:rPr lang="en-US" err="1">
                <a:latin typeface="Calibri"/>
                <a:ea typeface="Calibri"/>
                <a:cs typeface="Calibri"/>
              </a:rPr>
              <a:t>introduceren</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AB0871FE-9DF2-774B-84C3-C14DE5A497FC}" type="slidenum">
              <a:rPr lang="en-NL" smtClean="0"/>
              <a:t>1</a:t>
            </a:fld>
            <a:endParaRPr lang="en-NL"/>
          </a:p>
        </p:txBody>
      </p:sp>
    </p:spTree>
    <p:extLst>
      <p:ext uri="{BB962C8B-B14F-4D97-AF65-F5344CB8AC3E}">
        <p14:creationId xmlns:p14="http://schemas.microsoft.com/office/powerpoint/2010/main" val="334826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latin typeface="Calibri"/>
                <a:ea typeface="Calibri"/>
                <a:cs typeface="Calibri"/>
              </a:rPr>
              <a:t>Constantijn Huygens is de </a:t>
            </a:r>
            <a:r>
              <a:rPr lang="en-US" err="1">
                <a:latin typeface="Calibri"/>
                <a:ea typeface="Calibri"/>
                <a:cs typeface="Calibri"/>
              </a:rPr>
              <a:t>vader</a:t>
            </a:r>
            <a:r>
              <a:rPr lang="en-US">
                <a:latin typeface="Calibri"/>
                <a:ea typeface="Calibri"/>
                <a:cs typeface="Calibri"/>
              </a:rPr>
              <a:t> van Christiaan Huygens, </a:t>
            </a:r>
            <a:r>
              <a:rPr lang="en-US" err="1">
                <a:latin typeface="Calibri"/>
                <a:ea typeface="Calibri"/>
                <a:cs typeface="Calibri"/>
              </a:rPr>
              <a:t>geleerd</a:t>
            </a:r>
            <a:r>
              <a:rPr lang="en-US">
                <a:latin typeface="Calibri"/>
                <a:ea typeface="Calibri"/>
                <a:cs typeface="Calibri"/>
              </a:rPr>
              <a:t> in taal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rechten</a:t>
            </a:r>
            <a:r>
              <a:rPr lang="en-US">
                <a:latin typeface="Calibri"/>
                <a:ea typeface="Calibri"/>
                <a:cs typeface="Calibri"/>
              </a:rPr>
              <a:t>. Hij was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Nederlands</a:t>
            </a:r>
            <a:r>
              <a:rPr lang="en-US">
                <a:latin typeface="Calibri"/>
                <a:ea typeface="Calibri"/>
                <a:cs typeface="Calibri"/>
              </a:rPr>
              <a:t> </a:t>
            </a:r>
            <a:r>
              <a:rPr lang="en-US" err="1">
                <a:latin typeface="Calibri"/>
                <a:ea typeface="Calibri"/>
                <a:cs typeface="Calibri"/>
              </a:rPr>
              <a:t>diplomaat</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stond</a:t>
            </a:r>
            <a:r>
              <a:rPr lang="en-US">
                <a:latin typeface="Calibri"/>
                <a:ea typeface="Calibri"/>
                <a:cs typeface="Calibri"/>
              </a:rPr>
              <a:t> </a:t>
            </a:r>
            <a:r>
              <a:rPr lang="en-US" err="1">
                <a:latin typeface="Calibri"/>
                <a:ea typeface="Calibri"/>
                <a:cs typeface="Calibri"/>
              </a:rPr>
              <a:t>bekend</a:t>
            </a:r>
            <a:r>
              <a:rPr lang="en-US">
                <a:latin typeface="Calibri"/>
                <a:ea typeface="Calibri"/>
                <a:cs typeface="Calibri"/>
              </a:rPr>
              <a:t> om </a:t>
            </a:r>
            <a:r>
              <a:rPr lang="en-US" err="1">
                <a:latin typeface="Calibri"/>
                <a:ea typeface="Calibri"/>
                <a:cs typeface="Calibri"/>
              </a:rPr>
              <a:t>vele</a:t>
            </a:r>
            <a:r>
              <a:rPr lang="en-US">
                <a:latin typeface="Calibri"/>
                <a:ea typeface="Calibri"/>
                <a:cs typeface="Calibri"/>
              </a:rPr>
              <a:t> </a:t>
            </a:r>
            <a:r>
              <a:rPr lang="en-US" err="1">
                <a:latin typeface="Calibri"/>
                <a:ea typeface="Calibri"/>
                <a:cs typeface="Calibri"/>
              </a:rPr>
              <a:t>dingen</a:t>
            </a:r>
            <a:r>
              <a:rPr lang="en-US">
                <a:latin typeface="Calibri"/>
                <a:ea typeface="Calibri"/>
                <a:cs typeface="Calibri"/>
              </a:rPr>
              <a:t> </a:t>
            </a:r>
            <a:r>
              <a:rPr lang="en-US" err="1">
                <a:latin typeface="Calibri"/>
                <a:ea typeface="Calibri"/>
                <a:cs typeface="Calibri"/>
              </a:rPr>
              <a:t>waaronder</a:t>
            </a:r>
            <a:r>
              <a:rPr lang="en-US">
                <a:latin typeface="Calibri"/>
                <a:ea typeface="Calibri"/>
                <a:cs typeface="Calibri"/>
              </a:rPr>
              <a:t> het </a:t>
            </a:r>
            <a:r>
              <a:rPr lang="en-US" err="1">
                <a:latin typeface="Calibri"/>
                <a:ea typeface="Calibri"/>
                <a:cs typeface="Calibri"/>
              </a:rPr>
              <a:t>aanraden</a:t>
            </a:r>
            <a:r>
              <a:rPr lang="en-US">
                <a:latin typeface="Calibri"/>
                <a:ea typeface="Calibri"/>
                <a:cs typeface="Calibri"/>
              </a:rPr>
              <a:t> van kunst </a:t>
            </a:r>
            <a:r>
              <a:rPr lang="en-US" err="1">
                <a:latin typeface="Calibri"/>
                <a:ea typeface="Calibri"/>
                <a:cs typeface="Calibri"/>
              </a:rPr>
              <a:t>aan</a:t>
            </a:r>
            <a:r>
              <a:rPr lang="en-US">
                <a:latin typeface="Calibri"/>
                <a:ea typeface="Calibri"/>
                <a:cs typeface="Calibri"/>
              </a:rPr>
              <a:t> de </a:t>
            </a:r>
            <a:r>
              <a:rPr lang="en-US" err="1">
                <a:latin typeface="Calibri"/>
                <a:ea typeface="Calibri"/>
                <a:cs typeface="Calibri"/>
              </a:rPr>
              <a:t>prins</a:t>
            </a:r>
            <a:r>
              <a:rPr lang="en-US">
                <a:latin typeface="Calibri"/>
                <a:ea typeface="Calibri"/>
                <a:cs typeface="Calibri"/>
              </a:rPr>
              <a:t> van </a:t>
            </a:r>
            <a:r>
              <a:rPr lang="en-US" err="1">
                <a:latin typeface="Calibri"/>
                <a:ea typeface="Calibri"/>
                <a:cs typeface="Calibri"/>
              </a:rPr>
              <a:t>oranje</a:t>
            </a:r>
            <a:r>
              <a:rPr lang="en-US">
                <a:latin typeface="Calibri"/>
                <a:ea typeface="Calibri"/>
                <a:cs typeface="Calibri"/>
              </a:rPr>
              <a:t>. Hij </a:t>
            </a:r>
            <a:r>
              <a:rPr lang="en-US" err="1">
                <a:latin typeface="Calibri"/>
                <a:ea typeface="Calibri"/>
                <a:cs typeface="Calibri"/>
              </a:rPr>
              <a:t>heeft</a:t>
            </a:r>
            <a:r>
              <a:rPr lang="en-US">
                <a:latin typeface="Calibri"/>
                <a:ea typeface="Calibri"/>
                <a:cs typeface="Calibri"/>
              </a:rPr>
              <a:t> </a:t>
            </a:r>
            <a:r>
              <a:rPr lang="en-US" err="1">
                <a:latin typeface="Calibri"/>
                <a:ea typeface="Calibri"/>
                <a:cs typeface="Calibri"/>
              </a:rPr>
              <a:t>onder</a:t>
            </a:r>
            <a:r>
              <a:rPr lang="en-US">
                <a:latin typeface="Calibri"/>
                <a:ea typeface="Calibri"/>
                <a:cs typeface="Calibri"/>
              </a:rPr>
              <a:t> </a:t>
            </a:r>
            <a:r>
              <a:rPr lang="en-US" err="1">
                <a:latin typeface="Calibri"/>
                <a:ea typeface="Calibri"/>
                <a:cs typeface="Calibri"/>
              </a:rPr>
              <a:t>anderen</a:t>
            </a:r>
            <a:r>
              <a:rPr lang="en-US">
                <a:latin typeface="Calibri"/>
                <a:ea typeface="Calibri"/>
                <a:cs typeface="Calibri"/>
              </a:rPr>
              <a:t> </a:t>
            </a:r>
            <a:r>
              <a:rPr lang="en-US" err="1">
                <a:latin typeface="Calibri"/>
                <a:ea typeface="Calibri"/>
                <a:cs typeface="Calibri"/>
              </a:rPr>
              <a:t>Rembrant</a:t>
            </a:r>
            <a:r>
              <a:rPr lang="en-US">
                <a:latin typeface="Calibri"/>
                <a:ea typeface="Calibri"/>
                <a:cs typeface="Calibri"/>
              </a:rPr>
              <a:t> van Rijn </a:t>
            </a:r>
            <a:r>
              <a:rPr lang="en-US" err="1">
                <a:latin typeface="Calibri"/>
                <a:ea typeface="Calibri"/>
                <a:cs typeface="Calibri"/>
              </a:rPr>
              <a:t>aangeraden</a:t>
            </a:r>
            <a:r>
              <a:rPr lang="en-US">
                <a:latin typeface="Calibri"/>
                <a:ea typeface="Calibri"/>
                <a:cs typeface="Calibri"/>
              </a:rPr>
              <a:t>. Verder had </a:t>
            </a:r>
            <a:r>
              <a:rPr lang="en-US" err="1">
                <a:latin typeface="Calibri"/>
                <a:ea typeface="Calibri"/>
                <a:cs typeface="Calibri"/>
              </a:rPr>
              <a:t>hij</a:t>
            </a:r>
            <a:r>
              <a:rPr lang="en-US">
                <a:latin typeface="Calibri"/>
                <a:ea typeface="Calibri"/>
                <a:cs typeface="Calibri"/>
              </a:rPr>
              <a:t> contact met </a:t>
            </a:r>
            <a:r>
              <a:rPr lang="en-US" err="1">
                <a:latin typeface="Calibri"/>
                <a:ea typeface="Calibri"/>
                <a:cs typeface="Calibri"/>
              </a:rPr>
              <a:t>vele</a:t>
            </a:r>
            <a:r>
              <a:rPr lang="en-US">
                <a:latin typeface="Calibri"/>
                <a:ea typeface="Calibri"/>
                <a:cs typeface="Calibri"/>
              </a:rPr>
              <a:t> </a:t>
            </a:r>
            <a:r>
              <a:rPr lang="en-US" err="1">
                <a:latin typeface="Calibri"/>
                <a:ea typeface="Calibri"/>
                <a:cs typeface="Calibri"/>
              </a:rPr>
              <a:t>belangrijke</a:t>
            </a:r>
            <a:r>
              <a:rPr lang="en-US">
                <a:latin typeface="Calibri"/>
                <a:ea typeface="Calibri"/>
                <a:cs typeface="Calibri"/>
              </a:rPr>
              <a:t> </a:t>
            </a:r>
            <a:r>
              <a:rPr lang="en-US" err="1">
                <a:latin typeface="Calibri"/>
                <a:ea typeface="Calibri"/>
                <a:cs typeface="Calibri"/>
              </a:rPr>
              <a:t>mensen</a:t>
            </a:r>
            <a:r>
              <a:rPr lang="en-US">
                <a:latin typeface="Calibri"/>
                <a:ea typeface="Calibri"/>
                <a:cs typeface="Calibri"/>
              </a:rPr>
              <a:t> </a:t>
            </a:r>
            <a:r>
              <a:rPr lang="en-US" err="1">
                <a:latin typeface="Calibri"/>
                <a:ea typeface="Calibri"/>
                <a:cs typeface="Calibri"/>
              </a:rPr>
              <a:t>destijds</a:t>
            </a:r>
            <a:r>
              <a:rPr lang="en-US">
                <a:latin typeface="Calibri"/>
                <a:ea typeface="Calibri"/>
                <a:cs typeface="Calibri"/>
              </a:rPr>
              <a:t> </a:t>
            </a:r>
            <a:r>
              <a:rPr lang="en-US" err="1">
                <a:latin typeface="Calibri"/>
                <a:ea typeface="Calibri"/>
                <a:cs typeface="Calibri"/>
              </a:rPr>
              <a:t>zoals</a:t>
            </a:r>
            <a:r>
              <a:rPr lang="en-US">
                <a:latin typeface="Calibri"/>
                <a:ea typeface="Calibri"/>
                <a:cs typeface="Calibri"/>
              </a:rPr>
              <a:t> Anthonie van Leeuwenhoek </a:t>
            </a:r>
            <a:r>
              <a:rPr lang="en-US" err="1">
                <a:latin typeface="Calibri"/>
                <a:ea typeface="Calibri"/>
                <a:cs typeface="Calibri"/>
              </a:rPr>
              <a:t>en</a:t>
            </a:r>
            <a:r>
              <a:rPr lang="en-US">
                <a:latin typeface="Calibri"/>
                <a:ea typeface="Calibri"/>
                <a:cs typeface="Calibri"/>
              </a:rPr>
              <a:t> Descartes. Hij </a:t>
            </a:r>
            <a:r>
              <a:rPr lang="en-US" err="1">
                <a:latin typeface="Calibri"/>
                <a:ea typeface="Calibri"/>
                <a:cs typeface="Calibri"/>
              </a:rPr>
              <a:t>heeft</a:t>
            </a:r>
            <a:r>
              <a:rPr lang="en-US">
                <a:latin typeface="Calibri"/>
                <a:ea typeface="Calibri"/>
                <a:cs typeface="Calibri"/>
              </a:rPr>
              <a:t> </a:t>
            </a:r>
            <a:r>
              <a:rPr lang="en-US" err="1">
                <a:latin typeface="Calibri"/>
                <a:ea typeface="Calibri"/>
                <a:cs typeface="Calibri"/>
              </a:rPr>
              <a:t>oa</a:t>
            </a:r>
            <a:r>
              <a:rPr lang="en-US">
                <a:latin typeface="Calibri"/>
                <a:ea typeface="Calibri"/>
                <a:cs typeface="Calibri"/>
              </a:rPr>
              <a:t> Descartes </a:t>
            </a:r>
            <a:r>
              <a:rPr lang="en-US" err="1">
                <a:latin typeface="Calibri"/>
                <a:ea typeface="Calibri"/>
                <a:cs typeface="Calibri"/>
              </a:rPr>
              <a:t>geholpen</a:t>
            </a:r>
            <a:r>
              <a:rPr lang="en-US">
                <a:latin typeface="Calibri"/>
                <a:ea typeface="Calibri"/>
                <a:cs typeface="Calibri"/>
              </a:rPr>
              <a:t> </a:t>
            </a:r>
            <a:r>
              <a:rPr lang="en-US" err="1">
                <a:latin typeface="Calibri"/>
                <a:ea typeface="Calibri"/>
                <a:cs typeface="Calibri"/>
              </a:rPr>
              <a:t>bij</a:t>
            </a:r>
            <a:r>
              <a:rPr lang="en-US">
                <a:latin typeface="Calibri"/>
                <a:ea typeface="Calibri"/>
                <a:cs typeface="Calibri"/>
              </a:rPr>
              <a:t> het </a:t>
            </a:r>
            <a:r>
              <a:rPr lang="en-US" err="1">
                <a:latin typeface="Calibri"/>
                <a:ea typeface="Calibri"/>
                <a:cs typeface="Calibri"/>
              </a:rPr>
              <a:t>publiceren</a:t>
            </a:r>
            <a:r>
              <a:rPr lang="en-US">
                <a:latin typeface="Calibri"/>
                <a:ea typeface="Calibri"/>
                <a:cs typeface="Calibri"/>
              </a:rPr>
              <a:t> van </a:t>
            </a:r>
            <a:r>
              <a:rPr lang="en-US" err="1">
                <a:latin typeface="Calibri"/>
                <a:ea typeface="Calibri"/>
                <a:cs typeface="Calibri"/>
              </a:rPr>
              <a:t>Discours</a:t>
            </a:r>
            <a:r>
              <a:rPr lang="en-US">
                <a:latin typeface="Calibri"/>
                <a:ea typeface="Calibri"/>
                <a:cs typeface="Calibri"/>
              </a:rPr>
              <a:t> de la </a:t>
            </a:r>
            <a:r>
              <a:rPr lang="en-US" err="1">
                <a:latin typeface="Calibri"/>
                <a:ea typeface="Calibri"/>
                <a:cs typeface="Calibri"/>
              </a:rPr>
              <a:t>methode</a:t>
            </a:r>
            <a:r>
              <a:rPr lang="en-US">
                <a:latin typeface="Calibri"/>
                <a:ea typeface="Calibri"/>
                <a:cs typeface="Calibri"/>
              </a:rPr>
              <a:t>. Constantijn </a:t>
            </a:r>
            <a:r>
              <a:rPr lang="en-US" err="1">
                <a:latin typeface="Calibri"/>
                <a:ea typeface="Calibri"/>
                <a:cs typeface="Calibri"/>
              </a:rPr>
              <a:t>heeft</a:t>
            </a:r>
            <a:r>
              <a:rPr lang="en-US">
                <a:latin typeface="Calibri"/>
                <a:ea typeface="Calibri"/>
                <a:cs typeface="Calibri"/>
              </a:rPr>
              <a:t> het </a:t>
            </a:r>
            <a:r>
              <a:rPr lang="en-US" err="1">
                <a:latin typeface="Calibri"/>
                <a:ea typeface="Calibri"/>
                <a:cs typeface="Calibri"/>
              </a:rPr>
              <a:t>meer</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deel</a:t>
            </a:r>
            <a:r>
              <a:rPr lang="en-US">
                <a:latin typeface="Calibri"/>
                <a:ea typeface="Calibri"/>
                <a:cs typeface="Calibri"/>
              </a:rPr>
              <a:t> van </a:t>
            </a:r>
            <a:r>
              <a:rPr lang="en-US" err="1">
                <a:latin typeface="Calibri"/>
                <a:ea typeface="Calibri"/>
                <a:cs typeface="Calibri"/>
              </a:rPr>
              <a:t>Christiaans</a:t>
            </a:r>
            <a:r>
              <a:rPr lang="en-US">
                <a:latin typeface="Calibri"/>
                <a:ea typeface="Calibri"/>
                <a:cs typeface="Calibri"/>
              </a:rPr>
              <a:t> </a:t>
            </a:r>
            <a:r>
              <a:rPr lang="en-US" err="1">
                <a:latin typeface="Calibri"/>
                <a:ea typeface="Calibri"/>
                <a:cs typeface="Calibri"/>
              </a:rPr>
              <a:t>leven</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hem </a:t>
            </a:r>
            <a:r>
              <a:rPr lang="en-US" err="1">
                <a:latin typeface="Calibri"/>
                <a:ea typeface="Calibri"/>
                <a:cs typeface="Calibri"/>
              </a:rPr>
              <a:t>voorzien</a:t>
            </a:r>
            <a:r>
              <a:rPr lang="en-US">
                <a:latin typeface="Calibri"/>
                <a:ea typeface="Calibri"/>
                <a:cs typeface="Calibri"/>
              </a:rPr>
              <a:t>, </a:t>
            </a:r>
            <a:r>
              <a:rPr lang="en-US" err="1">
                <a:latin typeface="Calibri"/>
                <a:ea typeface="Calibri"/>
                <a:cs typeface="Calibri"/>
              </a:rPr>
              <a:t>waardoor</a:t>
            </a:r>
            <a:r>
              <a:rPr lang="en-US">
                <a:latin typeface="Calibri"/>
                <a:ea typeface="Calibri"/>
                <a:cs typeface="Calibri"/>
              </a:rPr>
              <a:t> Christiaan </a:t>
            </a:r>
            <a:r>
              <a:rPr lang="en-US" err="1">
                <a:latin typeface="Calibri"/>
                <a:ea typeface="Calibri"/>
                <a:cs typeface="Calibri"/>
              </a:rPr>
              <a:t>vrij</a:t>
            </a:r>
            <a:r>
              <a:rPr lang="en-US">
                <a:latin typeface="Calibri"/>
                <a:ea typeface="Calibri"/>
                <a:cs typeface="Calibri"/>
              </a:rPr>
              <a:t> </a:t>
            </a:r>
            <a:r>
              <a:rPr lang="en-US" err="1">
                <a:latin typeface="Calibri"/>
                <a:ea typeface="Calibri"/>
                <a:cs typeface="Calibri"/>
              </a:rPr>
              <a:t>kon</a:t>
            </a:r>
            <a:r>
              <a:rPr lang="en-US">
                <a:latin typeface="Calibri"/>
                <a:ea typeface="Calibri"/>
                <a:cs typeface="Calibri"/>
              </a:rPr>
              <a:t> </a:t>
            </a:r>
            <a:r>
              <a:rPr lang="en-US" err="1">
                <a:latin typeface="Calibri"/>
                <a:ea typeface="Calibri"/>
                <a:cs typeface="Calibri"/>
              </a:rPr>
              <a:t>werken</a:t>
            </a:r>
            <a:r>
              <a:rPr lang="en-US">
                <a:latin typeface="Calibri"/>
                <a:ea typeface="Calibri"/>
                <a:cs typeface="Calibri"/>
              </a:rPr>
              <a:t> </a:t>
            </a:r>
            <a:r>
              <a:rPr lang="en-US" err="1">
                <a:latin typeface="Calibri"/>
                <a:ea typeface="Calibri"/>
                <a:cs typeface="Calibri"/>
              </a:rPr>
              <a:t>aan</a:t>
            </a:r>
            <a:r>
              <a:rPr lang="en-US">
                <a:latin typeface="Calibri"/>
                <a:ea typeface="Calibri"/>
                <a:cs typeface="Calibri"/>
              </a:rPr>
              <a:t> wat </a:t>
            </a:r>
            <a:r>
              <a:rPr lang="en-US" err="1">
                <a:latin typeface="Calibri"/>
                <a:ea typeface="Calibri"/>
                <a:cs typeface="Calibri"/>
              </a:rPr>
              <a:t>hij</a:t>
            </a:r>
            <a:r>
              <a:rPr lang="en-US">
                <a:latin typeface="Calibri"/>
                <a:ea typeface="Calibri"/>
                <a:cs typeface="Calibri"/>
              </a:rPr>
              <a:t> </a:t>
            </a:r>
            <a:r>
              <a:rPr lang="en-US" err="1">
                <a:latin typeface="Calibri"/>
                <a:ea typeface="Calibri"/>
                <a:cs typeface="Calibri"/>
              </a:rPr>
              <a:t>wilde</a:t>
            </a:r>
            <a:r>
              <a:rPr lang="en-US">
                <a:latin typeface="Calibri"/>
                <a:ea typeface="Calibri"/>
                <a:cs typeface="Calibri"/>
              </a:rPr>
              <a:t>.</a:t>
            </a:r>
          </a:p>
          <a:p>
            <a:pPr marL="285750" indent="-285750">
              <a:buFont typeface="Calibri"/>
              <a:buChar char="-"/>
            </a:pPr>
            <a:r>
              <a:rPr lang="en-US">
                <a:latin typeface="Calibri"/>
                <a:ea typeface="Calibri"/>
                <a:cs typeface="Calibri"/>
              </a:rPr>
              <a:t>Susanne van </a:t>
            </a:r>
            <a:r>
              <a:rPr lang="en-US" err="1">
                <a:latin typeface="Calibri"/>
                <a:ea typeface="Calibri"/>
                <a:cs typeface="Calibri"/>
              </a:rPr>
              <a:t>Baerle</a:t>
            </a:r>
            <a:r>
              <a:rPr lang="en-US">
                <a:latin typeface="Calibri"/>
                <a:ea typeface="Calibri"/>
                <a:cs typeface="Calibri"/>
              </a:rPr>
              <a:t> is de </a:t>
            </a:r>
            <a:r>
              <a:rPr lang="en-US" err="1">
                <a:latin typeface="Calibri"/>
                <a:ea typeface="Calibri"/>
                <a:cs typeface="Calibri"/>
              </a:rPr>
              <a:t>moeder</a:t>
            </a:r>
            <a:r>
              <a:rPr lang="en-US">
                <a:latin typeface="Calibri"/>
                <a:ea typeface="Calibri"/>
                <a:cs typeface="Calibri"/>
              </a:rPr>
              <a:t> van Christiaan Huygens.</a:t>
            </a:r>
          </a:p>
          <a:p>
            <a:pPr marL="285750" indent="-285750">
              <a:buFont typeface="Calibri"/>
              <a:buChar char="-"/>
            </a:pPr>
            <a:r>
              <a:rPr lang="en-US">
                <a:latin typeface="Calibri"/>
                <a:ea typeface="Calibri"/>
                <a:cs typeface="Calibri"/>
              </a:rPr>
              <a:t>Hij </a:t>
            </a:r>
            <a:r>
              <a:rPr lang="en-US" err="1">
                <a:latin typeface="Calibri"/>
                <a:ea typeface="Calibri"/>
                <a:cs typeface="Calibri"/>
              </a:rPr>
              <a:t>studeerde</a:t>
            </a:r>
            <a:r>
              <a:rPr lang="en-US">
                <a:latin typeface="Calibri"/>
                <a:ea typeface="Calibri"/>
                <a:cs typeface="Calibri"/>
              </a:rPr>
              <a:t> </a:t>
            </a:r>
            <a:r>
              <a:rPr lang="en-US" err="1">
                <a:latin typeface="Calibri"/>
                <a:ea typeface="Calibri"/>
                <a:cs typeface="Calibri"/>
              </a:rPr>
              <a:t>aan</a:t>
            </a:r>
            <a:r>
              <a:rPr lang="en-US">
                <a:latin typeface="Calibri"/>
                <a:ea typeface="Calibri"/>
                <a:cs typeface="Calibri"/>
              </a:rPr>
              <a:t> de Universiteit Leiden </a:t>
            </a:r>
            <a:r>
              <a:rPr lang="en-US" err="1">
                <a:latin typeface="Calibri"/>
                <a:ea typeface="Calibri"/>
                <a:cs typeface="Calibri"/>
              </a:rPr>
              <a:t>en</a:t>
            </a:r>
            <a:r>
              <a:rPr lang="en-US">
                <a:latin typeface="Calibri"/>
                <a:ea typeface="Calibri"/>
                <a:cs typeface="Calibri"/>
              </a:rPr>
              <a:t> College van </a:t>
            </a:r>
            <a:r>
              <a:rPr lang="en-US" err="1">
                <a:latin typeface="Calibri"/>
                <a:ea typeface="Calibri"/>
                <a:cs typeface="Calibri"/>
              </a:rPr>
              <a:t>Oranje</a:t>
            </a:r>
            <a:r>
              <a:rPr lang="en-US">
                <a:latin typeface="Calibri"/>
                <a:ea typeface="Calibri"/>
                <a:cs typeface="Calibri"/>
              </a:rPr>
              <a:t> in Breda </a:t>
            </a:r>
            <a:r>
              <a:rPr lang="en-US" err="1">
                <a:latin typeface="Calibri"/>
                <a:ea typeface="Calibri"/>
                <a:cs typeface="Calibri"/>
              </a:rPr>
              <a:t>vanaf</a:t>
            </a:r>
            <a:r>
              <a:rPr lang="en-US">
                <a:latin typeface="Calibri"/>
                <a:ea typeface="Calibri"/>
                <a:cs typeface="Calibri"/>
              </a:rPr>
              <a:t> 1645. Hij </a:t>
            </a:r>
            <a:r>
              <a:rPr lang="en-US" err="1">
                <a:latin typeface="Calibri"/>
                <a:ea typeface="Calibri"/>
                <a:cs typeface="Calibri"/>
              </a:rPr>
              <a:t>begon</a:t>
            </a:r>
            <a:r>
              <a:rPr lang="en-US">
                <a:latin typeface="Calibri"/>
                <a:ea typeface="Calibri"/>
                <a:cs typeface="Calibri"/>
              </a:rPr>
              <a:t> met </a:t>
            </a:r>
            <a:r>
              <a:rPr lang="en-US" err="1">
                <a:latin typeface="Calibri"/>
                <a:ea typeface="Calibri"/>
                <a:cs typeface="Calibri"/>
              </a:rPr>
              <a:t>rechten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wiskunde</a:t>
            </a:r>
            <a:r>
              <a:rPr lang="en-US">
                <a:latin typeface="Calibri"/>
                <a:ea typeface="Calibri"/>
                <a:cs typeface="Calibri"/>
              </a:rPr>
              <a:t>.</a:t>
            </a:r>
          </a:p>
          <a:p>
            <a:pPr marL="285750" indent="-285750">
              <a:buFont typeface="Calibri"/>
              <a:buChar char="-"/>
            </a:pPr>
            <a:r>
              <a:rPr lang="en-US">
                <a:latin typeface="Calibri"/>
                <a:ea typeface="Calibri"/>
                <a:cs typeface="Calibri"/>
              </a:rPr>
              <a:t>Huygens </a:t>
            </a:r>
            <a:r>
              <a:rPr lang="en-US" err="1">
                <a:latin typeface="Calibri"/>
                <a:ea typeface="Calibri"/>
                <a:cs typeface="Calibri"/>
              </a:rPr>
              <a:t>heeft</a:t>
            </a:r>
            <a:r>
              <a:rPr lang="en-US">
                <a:latin typeface="Calibri"/>
                <a:ea typeface="Calibri"/>
                <a:cs typeface="Calibri"/>
              </a:rPr>
              <a:t> met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zelfgemaakte</a:t>
            </a:r>
            <a:r>
              <a:rPr lang="en-US">
                <a:latin typeface="Calibri"/>
                <a:ea typeface="Calibri"/>
                <a:cs typeface="Calibri"/>
              </a:rPr>
              <a:t> </a:t>
            </a:r>
            <a:r>
              <a:rPr lang="en-US" err="1">
                <a:latin typeface="Calibri"/>
                <a:ea typeface="Calibri"/>
                <a:cs typeface="Calibri"/>
              </a:rPr>
              <a:t>telescoop</a:t>
            </a:r>
            <a:r>
              <a:rPr lang="en-US">
                <a:latin typeface="Calibri"/>
                <a:ea typeface="Calibri"/>
                <a:cs typeface="Calibri"/>
              </a:rPr>
              <a:t> de </a:t>
            </a:r>
            <a:r>
              <a:rPr lang="en-US" err="1">
                <a:latin typeface="Calibri"/>
                <a:ea typeface="Calibri"/>
                <a:cs typeface="Calibri"/>
              </a:rPr>
              <a:t>sterren</a:t>
            </a:r>
            <a:r>
              <a:rPr lang="en-US">
                <a:latin typeface="Calibri"/>
                <a:ea typeface="Calibri"/>
                <a:cs typeface="Calibri"/>
              </a:rPr>
              <a:t> </a:t>
            </a:r>
            <a:r>
              <a:rPr lang="en-US" err="1">
                <a:latin typeface="Calibri"/>
                <a:ea typeface="Calibri"/>
                <a:cs typeface="Calibri"/>
              </a:rPr>
              <a:t>hemel</a:t>
            </a:r>
            <a:r>
              <a:rPr lang="en-US">
                <a:latin typeface="Calibri"/>
                <a:ea typeface="Calibri"/>
                <a:cs typeface="Calibri"/>
              </a:rPr>
              <a:t> </a:t>
            </a:r>
            <a:r>
              <a:rPr lang="en-US" err="1">
                <a:latin typeface="Calibri"/>
                <a:ea typeface="Calibri"/>
                <a:cs typeface="Calibri"/>
              </a:rPr>
              <a:t>verkent</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daar</a:t>
            </a:r>
            <a:r>
              <a:rPr lang="en-US">
                <a:latin typeface="Calibri"/>
                <a:ea typeface="Calibri"/>
                <a:cs typeface="Calibri"/>
              </a:rPr>
              <a:t> de </a:t>
            </a:r>
            <a:r>
              <a:rPr lang="en-US" err="1">
                <a:latin typeface="Calibri"/>
                <a:ea typeface="Calibri"/>
                <a:cs typeface="Calibri"/>
              </a:rPr>
              <a:t>ringen</a:t>
            </a:r>
            <a:r>
              <a:rPr lang="en-US">
                <a:latin typeface="Calibri"/>
                <a:ea typeface="Calibri"/>
                <a:cs typeface="Calibri"/>
              </a:rPr>
              <a:t> van Saturnus </a:t>
            </a:r>
            <a:r>
              <a:rPr lang="en-US" err="1">
                <a:latin typeface="Calibri"/>
                <a:ea typeface="Calibri"/>
                <a:cs typeface="Calibri"/>
              </a:rPr>
              <a:t>ontdekt</a:t>
            </a:r>
            <a:r>
              <a:rPr lang="en-US">
                <a:latin typeface="Calibri"/>
                <a:ea typeface="Calibri"/>
                <a:cs typeface="Calibri"/>
              </a:rPr>
              <a:t>. Verder </a:t>
            </a:r>
            <a:r>
              <a:rPr lang="en-US" err="1">
                <a:latin typeface="Calibri"/>
                <a:ea typeface="Calibri"/>
                <a:cs typeface="Calibri"/>
              </a:rPr>
              <a:t>heeft</a:t>
            </a:r>
            <a:r>
              <a:rPr lang="en-US">
                <a:latin typeface="Calibri"/>
                <a:ea typeface="Calibri"/>
                <a:cs typeface="Calibri"/>
              </a:rPr>
              <a:t> </a:t>
            </a:r>
            <a:r>
              <a:rPr lang="en-US" err="1">
                <a:latin typeface="Calibri"/>
                <a:ea typeface="Calibri"/>
                <a:cs typeface="Calibri"/>
              </a:rPr>
              <a:t>hij</a:t>
            </a:r>
            <a:r>
              <a:rPr lang="en-US">
                <a:latin typeface="Calibri"/>
                <a:ea typeface="Calibri"/>
                <a:cs typeface="Calibri"/>
              </a:rPr>
              <a:t> </a:t>
            </a:r>
            <a:r>
              <a:rPr lang="en-US" err="1">
                <a:latin typeface="Calibri"/>
                <a:ea typeface="Calibri"/>
                <a:cs typeface="Calibri"/>
              </a:rPr>
              <a:t>ook</a:t>
            </a:r>
            <a:r>
              <a:rPr lang="en-US">
                <a:latin typeface="Calibri"/>
                <a:ea typeface="Calibri"/>
                <a:cs typeface="Calibri"/>
              </a:rPr>
              <a:t> de </a:t>
            </a:r>
            <a:r>
              <a:rPr lang="en-US" err="1">
                <a:latin typeface="Calibri"/>
                <a:ea typeface="Calibri"/>
                <a:cs typeface="Calibri"/>
              </a:rPr>
              <a:t>grootste</a:t>
            </a:r>
            <a:r>
              <a:rPr lang="en-US">
                <a:latin typeface="Calibri"/>
                <a:ea typeface="Calibri"/>
                <a:cs typeface="Calibri"/>
              </a:rPr>
              <a:t> </a:t>
            </a:r>
            <a:r>
              <a:rPr lang="en-US" err="1">
                <a:latin typeface="Calibri"/>
                <a:ea typeface="Calibri"/>
                <a:cs typeface="Calibri"/>
              </a:rPr>
              <a:t>maan</a:t>
            </a:r>
            <a:r>
              <a:rPr lang="en-US">
                <a:latin typeface="Calibri"/>
                <a:ea typeface="Calibri"/>
                <a:cs typeface="Calibri"/>
              </a:rPr>
              <a:t> van Saturnus </a:t>
            </a:r>
            <a:r>
              <a:rPr lang="en-US" err="1">
                <a:latin typeface="Calibri"/>
                <a:ea typeface="Calibri"/>
                <a:cs typeface="Calibri"/>
              </a:rPr>
              <a:t>ontdekt</a:t>
            </a:r>
            <a:r>
              <a:rPr lang="en-US">
                <a:latin typeface="Calibri"/>
                <a:ea typeface="Calibri"/>
                <a:cs typeface="Calibri"/>
              </a:rPr>
              <a:t> die </a:t>
            </a:r>
            <a:r>
              <a:rPr lang="en-US" err="1">
                <a:latin typeface="Calibri"/>
                <a:ea typeface="Calibri"/>
                <a:cs typeface="Calibri"/>
              </a:rPr>
              <a:t>hij</a:t>
            </a:r>
            <a:r>
              <a:rPr lang="en-US">
                <a:latin typeface="Calibri"/>
                <a:ea typeface="Calibri"/>
                <a:cs typeface="Calibri"/>
              </a:rPr>
              <a:t> de </a:t>
            </a:r>
            <a:r>
              <a:rPr lang="en-US" err="1">
                <a:latin typeface="Calibri"/>
                <a:ea typeface="Calibri"/>
                <a:cs typeface="Calibri"/>
              </a:rPr>
              <a:t>maan</a:t>
            </a:r>
            <a:r>
              <a:rPr lang="en-US">
                <a:latin typeface="Calibri"/>
                <a:ea typeface="Calibri"/>
                <a:cs typeface="Calibri"/>
              </a:rPr>
              <a:t> van Saturnus </a:t>
            </a:r>
            <a:r>
              <a:rPr lang="en-US" err="1">
                <a:latin typeface="Calibri"/>
                <a:ea typeface="Calibri"/>
                <a:cs typeface="Calibri"/>
              </a:rPr>
              <a:t>noemde</a:t>
            </a:r>
            <a:r>
              <a:rPr lang="en-US">
                <a:latin typeface="Calibri"/>
                <a:ea typeface="Calibri"/>
                <a:cs typeface="Calibri"/>
              </a:rPr>
              <a:t>, </a:t>
            </a:r>
            <a:r>
              <a:rPr lang="en-US" err="1">
                <a:latin typeface="Calibri"/>
                <a:ea typeface="Calibri"/>
                <a:cs typeface="Calibri"/>
              </a:rPr>
              <a:t>tegenwoordig</a:t>
            </a:r>
            <a:r>
              <a:rPr lang="en-US">
                <a:latin typeface="Calibri"/>
                <a:ea typeface="Calibri"/>
                <a:cs typeface="Calibri"/>
              </a:rPr>
              <a:t> </a:t>
            </a:r>
            <a:r>
              <a:rPr lang="en-US" err="1">
                <a:latin typeface="Calibri"/>
                <a:ea typeface="Calibri"/>
                <a:cs typeface="Calibri"/>
              </a:rPr>
              <a:t>bekend</a:t>
            </a:r>
            <a:r>
              <a:rPr lang="en-US">
                <a:latin typeface="Calibri"/>
                <a:ea typeface="Calibri"/>
                <a:cs typeface="Calibri"/>
              </a:rPr>
              <a:t> </a:t>
            </a:r>
            <a:r>
              <a:rPr lang="en-US" err="1">
                <a:latin typeface="Calibri"/>
                <a:ea typeface="Calibri"/>
                <a:cs typeface="Calibri"/>
              </a:rPr>
              <a:t>als</a:t>
            </a:r>
            <a:r>
              <a:rPr lang="en-US">
                <a:latin typeface="Calibri"/>
                <a:ea typeface="Calibri"/>
                <a:cs typeface="Calibri"/>
              </a:rPr>
              <a:t> Titan. Om </a:t>
            </a:r>
            <a:r>
              <a:rPr lang="en-US" err="1">
                <a:latin typeface="Calibri"/>
                <a:ea typeface="Calibri"/>
                <a:cs typeface="Calibri"/>
              </a:rPr>
              <a:t>betere</a:t>
            </a:r>
            <a:r>
              <a:rPr lang="en-US">
                <a:latin typeface="Calibri"/>
                <a:ea typeface="Calibri"/>
                <a:cs typeface="Calibri"/>
              </a:rPr>
              <a:t> </a:t>
            </a:r>
            <a:r>
              <a:rPr lang="en-US" err="1">
                <a:latin typeface="Calibri"/>
                <a:ea typeface="Calibri"/>
                <a:cs typeface="Calibri"/>
              </a:rPr>
              <a:t>observaties</a:t>
            </a:r>
            <a:r>
              <a:rPr lang="en-US">
                <a:latin typeface="Calibri"/>
                <a:ea typeface="Calibri"/>
                <a:cs typeface="Calibri"/>
              </a:rPr>
              <a:t> </a:t>
            </a:r>
            <a:r>
              <a:rPr lang="en-US" err="1">
                <a:latin typeface="Calibri"/>
                <a:ea typeface="Calibri"/>
                <a:cs typeface="Calibri"/>
              </a:rPr>
              <a:t>mogelijk</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maken</a:t>
            </a:r>
            <a:r>
              <a:rPr lang="en-US">
                <a:latin typeface="Calibri"/>
                <a:ea typeface="Calibri"/>
                <a:cs typeface="Calibri"/>
              </a:rPr>
              <a:t> </a:t>
            </a:r>
            <a:r>
              <a:rPr lang="en-US" err="1">
                <a:latin typeface="Calibri"/>
                <a:ea typeface="Calibri"/>
                <a:cs typeface="Calibri"/>
              </a:rPr>
              <a:t>heeft</a:t>
            </a:r>
            <a:r>
              <a:rPr lang="en-US">
                <a:latin typeface="Calibri"/>
                <a:ea typeface="Calibri"/>
                <a:cs typeface="Calibri"/>
              </a:rPr>
              <a:t> Huygens </a:t>
            </a:r>
            <a:r>
              <a:rPr lang="en-US" err="1">
                <a:latin typeface="Calibri"/>
                <a:ea typeface="Calibri"/>
                <a:cs typeface="Calibri"/>
              </a:rPr>
              <a:t>meerdere</a:t>
            </a:r>
            <a:r>
              <a:rPr lang="en-US">
                <a:latin typeface="Calibri"/>
                <a:ea typeface="Calibri"/>
                <a:cs typeface="Calibri"/>
              </a:rPr>
              <a:t> </a:t>
            </a:r>
            <a:r>
              <a:rPr lang="en-US" err="1">
                <a:latin typeface="Calibri"/>
                <a:ea typeface="Calibri"/>
                <a:cs typeface="Calibri"/>
              </a:rPr>
              <a:t>soorten</a:t>
            </a:r>
            <a:r>
              <a:rPr lang="en-US">
                <a:latin typeface="Calibri"/>
                <a:ea typeface="Calibri"/>
                <a:cs typeface="Calibri"/>
              </a:rPr>
              <a:t> </a:t>
            </a:r>
            <a:r>
              <a:rPr lang="en-US" err="1">
                <a:latin typeface="Calibri"/>
                <a:ea typeface="Calibri"/>
                <a:cs typeface="Calibri"/>
              </a:rPr>
              <a:t>uitrusting</a:t>
            </a:r>
            <a:r>
              <a:rPr lang="en-US">
                <a:latin typeface="Calibri"/>
                <a:ea typeface="Calibri"/>
                <a:cs typeface="Calibri"/>
              </a:rPr>
              <a:t> </a:t>
            </a:r>
            <a:r>
              <a:rPr lang="en-US" err="1">
                <a:latin typeface="Calibri"/>
                <a:ea typeface="Calibri"/>
                <a:cs typeface="Calibri"/>
              </a:rPr>
              <a:t>gemaakt</a:t>
            </a:r>
            <a:r>
              <a:rPr lang="en-US">
                <a:latin typeface="Calibri"/>
                <a:ea typeface="Calibri"/>
                <a:cs typeface="Calibri"/>
              </a:rPr>
              <a:t>, de </a:t>
            </a:r>
            <a:r>
              <a:rPr lang="en-US" err="1">
                <a:latin typeface="Calibri"/>
                <a:ea typeface="Calibri"/>
                <a:cs typeface="Calibri"/>
              </a:rPr>
              <a:t>bekendste</a:t>
            </a:r>
            <a:r>
              <a:rPr lang="en-US">
                <a:latin typeface="Calibri"/>
                <a:ea typeface="Calibri"/>
                <a:cs typeface="Calibri"/>
              </a:rPr>
              <a:t> </a:t>
            </a:r>
            <a:r>
              <a:rPr lang="en-US" err="1">
                <a:latin typeface="Calibri"/>
                <a:ea typeface="Calibri"/>
                <a:cs typeface="Calibri"/>
              </a:rPr>
              <a:t>daarvan</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lenzen</a:t>
            </a:r>
            <a:r>
              <a:rPr lang="en-US">
                <a:latin typeface="Calibri"/>
                <a:ea typeface="Calibri"/>
                <a:cs typeface="Calibri"/>
              </a:rPr>
              <a:t>.</a:t>
            </a:r>
          </a:p>
          <a:p>
            <a:pPr marL="285750" indent="-285750">
              <a:buFont typeface="Calibri"/>
              <a:buChar char="-"/>
            </a:pPr>
            <a:r>
              <a:rPr lang="en-US">
                <a:latin typeface="Calibri"/>
                <a:ea typeface="Calibri"/>
                <a:cs typeface="Calibri"/>
              </a:rPr>
              <a:t>Door </a:t>
            </a:r>
            <a:r>
              <a:rPr lang="en-US" err="1">
                <a:latin typeface="Calibri"/>
                <a:ea typeface="Calibri"/>
                <a:cs typeface="Calibri"/>
              </a:rPr>
              <a:t>zijn</a:t>
            </a:r>
            <a:r>
              <a:rPr lang="en-US">
                <a:latin typeface="Calibri"/>
                <a:ea typeface="Calibri"/>
                <a:cs typeface="Calibri"/>
              </a:rPr>
              <a:t> interesse in </a:t>
            </a:r>
            <a:r>
              <a:rPr lang="en-US" err="1">
                <a:latin typeface="Calibri"/>
                <a:ea typeface="Calibri"/>
                <a:cs typeface="Calibri"/>
              </a:rPr>
              <a:t>sterrenkunde</a:t>
            </a:r>
            <a:r>
              <a:rPr lang="en-US">
                <a:latin typeface="Calibri"/>
                <a:ea typeface="Calibri"/>
                <a:cs typeface="Calibri"/>
              </a:rPr>
              <a:t>, is </a:t>
            </a:r>
            <a:r>
              <a:rPr lang="en-US" err="1">
                <a:latin typeface="Calibri"/>
                <a:ea typeface="Calibri"/>
                <a:cs typeface="Calibri"/>
              </a:rPr>
              <a:t>hij</a:t>
            </a:r>
            <a:r>
              <a:rPr lang="en-US">
                <a:latin typeface="Calibri"/>
                <a:ea typeface="Calibri"/>
                <a:cs typeface="Calibri"/>
              </a:rPr>
              <a:t> </a:t>
            </a:r>
            <a:r>
              <a:rPr lang="en-US" err="1">
                <a:latin typeface="Calibri"/>
                <a:ea typeface="Calibri"/>
                <a:cs typeface="Calibri"/>
              </a:rPr>
              <a:t>gaan</a:t>
            </a:r>
            <a:r>
              <a:rPr lang="en-US">
                <a:latin typeface="Calibri"/>
                <a:ea typeface="Calibri"/>
                <a:cs typeface="Calibri"/>
              </a:rPr>
              <a:t> </a:t>
            </a:r>
            <a:r>
              <a:rPr lang="en-US" err="1">
                <a:latin typeface="Calibri"/>
                <a:ea typeface="Calibri"/>
                <a:cs typeface="Calibri"/>
              </a:rPr>
              <a:t>kijken</a:t>
            </a:r>
            <a:r>
              <a:rPr lang="en-US">
                <a:latin typeface="Calibri"/>
                <a:ea typeface="Calibri"/>
                <a:cs typeface="Calibri"/>
              </a:rPr>
              <a:t> </a:t>
            </a:r>
            <a:r>
              <a:rPr lang="en-US" err="1">
                <a:latin typeface="Calibri"/>
                <a:ea typeface="Calibri"/>
                <a:cs typeface="Calibri"/>
              </a:rPr>
              <a:t>naar</a:t>
            </a:r>
            <a:r>
              <a:rPr lang="en-US">
                <a:latin typeface="Calibri"/>
                <a:ea typeface="Calibri"/>
                <a:cs typeface="Calibri"/>
              </a:rPr>
              <a:t> het </a:t>
            </a:r>
            <a:r>
              <a:rPr lang="en-US" err="1">
                <a:latin typeface="Calibri"/>
                <a:ea typeface="Calibri"/>
                <a:cs typeface="Calibri"/>
              </a:rPr>
              <a:t>nauwkeurig</a:t>
            </a:r>
            <a:r>
              <a:rPr lang="en-US">
                <a:latin typeface="Calibri"/>
                <a:ea typeface="Calibri"/>
                <a:cs typeface="Calibri"/>
              </a:rPr>
              <a:t> </a:t>
            </a:r>
            <a:r>
              <a:rPr lang="en-US" err="1">
                <a:latin typeface="Calibri"/>
                <a:ea typeface="Calibri"/>
                <a:cs typeface="Calibri"/>
              </a:rPr>
              <a:t>bijhouden</a:t>
            </a:r>
            <a:r>
              <a:rPr lang="en-US">
                <a:latin typeface="Calibri"/>
                <a:ea typeface="Calibri"/>
                <a:cs typeface="Calibri"/>
              </a:rPr>
              <a:t> van </a:t>
            </a:r>
            <a:r>
              <a:rPr lang="en-US" err="1">
                <a:latin typeface="Calibri"/>
                <a:ea typeface="Calibri"/>
                <a:cs typeface="Calibri"/>
              </a:rPr>
              <a:t>tijd</a:t>
            </a:r>
            <a:r>
              <a:rPr lang="en-US">
                <a:latin typeface="Calibri"/>
                <a:ea typeface="Calibri"/>
                <a:cs typeface="Calibri"/>
              </a:rPr>
              <a:t>. Het </a:t>
            </a:r>
            <a:r>
              <a:rPr lang="en-US" err="1">
                <a:latin typeface="Calibri"/>
                <a:ea typeface="Calibri"/>
                <a:cs typeface="Calibri"/>
              </a:rPr>
              <a:t>nauwkeurig</a:t>
            </a:r>
            <a:r>
              <a:rPr lang="en-US">
                <a:latin typeface="Calibri"/>
                <a:ea typeface="Calibri"/>
                <a:cs typeface="Calibri"/>
              </a:rPr>
              <a:t> </a:t>
            </a:r>
            <a:r>
              <a:rPr lang="en-US" err="1">
                <a:latin typeface="Calibri"/>
                <a:ea typeface="Calibri"/>
                <a:cs typeface="Calibri"/>
              </a:rPr>
              <a:t>bijhouden</a:t>
            </a:r>
            <a:r>
              <a:rPr lang="en-US">
                <a:latin typeface="Calibri"/>
                <a:ea typeface="Calibri"/>
                <a:cs typeface="Calibri"/>
              </a:rPr>
              <a:t> van </a:t>
            </a:r>
            <a:r>
              <a:rPr lang="en-US" err="1">
                <a:latin typeface="Calibri"/>
                <a:ea typeface="Calibri"/>
                <a:cs typeface="Calibri"/>
              </a:rPr>
              <a:t>tijd</a:t>
            </a:r>
            <a:r>
              <a:rPr lang="en-US">
                <a:latin typeface="Calibri"/>
                <a:ea typeface="Calibri"/>
                <a:cs typeface="Calibri"/>
              </a:rPr>
              <a:t> is </a:t>
            </a:r>
            <a:r>
              <a:rPr lang="en-US" err="1">
                <a:latin typeface="Calibri"/>
                <a:ea typeface="Calibri"/>
                <a:cs typeface="Calibri"/>
              </a:rPr>
              <a:t>belangrijk</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a:t>
            </a:r>
            <a:r>
              <a:rPr lang="en-US" err="1">
                <a:latin typeface="Calibri"/>
                <a:ea typeface="Calibri"/>
                <a:cs typeface="Calibri"/>
              </a:rPr>
              <a:t>sterrenkunde</a:t>
            </a:r>
            <a:r>
              <a:rPr lang="en-US">
                <a:latin typeface="Calibri"/>
                <a:ea typeface="Calibri"/>
                <a:cs typeface="Calibri"/>
              </a:rPr>
              <a:t> om </a:t>
            </a:r>
            <a:r>
              <a:rPr lang="en-US" err="1">
                <a:latin typeface="Calibri"/>
                <a:ea typeface="Calibri"/>
                <a:cs typeface="Calibri"/>
              </a:rPr>
              <a:t>waarnemingen</a:t>
            </a:r>
            <a:r>
              <a:rPr lang="en-US">
                <a:latin typeface="Calibri"/>
                <a:ea typeface="Calibri"/>
                <a:cs typeface="Calibri"/>
              </a:rPr>
              <a:t> </a:t>
            </a:r>
            <a:r>
              <a:rPr lang="en-US" err="1">
                <a:latin typeface="Calibri"/>
                <a:ea typeface="Calibri"/>
                <a:cs typeface="Calibri"/>
              </a:rPr>
              <a:t>konden</a:t>
            </a:r>
            <a:r>
              <a:rPr lang="en-US">
                <a:latin typeface="Calibri"/>
                <a:ea typeface="Calibri"/>
                <a:cs typeface="Calibri"/>
              </a:rPr>
              <a:t> zo </a:t>
            </a:r>
            <a:r>
              <a:rPr lang="en-US" err="1">
                <a:latin typeface="Calibri"/>
                <a:ea typeface="Calibri"/>
                <a:cs typeface="Calibri"/>
              </a:rPr>
              <a:t>beter</a:t>
            </a:r>
            <a:r>
              <a:rPr lang="en-US">
                <a:latin typeface="Calibri"/>
                <a:ea typeface="Calibri"/>
                <a:cs typeface="Calibri"/>
              </a:rPr>
              <a:t> </a:t>
            </a:r>
            <a:r>
              <a:rPr lang="en-US" err="1">
                <a:latin typeface="Calibri"/>
                <a:ea typeface="Calibri"/>
                <a:cs typeface="Calibri"/>
              </a:rPr>
              <a:t>bijgehouden</a:t>
            </a:r>
            <a:r>
              <a:rPr lang="en-US">
                <a:latin typeface="Calibri"/>
                <a:ea typeface="Calibri"/>
                <a:cs typeface="Calibri"/>
              </a:rPr>
              <a:t> </a:t>
            </a:r>
            <a:r>
              <a:rPr lang="en-US" err="1">
                <a:latin typeface="Calibri"/>
                <a:ea typeface="Calibri"/>
                <a:cs typeface="Calibri"/>
              </a:rPr>
              <a:t>worden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belangrijke</a:t>
            </a:r>
            <a:r>
              <a:rPr lang="en-US">
                <a:latin typeface="Calibri"/>
                <a:ea typeface="Calibri"/>
                <a:cs typeface="Calibri"/>
              </a:rPr>
              <a:t> </a:t>
            </a:r>
            <a:r>
              <a:rPr lang="en-US" err="1">
                <a:latin typeface="Calibri"/>
                <a:ea typeface="Calibri"/>
                <a:cs typeface="Calibri"/>
              </a:rPr>
              <a:t>astronomische</a:t>
            </a:r>
            <a:r>
              <a:rPr lang="en-US">
                <a:latin typeface="Calibri"/>
                <a:ea typeface="Calibri"/>
                <a:cs typeface="Calibri"/>
              </a:rPr>
              <a:t> </a:t>
            </a:r>
            <a:r>
              <a:rPr lang="en-US" err="1">
                <a:latin typeface="Calibri"/>
                <a:ea typeface="Calibri"/>
                <a:cs typeface="Calibri"/>
              </a:rPr>
              <a:t>gebeurtenissen</a:t>
            </a:r>
            <a:r>
              <a:rPr lang="en-US">
                <a:latin typeface="Calibri"/>
                <a:ea typeface="Calibri"/>
                <a:cs typeface="Calibri"/>
              </a:rPr>
              <a:t> </a:t>
            </a:r>
            <a:r>
              <a:rPr lang="en-US" err="1">
                <a:latin typeface="Calibri"/>
                <a:ea typeface="Calibri"/>
                <a:cs typeface="Calibri"/>
              </a:rPr>
              <a:t>konden</a:t>
            </a:r>
            <a:r>
              <a:rPr lang="en-US">
                <a:latin typeface="Calibri"/>
                <a:ea typeface="Calibri"/>
                <a:cs typeface="Calibri"/>
              </a:rPr>
              <a:t> </a:t>
            </a:r>
            <a:r>
              <a:rPr lang="en-US" err="1">
                <a:latin typeface="Calibri"/>
                <a:ea typeface="Calibri"/>
                <a:cs typeface="Calibri"/>
              </a:rPr>
              <a:t>accuraat</a:t>
            </a:r>
            <a:r>
              <a:rPr lang="en-US">
                <a:latin typeface="Calibri"/>
                <a:ea typeface="Calibri"/>
                <a:cs typeface="Calibri"/>
              </a:rPr>
              <a:t> </a:t>
            </a:r>
            <a:r>
              <a:rPr lang="en-US" err="1">
                <a:latin typeface="Calibri"/>
                <a:ea typeface="Calibri"/>
                <a:cs typeface="Calibri"/>
              </a:rPr>
              <a:t>gemeten</a:t>
            </a:r>
            <a:r>
              <a:rPr lang="en-US">
                <a:latin typeface="Calibri"/>
                <a:ea typeface="Calibri"/>
                <a:cs typeface="Calibri"/>
              </a:rPr>
              <a:t> </a:t>
            </a:r>
            <a:r>
              <a:rPr lang="en-US" err="1">
                <a:latin typeface="Calibri"/>
                <a:ea typeface="Calibri"/>
                <a:cs typeface="Calibri"/>
              </a:rPr>
              <a:t>worden</a:t>
            </a:r>
            <a:r>
              <a:rPr lang="en-US">
                <a:latin typeface="Calibri"/>
                <a:ea typeface="Calibri"/>
                <a:cs typeface="Calibri"/>
              </a:rPr>
              <a:t>. </a:t>
            </a:r>
            <a:r>
              <a:rPr lang="en-US" err="1">
                <a:latin typeface="Calibri"/>
                <a:ea typeface="Calibri"/>
                <a:cs typeface="Calibri"/>
              </a:rPr>
              <a:t>Waarschijnlijk</a:t>
            </a:r>
            <a:r>
              <a:rPr lang="en-US">
                <a:latin typeface="Calibri"/>
                <a:ea typeface="Calibri"/>
                <a:cs typeface="Calibri"/>
              </a:rPr>
              <a:t> </a:t>
            </a:r>
            <a:r>
              <a:rPr lang="en-US" err="1">
                <a:latin typeface="Calibri"/>
                <a:ea typeface="Calibri"/>
                <a:cs typeface="Calibri"/>
              </a:rPr>
              <a:t>gebaseerd</a:t>
            </a:r>
            <a:r>
              <a:rPr lang="en-US">
                <a:latin typeface="Calibri"/>
                <a:ea typeface="Calibri"/>
                <a:cs typeface="Calibri"/>
              </a:rPr>
              <a:t> op de </a:t>
            </a:r>
            <a:r>
              <a:rPr lang="en-US" err="1">
                <a:latin typeface="Calibri"/>
                <a:ea typeface="Calibri"/>
                <a:cs typeface="Calibri"/>
              </a:rPr>
              <a:t>observatie</a:t>
            </a:r>
            <a:r>
              <a:rPr lang="en-US">
                <a:latin typeface="Calibri"/>
                <a:ea typeface="Calibri"/>
                <a:cs typeface="Calibri"/>
              </a:rPr>
              <a:t> van Galileo </a:t>
            </a:r>
            <a:r>
              <a:rPr lang="en-US" err="1">
                <a:latin typeface="Calibri"/>
                <a:ea typeface="Calibri"/>
                <a:cs typeface="Calibri"/>
              </a:rPr>
              <a:t>dat</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slinger </a:t>
            </a:r>
            <a:r>
              <a:rPr lang="en-US" err="1">
                <a:latin typeface="Calibri"/>
                <a:ea typeface="Calibri"/>
                <a:cs typeface="Calibri"/>
              </a:rPr>
              <a:t>regelmatig</a:t>
            </a:r>
            <a:r>
              <a:rPr lang="en-US">
                <a:latin typeface="Calibri"/>
                <a:ea typeface="Calibri"/>
                <a:cs typeface="Calibri"/>
              </a:rPr>
              <a:t> </a:t>
            </a:r>
            <a:r>
              <a:rPr lang="en-US" err="1">
                <a:latin typeface="Calibri"/>
                <a:ea typeface="Calibri"/>
                <a:cs typeface="Calibri"/>
              </a:rPr>
              <a:t>beweegt</a:t>
            </a:r>
            <a:r>
              <a:rPr lang="en-US">
                <a:latin typeface="Calibri"/>
                <a:ea typeface="Calibri"/>
                <a:cs typeface="Calibri"/>
              </a:rPr>
              <a:t>, </a:t>
            </a:r>
            <a:r>
              <a:rPr lang="en-US" err="1">
                <a:latin typeface="Calibri"/>
                <a:ea typeface="Calibri"/>
                <a:cs typeface="Calibri"/>
              </a:rPr>
              <a:t>begon</a:t>
            </a:r>
            <a:r>
              <a:rPr lang="en-US">
                <a:latin typeface="Calibri"/>
                <a:ea typeface="Calibri"/>
                <a:cs typeface="Calibri"/>
              </a:rPr>
              <a:t> </a:t>
            </a:r>
            <a:r>
              <a:rPr lang="en-US" err="1">
                <a:latin typeface="Calibri"/>
                <a:ea typeface="Calibri"/>
                <a:cs typeface="Calibri"/>
              </a:rPr>
              <a:t>hij</a:t>
            </a:r>
            <a:r>
              <a:rPr lang="en-US">
                <a:latin typeface="Calibri"/>
                <a:ea typeface="Calibri"/>
                <a:cs typeface="Calibri"/>
              </a:rPr>
              <a:t> het idee van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slingeruurwerk</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ontdekken</a:t>
            </a:r>
            <a:r>
              <a:rPr lang="en-US">
                <a:latin typeface="Calibri"/>
                <a:ea typeface="Calibri"/>
                <a:cs typeface="Calibri"/>
              </a:rPr>
              <a:t>/</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werken</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uitvinding</a:t>
            </a:r>
            <a:r>
              <a:rPr lang="en-US">
                <a:latin typeface="Calibri"/>
                <a:ea typeface="Calibri"/>
                <a:cs typeface="Calibri"/>
              </a:rPr>
              <a:t> </a:t>
            </a:r>
            <a:r>
              <a:rPr lang="en-US" err="1">
                <a:latin typeface="Calibri"/>
                <a:ea typeface="Calibri"/>
                <a:cs typeface="Calibri"/>
              </a:rPr>
              <a:t>heeft</a:t>
            </a:r>
            <a:r>
              <a:rPr lang="en-US">
                <a:latin typeface="Calibri"/>
                <a:ea typeface="Calibri"/>
                <a:cs typeface="Calibri"/>
              </a:rPr>
              <a:t> </a:t>
            </a:r>
            <a:r>
              <a:rPr lang="en-US" err="1">
                <a:latin typeface="Calibri"/>
                <a:ea typeface="Calibri"/>
                <a:cs typeface="Calibri"/>
              </a:rPr>
              <a:t>veel</a:t>
            </a:r>
            <a:r>
              <a:rPr lang="en-US">
                <a:latin typeface="Calibri"/>
                <a:ea typeface="Calibri"/>
                <a:cs typeface="Calibri"/>
              </a:rPr>
              <a:t> </a:t>
            </a:r>
            <a:r>
              <a:rPr lang="en-US" err="1">
                <a:latin typeface="Calibri"/>
                <a:ea typeface="Calibri"/>
                <a:cs typeface="Calibri"/>
              </a:rPr>
              <a:t>invloed</a:t>
            </a:r>
            <a:r>
              <a:rPr lang="en-US">
                <a:latin typeface="Calibri"/>
                <a:ea typeface="Calibri"/>
                <a:cs typeface="Calibri"/>
              </a:rPr>
              <a:t> </a:t>
            </a:r>
            <a:r>
              <a:rPr lang="en-US" err="1">
                <a:latin typeface="Calibri"/>
                <a:ea typeface="Calibri"/>
                <a:cs typeface="Calibri"/>
              </a:rPr>
              <a:t>gehad</a:t>
            </a:r>
            <a:r>
              <a:rPr lang="en-US">
                <a:latin typeface="Calibri"/>
                <a:ea typeface="Calibri"/>
                <a:cs typeface="Calibri"/>
              </a:rPr>
              <a:t> op de </a:t>
            </a:r>
            <a:r>
              <a:rPr lang="en-US" err="1">
                <a:latin typeface="Calibri"/>
                <a:ea typeface="Calibri"/>
                <a:cs typeface="Calibri"/>
              </a:rPr>
              <a:t>scheepsvaart</a:t>
            </a:r>
            <a:r>
              <a:rPr lang="en-US">
                <a:latin typeface="Calibri"/>
                <a:ea typeface="Calibri"/>
                <a:cs typeface="Calibri"/>
              </a:rPr>
              <a:t> </a:t>
            </a:r>
            <a:r>
              <a:rPr lang="en-US" err="1">
                <a:latin typeface="Calibri"/>
                <a:ea typeface="Calibri"/>
                <a:cs typeface="Calibri"/>
              </a:rPr>
              <a:t>waar</a:t>
            </a:r>
            <a:r>
              <a:rPr lang="en-US">
                <a:latin typeface="Calibri"/>
                <a:ea typeface="Calibri"/>
                <a:cs typeface="Calibri"/>
              </a:rPr>
              <a:t> het </a:t>
            </a:r>
            <a:r>
              <a:rPr lang="en-US" err="1">
                <a:latin typeface="Calibri"/>
                <a:ea typeface="Calibri"/>
                <a:cs typeface="Calibri"/>
              </a:rPr>
              <a:t>nauwkeurig</a:t>
            </a:r>
            <a:r>
              <a:rPr lang="en-US">
                <a:latin typeface="Calibri"/>
                <a:ea typeface="Calibri"/>
                <a:cs typeface="Calibri"/>
              </a:rPr>
              <a:t> </a:t>
            </a:r>
            <a:r>
              <a:rPr lang="en-US" err="1">
                <a:latin typeface="Calibri"/>
                <a:ea typeface="Calibri"/>
                <a:cs typeface="Calibri"/>
              </a:rPr>
              <a:t>bepalen</a:t>
            </a:r>
            <a:r>
              <a:rPr lang="en-US">
                <a:latin typeface="Calibri"/>
                <a:ea typeface="Calibri"/>
                <a:cs typeface="Calibri"/>
              </a:rPr>
              <a:t> van </a:t>
            </a:r>
            <a:r>
              <a:rPr lang="en-US" err="1">
                <a:latin typeface="Calibri"/>
                <a:ea typeface="Calibri"/>
                <a:cs typeface="Calibri"/>
              </a:rPr>
              <a:t>tijd</a:t>
            </a:r>
            <a:r>
              <a:rPr lang="en-US">
                <a:latin typeface="Calibri"/>
                <a:ea typeface="Calibri"/>
                <a:cs typeface="Calibri"/>
              </a:rPr>
              <a:t> </a:t>
            </a:r>
            <a:r>
              <a:rPr lang="en-US" err="1">
                <a:latin typeface="Calibri"/>
                <a:ea typeface="Calibri"/>
                <a:cs typeface="Calibri"/>
              </a:rPr>
              <a:t>hielp</a:t>
            </a:r>
            <a:r>
              <a:rPr lang="en-US">
                <a:latin typeface="Calibri"/>
                <a:ea typeface="Calibri"/>
                <a:cs typeface="Calibri"/>
              </a:rPr>
              <a:t> </a:t>
            </a:r>
            <a:r>
              <a:rPr lang="en-US" err="1">
                <a:latin typeface="Calibri"/>
                <a:ea typeface="Calibri"/>
                <a:cs typeface="Calibri"/>
              </a:rPr>
              <a:t>bij</a:t>
            </a:r>
            <a:r>
              <a:rPr lang="en-US">
                <a:latin typeface="Calibri"/>
                <a:ea typeface="Calibri"/>
                <a:cs typeface="Calibri"/>
              </a:rPr>
              <a:t> het </a:t>
            </a:r>
            <a:r>
              <a:rPr lang="en-US" err="1">
                <a:latin typeface="Calibri"/>
                <a:ea typeface="Calibri"/>
                <a:cs typeface="Calibri"/>
              </a:rPr>
              <a:t>bepalen</a:t>
            </a:r>
            <a:r>
              <a:rPr lang="en-US">
                <a:latin typeface="Calibri"/>
                <a:ea typeface="Calibri"/>
                <a:cs typeface="Calibri"/>
              </a:rPr>
              <a:t> van de </a:t>
            </a:r>
            <a:r>
              <a:rPr lang="en-US" err="1">
                <a:latin typeface="Calibri"/>
                <a:ea typeface="Calibri"/>
                <a:cs typeface="Calibri"/>
              </a:rPr>
              <a:t>locatie</a:t>
            </a:r>
            <a:r>
              <a:rPr lang="en-US">
                <a:latin typeface="Calibri"/>
                <a:ea typeface="Calibri"/>
                <a:cs typeface="Calibri"/>
              </a:rPr>
              <a:t> van het </a:t>
            </a:r>
            <a:r>
              <a:rPr lang="en-US" err="1">
                <a:latin typeface="Calibri"/>
                <a:ea typeface="Calibri"/>
                <a:cs typeface="Calibri"/>
              </a:rPr>
              <a:t>schip</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verdere</a:t>
            </a:r>
            <a:r>
              <a:rPr lang="en-US">
                <a:latin typeface="Calibri"/>
                <a:ea typeface="Calibri"/>
                <a:cs typeface="Calibri"/>
              </a:rPr>
              <a:t> </a:t>
            </a:r>
            <a:r>
              <a:rPr lang="en-US" err="1">
                <a:latin typeface="Calibri"/>
                <a:ea typeface="Calibri"/>
                <a:cs typeface="Calibri"/>
              </a:rPr>
              <a:t>navigatie</a:t>
            </a:r>
            <a:r>
              <a:rPr lang="en-US">
                <a:latin typeface="Calibri"/>
                <a:ea typeface="Calibri"/>
                <a:cs typeface="Calibri"/>
              </a:rPr>
              <a:t>. Huygens </a:t>
            </a:r>
            <a:r>
              <a:rPr lang="en-US" err="1">
                <a:latin typeface="Calibri"/>
                <a:ea typeface="Calibri"/>
                <a:cs typeface="Calibri"/>
              </a:rPr>
              <a:t>bouwde</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eerste</a:t>
            </a:r>
            <a:r>
              <a:rPr lang="en-US">
                <a:latin typeface="Calibri"/>
                <a:ea typeface="Calibri"/>
                <a:cs typeface="Calibri"/>
              </a:rPr>
              <a:t> </a:t>
            </a:r>
            <a:r>
              <a:rPr lang="en-US" err="1">
                <a:latin typeface="Calibri"/>
                <a:ea typeface="Calibri"/>
                <a:cs typeface="Calibri"/>
              </a:rPr>
              <a:t>slingeruurwerk</a:t>
            </a:r>
            <a:r>
              <a:rPr lang="en-US">
                <a:latin typeface="Calibri"/>
                <a:ea typeface="Calibri"/>
                <a:cs typeface="Calibri"/>
              </a:rPr>
              <a:t> in 1656 </a:t>
            </a:r>
            <a:r>
              <a:rPr lang="en-US" err="1">
                <a:latin typeface="Calibri"/>
                <a:ea typeface="Calibri"/>
                <a:cs typeface="Calibri"/>
              </a:rPr>
              <a:t>en</a:t>
            </a:r>
            <a:r>
              <a:rPr lang="en-US">
                <a:latin typeface="Calibri"/>
                <a:ea typeface="Calibri"/>
                <a:cs typeface="Calibri"/>
              </a:rPr>
              <a:t> over de </a:t>
            </a:r>
            <a:r>
              <a:rPr lang="en-US" err="1">
                <a:latin typeface="Calibri"/>
                <a:ea typeface="Calibri"/>
                <a:cs typeface="Calibri"/>
              </a:rPr>
              <a:t>volgende</a:t>
            </a:r>
            <a:r>
              <a:rPr lang="en-US">
                <a:latin typeface="Calibri"/>
                <a:ea typeface="Calibri"/>
                <a:cs typeface="Calibri"/>
              </a:rPr>
              <a:t> 300 </a:t>
            </a:r>
            <a:r>
              <a:rPr lang="en-US" err="1">
                <a:latin typeface="Calibri"/>
                <a:ea typeface="Calibri"/>
                <a:cs typeface="Calibri"/>
              </a:rPr>
              <a:t>jaar</a:t>
            </a:r>
            <a:r>
              <a:rPr lang="en-US">
                <a:latin typeface="Calibri"/>
                <a:ea typeface="Calibri"/>
                <a:cs typeface="Calibri"/>
              </a:rPr>
              <a:t> </a:t>
            </a:r>
            <a:r>
              <a:rPr lang="en-US" err="1">
                <a:latin typeface="Calibri"/>
                <a:ea typeface="Calibri"/>
                <a:cs typeface="Calibri"/>
              </a:rPr>
              <a:t>bleef</a:t>
            </a:r>
            <a:r>
              <a:rPr lang="en-US">
                <a:latin typeface="Calibri"/>
                <a:ea typeface="Calibri"/>
                <a:cs typeface="Calibri"/>
              </a:rPr>
              <a:t> </a:t>
            </a:r>
            <a:r>
              <a:rPr lang="en-US" err="1">
                <a:latin typeface="Calibri"/>
                <a:ea typeface="Calibri"/>
                <a:cs typeface="Calibri"/>
              </a:rPr>
              <a:t>dit</a:t>
            </a:r>
            <a:r>
              <a:rPr lang="en-US">
                <a:latin typeface="Calibri"/>
                <a:ea typeface="Calibri"/>
                <a:cs typeface="Calibri"/>
              </a:rPr>
              <a:t> de </a:t>
            </a:r>
            <a:r>
              <a:rPr lang="en-US" err="1">
                <a:latin typeface="Calibri"/>
                <a:ea typeface="Calibri"/>
                <a:cs typeface="Calibri"/>
              </a:rPr>
              <a:t>meest</a:t>
            </a:r>
            <a:r>
              <a:rPr lang="en-US">
                <a:latin typeface="Calibri"/>
                <a:ea typeface="Calibri"/>
                <a:cs typeface="Calibri"/>
              </a:rPr>
              <a:t> accurate </a:t>
            </a:r>
            <a:r>
              <a:rPr lang="en-US" err="1">
                <a:latin typeface="Calibri"/>
                <a:ea typeface="Calibri"/>
                <a:cs typeface="Calibri"/>
              </a:rPr>
              <a:t>manier</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het </a:t>
            </a:r>
            <a:r>
              <a:rPr lang="en-US" err="1">
                <a:latin typeface="Calibri"/>
                <a:ea typeface="Calibri"/>
                <a:cs typeface="Calibri"/>
              </a:rPr>
              <a:t>meten</a:t>
            </a:r>
            <a:r>
              <a:rPr lang="en-US">
                <a:latin typeface="Calibri"/>
                <a:ea typeface="Calibri"/>
                <a:cs typeface="Calibri"/>
              </a:rPr>
              <a:t> van </a:t>
            </a:r>
            <a:r>
              <a:rPr lang="en-US" err="1">
                <a:latin typeface="Calibri"/>
                <a:ea typeface="Calibri"/>
                <a:cs typeface="Calibri"/>
              </a:rPr>
              <a:t>tijd</a:t>
            </a:r>
            <a:r>
              <a:rPr lang="en-US">
                <a:latin typeface="Calibri"/>
                <a:ea typeface="Calibri"/>
                <a:cs typeface="Calibri"/>
              </a:rPr>
              <a:t>. Hij </a:t>
            </a:r>
            <a:r>
              <a:rPr lang="en-US" err="1">
                <a:latin typeface="Calibri"/>
                <a:ea typeface="Calibri"/>
                <a:cs typeface="Calibri"/>
              </a:rPr>
              <a:t>heeft</a:t>
            </a:r>
            <a:r>
              <a:rPr lang="en-US">
                <a:latin typeface="Calibri"/>
                <a:ea typeface="Calibri"/>
                <a:cs typeface="Calibri"/>
              </a:rPr>
              <a:t> </a:t>
            </a:r>
            <a:r>
              <a:rPr lang="en-US" err="1">
                <a:latin typeface="Calibri"/>
                <a:ea typeface="Calibri"/>
                <a:cs typeface="Calibri"/>
              </a:rPr>
              <a:t>hierin</a:t>
            </a:r>
            <a:r>
              <a:rPr lang="en-US">
                <a:latin typeface="Calibri"/>
                <a:ea typeface="Calibri"/>
                <a:cs typeface="Calibri"/>
              </a:rPr>
              <a:t> </a:t>
            </a:r>
            <a:r>
              <a:rPr lang="en-US" err="1">
                <a:latin typeface="Calibri"/>
                <a:ea typeface="Calibri"/>
                <a:cs typeface="Calibri"/>
              </a:rPr>
              <a:t>meer</a:t>
            </a:r>
            <a:r>
              <a:rPr lang="en-US">
                <a:latin typeface="Calibri"/>
                <a:ea typeface="Calibri"/>
                <a:cs typeface="Calibri"/>
              </a:rPr>
              <a:t> </a:t>
            </a:r>
            <a:r>
              <a:rPr lang="en-US" err="1">
                <a:latin typeface="Calibri"/>
                <a:ea typeface="Calibri"/>
                <a:cs typeface="Calibri"/>
              </a:rPr>
              <a:t>onderzoek</a:t>
            </a:r>
            <a:r>
              <a:rPr lang="en-US">
                <a:latin typeface="Calibri"/>
                <a:ea typeface="Calibri"/>
                <a:cs typeface="Calibri"/>
              </a:rPr>
              <a:t> </a:t>
            </a:r>
            <a:r>
              <a:rPr lang="en-US" err="1">
                <a:latin typeface="Calibri"/>
                <a:ea typeface="Calibri"/>
                <a:cs typeface="Calibri"/>
              </a:rPr>
              <a:t>gedaan</a:t>
            </a:r>
            <a:r>
              <a:rPr lang="en-US">
                <a:latin typeface="Calibri"/>
                <a:ea typeface="Calibri"/>
                <a:cs typeface="Calibri"/>
              </a:rPr>
              <a:t> in het </a:t>
            </a:r>
            <a:r>
              <a:rPr lang="en-US" err="1">
                <a:latin typeface="Calibri"/>
                <a:ea typeface="Calibri"/>
                <a:cs typeface="Calibri"/>
              </a:rPr>
              <a:t>werk</a:t>
            </a:r>
            <a:r>
              <a:rPr lang="en-US">
                <a:latin typeface="Calibri"/>
                <a:ea typeface="Calibri"/>
                <a:cs typeface="Calibri"/>
              </a:rPr>
              <a:t> Horologium </a:t>
            </a:r>
            <a:r>
              <a:rPr lang="en-US" err="1">
                <a:latin typeface="Calibri"/>
                <a:ea typeface="Calibri"/>
                <a:cs typeface="Calibri"/>
              </a:rPr>
              <a:t>Oscillatorium</a:t>
            </a:r>
            <a:r>
              <a:rPr lang="en-US">
                <a:latin typeface="Calibri"/>
                <a:ea typeface="Calibri"/>
                <a:cs typeface="Calibri"/>
              </a:rPr>
              <a:t> (1673), </a:t>
            </a:r>
            <a:r>
              <a:rPr lang="en-US" err="1">
                <a:latin typeface="Calibri"/>
                <a:ea typeface="Calibri"/>
                <a:cs typeface="Calibri"/>
              </a:rPr>
              <a:t>waar</a:t>
            </a:r>
            <a:r>
              <a:rPr lang="en-US">
                <a:latin typeface="Calibri"/>
                <a:ea typeface="Calibri"/>
                <a:cs typeface="Calibri"/>
              </a:rPr>
              <a:t> </a:t>
            </a:r>
            <a:r>
              <a:rPr lang="en-US" err="1">
                <a:latin typeface="Calibri"/>
                <a:ea typeface="Calibri"/>
                <a:cs typeface="Calibri"/>
              </a:rPr>
              <a:t>hij</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nauwkeurigere</a:t>
            </a:r>
            <a:r>
              <a:rPr lang="en-US">
                <a:latin typeface="Calibri"/>
                <a:ea typeface="Calibri"/>
                <a:cs typeface="Calibri"/>
              </a:rPr>
              <a:t> </a:t>
            </a:r>
            <a:r>
              <a:rPr lang="en-US" err="1">
                <a:latin typeface="Calibri"/>
                <a:ea typeface="Calibri"/>
                <a:cs typeface="Calibri"/>
              </a:rPr>
              <a:t>klok</a:t>
            </a:r>
            <a:r>
              <a:rPr lang="en-US">
                <a:latin typeface="Calibri"/>
                <a:ea typeface="Calibri"/>
                <a:cs typeface="Calibri"/>
              </a:rPr>
              <a:t> </a:t>
            </a:r>
            <a:r>
              <a:rPr lang="en-US" err="1">
                <a:latin typeface="Calibri"/>
                <a:ea typeface="Calibri"/>
                <a:cs typeface="Calibri"/>
              </a:rPr>
              <a:t>uiteenzet</a:t>
            </a:r>
            <a:r>
              <a:rPr lang="en-US">
                <a:latin typeface="Calibri"/>
                <a:ea typeface="Calibri"/>
                <a:cs typeface="Calibri"/>
              </a:rPr>
              <a:t> </a:t>
            </a:r>
            <a:r>
              <a:rPr lang="en-US" err="1">
                <a:latin typeface="Calibri"/>
                <a:ea typeface="Calibri"/>
                <a:cs typeface="Calibri"/>
              </a:rPr>
              <a:t>waarvan</a:t>
            </a:r>
            <a:r>
              <a:rPr lang="en-US">
                <a:latin typeface="Calibri"/>
                <a:ea typeface="Calibri"/>
                <a:cs typeface="Calibri"/>
              </a:rPr>
              <a:t> de slinger het pad van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cycloide</a:t>
            </a:r>
            <a:r>
              <a:rPr lang="en-US">
                <a:latin typeface="Calibri"/>
                <a:ea typeface="Calibri"/>
                <a:cs typeface="Calibri"/>
              </a:rPr>
              <a:t> </a:t>
            </a:r>
            <a:r>
              <a:rPr lang="en-US" err="1">
                <a:latin typeface="Calibri"/>
                <a:ea typeface="Calibri"/>
                <a:cs typeface="Calibri"/>
              </a:rPr>
              <a:t>volgt</a:t>
            </a:r>
            <a:r>
              <a:rPr lang="en-US">
                <a:latin typeface="Calibri"/>
                <a:ea typeface="Calibri"/>
                <a:cs typeface="Calibri"/>
              </a:rPr>
              <a:t>. </a:t>
            </a:r>
            <a:r>
              <a:rPr lang="en-US" err="1">
                <a:latin typeface="Calibri"/>
                <a:ea typeface="Calibri"/>
                <a:cs typeface="Calibri"/>
              </a:rPr>
              <a:t>Deze</a:t>
            </a:r>
            <a:r>
              <a:rPr lang="en-US">
                <a:latin typeface="Calibri"/>
                <a:ea typeface="Calibri"/>
                <a:cs typeface="Calibri"/>
              </a:rPr>
              <a:t> </a:t>
            </a:r>
            <a:r>
              <a:rPr lang="en-US" err="1">
                <a:latin typeface="Calibri"/>
                <a:ea typeface="Calibri"/>
                <a:cs typeface="Calibri"/>
              </a:rPr>
              <a:t>klokken</a:t>
            </a:r>
            <a:r>
              <a:rPr lang="en-US">
                <a:latin typeface="Calibri"/>
                <a:ea typeface="Calibri"/>
                <a:cs typeface="Calibri"/>
              </a:rPr>
              <a:t> </a:t>
            </a:r>
            <a:r>
              <a:rPr lang="en-US" err="1">
                <a:latin typeface="Calibri"/>
                <a:ea typeface="Calibri"/>
                <a:cs typeface="Calibri"/>
              </a:rPr>
              <a:t>waren</a:t>
            </a:r>
            <a:r>
              <a:rPr lang="en-US">
                <a:latin typeface="Calibri"/>
                <a:ea typeface="Calibri"/>
                <a:cs typeface="Calibri"/>
              </a:rPr>
              <a:t> </a:t>
            </a:r>
            <a:r>
              <a:rPr lang="en-US" err="1">
                <a:latin typeface="Calibri"/>
                <a:ea typeface="Calibri"/>
                <a:cs typeface="Calibri"/>
              </a:rPr>
              <a:t>helaas</a:t>
            </a:r>
            <a:r>
              <a:rPr lang="en-US">
                <a:latin typeface="Calibri"/>
                <a:ea typeface="Calibri"/>
                <a:cs typeface="Calibri"/>
              </a:rPr>
              <a:t> </a:t>
            </a:r>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niet</a:t>
            </a:r>
            <a:r>
              <a:rPr lang="en-US">
                <a:latin typeface="Calibri"/>
                <a:ea typeface="Calibri"/>
                <a:cs typeface="Calibri"/>
              </a:rPr>
              <a:t> </a:t>
            </a:r>
            <a:r>
              <a:rPr lang="en-US" err="1">
                <a:latin typeface="Calibri"/>
                <a:ea typeface="Calibri"/>
                <a:cs typeface="Calibri"/>
              </a:rPr>
              <a:t>praktisch</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maken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daarom</a:t>
            </a:r>
            <a:r>
              <a:rPr lang="en-US">
                <a:latin typeface="Calibri"/>
                <a:ea typeface="Calibri"/>
                <a:cs typeface="Calibri"/>
              </a:rPr>
              <a:t> in de </a:t>
            </a:r>
            <a:r>
              <a:rPr lang="en-US" err="1">
                <a:latin typeface="Calibri"/>
                <a:ea typeface="Calibri"/>
                <a:cs typeface="Calibri"/>
              </a:rPr>
              <a:t>vergetelheid</a:t>
            </a:r>
            <a:r>
              <a:rPr lang="en-US">
                <a:latin typeface="Calibri"/>
                <a:ea typeface="Calibri"/>
                <a:cs typeface="Calibri"/>
              </a:rPr>
              <a:t> </a:t>
            </a:r>
            <a:r>
              <a:rPr lang="en-US" err="1">
                <a:latin typeface="Calibri"/>
                <a:ea typeface="Calibri"/>
                <a:cs typeface="Calibri"/>
              </a:rPr>
              <a:t>geraakt</a:t>
            </a:r>
            <a:r>
              <a:rPr lang="en-US">
                <a:latin typeface="Calibri"/>
                <a:ea typeface="Calibri"/>
                <a:cs typeface="Calibri"/>
              </a:rPr>
              <a:t>. Hij </a:t>
            </a:r>
            <a:r>
              <a:rPr lang="en-US" err="1">
                <a:latin typeface="Calibri"/>
                <a:ea typeface="Calibri"/>
                <a:cs typeface="Calibri"/>
              </a:rPr>
              <a:t>heeft</a:t>
            </a:r>
            <a:r>
              <a:rPr lang="en-US">
                <a:latin typeface="Calibri"/>
                <a:ea typeface="Calibri"/>
                <a:cs typeface="Calibri"/>
              </a:rPr>
              <a:t>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bijdragen</a:t>
            </a:r>
            <a:r>
              <a:rPr lang="en-US">
                <a:latin typeface="Calibri"/>
                <a:ea typeface="Calibri"/>
                <a:cs typeface="Calibri"/>
              </a:rPr>
              <a:t> </a:t>
            </a:r>
            <a:r>
              <a:rPr lang="en-US" err="1">
                <a:latin typeface="Calibri"/>
                <a:ea typeface="Calibri"/>
                <a:cs typeface="Calibri"/>
              </a:rPr>
              <a:t>gedaan</a:t>
            </a:r>
            <a:r>
              <a:rPr lang="en-US">
                <a:latin typeface="Calibri"/>
                <a:ea typeface="Calibri"/>
                <a:cs typeface="Calibri"/>
              </a:rPr>
              <a:t> </a:t>
            </a:r>
            <a:r>
              <a:rPr lang="en-US" err="1">
                <a:latin typeface="Calibri"/>
                <a:ea typeface="Calibri"/>
                <a:cs typeface="Calibri"/>
              </a:rPr>
              <a:t>aan</a:t>
            </a:r>
            <a:r>
              <a:rPr lang="en-US">
                <a:latin typeface="Calibri"/>
                <a:ea typeface="Calibri"/>
                <a:cs typeface="Calibri"/>
              </a:rPr>
              <a:t> het </a:t>
            </a:r>
            <a:r>
              <a:rPr lang="en-US" err="1">
                <a:latin typeface="Calibri"/>
                <a:ea typeface="Calibri"/>
                <a:cs typeface="Calibri"/>
              </a:rPr>
              <a:t>maken</a:t>
            </a:r>
            <a:r>
              <a:rPr lang="en-US">
                <a:latin typeface="Calibri"/>
                <a:ea typeface="Calibri"/>
                <a:cs typeface="Calibri"/>
              </a:rPr>
              <a:t> van </a:t>
            </a:r>
            <a:r>
              <a:rPr lang="en-US" err="1">
                <a:latin typeface="Calibri"/>
                <a:ea typeface="Calibri"/>
                <a:cs typeface="Calibri"/>
              </a:rPr>
              <a:t>nauwkeurige</a:t>
            </a:r>
            <a:r>
              <a:rPr lang="en-US">
                <a:latin typeface="Calibri"/>
                <a:ea typeface="Calibri"/>
                <a:cs typeface="Calibri"/>
              </a:rPr>
              <a:t> </a:t>
            </a:r>
            <a:r>
              <a:rPr lang="en-US" err="1">
                <a:latin typeface="Calibri"/>
                <a:ea typeface="Calibri"/>
                <a:cs typeface="Calibri"/>
              </a:rPr>
              <a:t>horloges</a:t>
            </a:r>
            <a:r>
              <a:rPr lang="en-US">
                <a:latin typeface="Calibri"/>
                <a:ea typeface="Calibri"/>
                <a:cs typeface="Calibri"/>
              </a:rPr>
              <a:t>.</a:t>
            </a:r>
          </a:p>
          <a:p>
            <a:pPr marL="285750" indent="-285750">
              <a:buFont typeface="Calibri"/>
              <a:buChar char="-"/>
            </a:pPr>
            <a:r>
              <a:rPr lang="en-US">
                <a:latin typeface="Calibri"/>
                <a:ea typeface="Calibri"/>
                <a:cs typeface="Calibri"/>
              </a:rPr>
              <a:t>Huygens </a:t>
            </a:r>
            <a:r>
              <a:rPr lang="en-US" err="1">
                <a:latin typeface="Calibri"/>
                <a:ea typeface="Calibri"/>
                <a:cs typeface="Calibri"/>
              </a:rPr>
              <a:t>werd</a:t>
            </a:r>
            <a:r>
              <a:rPr lang="en-US">
                <a:latin typeface="Calibri"/>
                <a:ea typeface="Calibri"/>
                <a:cs typeface="Calibri"/>
              </a:rPr>
              <a:t> in 1660 </a:t>
            </a:r>
            <a:r>
              <a:rPr lang="en-US" err="1">
                <a:latin typeface="Calibri"/>
                <a:ea typeface="Calibri"/>
                <a:cs typeface="Calibri"/>
              </a:rPr>
              <a:t>gevraagd</a:t>
            </a:r>
            <a:r>
              <a:rPr lang="en-US">
                <a:latin typeface="Calibri"/>
                <a:ea typeface="Calibri"/>
                <a:cs typeface="Calibri"/>
              </a:rPr>
              <a:t> om lid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worden</a:t>
            </a:r>
            <a:r>
              <a:rPr lang="en-US">
                <a:latin typeface="Calibri"/>
                <a:ea typeface="Calibri"/>
                <a:cs typeface="Calibri"/>
              </a:rPr>
              <a:t> van Royal Society of London </a:t>
            </a:r>
            <a:r>
              <a:rPr lang="en-US" err="1">
                <a:latin typeface="Calibri"/>
                <a:ea typeface="Calibri"/>
                <a:cs typeface="Calibri"/>
              </a:rPr>
              <a:t>kort</a:t>
            </a:r>
            <a:r>
              <a:rPr lang="en-US">
                <a:latin typeface="Calibri"/>
                <a:ea typeface="Calibri"/>
                <a:cs typeface="Calibri"/>
              </a:rPr>
              <a:t> </a:t>
            </a:r>
            <a:r>
              <a:rPr lang="en-US" err="1">
                <a:latin typeface="Calibri"/>
                <a:ea typeface="Calibri"/>
                <a:cs typeface="Calibri"/>
              </a:rPr>
              <a:t>nadat</a:t>
            </a:r>
            <a:r>
              <a:rPr lang="en-US">
                <a:latin typeface="Calibri"/>
                <a:ea typeface="Calibri"/>
                <a:cs typeface="Calibri"/>
              </a:rPr>
              <a:t> </a:t>
            </a:r>
            <a:r>
              <a:rPr lang="en-US" err="1">
                <a:latin typeface="Calibri"/>
                <a:ea typeface="Calibri"/>
                <a:cs typeface="Calibri"/>
              </a:rPr>
              <a:t>deze</a:t>
            </a:r>
            <a:r>
              <a:rPr lang="en-US">
                <a:latin typeface="Calibri"/>
                <a:ea typeface="Calibri"/>
                <a:cs typeface="Calibri"/>
              </a:rPr>
              <a:t> </a:t>
            </a:r>
            <a:r>
              <a:rPr lang="en-US" err="1">
                <a:latin typeface="Calibri"/>
                <a:ea typeface="Calibri"/>
                <a:cs typeface="Calibri"/>
              </a:rPr>
              <a:t>opgericht</a:t>
            </a:r>
            <a:r>
              <a:rPr lang="en-US">
                <a:latin typeface="Calibri"/>
                <a:ea typeface="Calibri"/>
                <a:cs typeface="Calibri"/>
              </a:rPr>
              <a:t> was. Later in 1664 </a:t>
            </a:r>
            <a:r>
              <a:rPr lang="en-US" err="1">
                <a:latin typeface="Calibri"/>
                <a:ea typeface="Calibri"/>
                <a:cs typeface="Calibri"/>
              </a:rPr>
              <a:t>werd</a:t>
            </a:r>
            <a:r>
              <a:rPr lang="en-US">
                <a:latin typeface="Calibri"/>
                <a:ea typeface="Calibri"/>
                <a:cs typeface="Calibri"/>
              </a:rPr>
              <a:t> </a:t>
            </a:r>
            <a:r>
              <a:rPr lang="en-US" err="1">
                <a:latin typeface="Calibri"/>
                <a:ea typeface="Calibri"/>
                <a:cs typeface="Calibri"/>
              </a:rPr>
              <a:t>hij</a:t>
            </a:r>
            <a:r>
              <a:rPr lang="en-US">
                <a:latin typeface="Calibri"/>
                <a:ea typeface="Calibri"/>
                <a:cs typeface="Calibri"/>
              </a:rPr>
              <a:t> </a:t>
            </a:r>
            <a:r>
              <a:rPr lang="en-US" err="1">
                <a:latin typeface="Calibri"/>
                <a:ea typeface="Calibri"/>
                <a:cs typeface="Calibri"/>
              </a:rPr>
              <a:t>gevraagd</a:t>
            </a:r>
            <a:r>
              <a:rPr lang="en-US">
                <a:latin typeface="Calibri"/>
                <a:ea typeface="Calibri"/>
                <a:cs typeface="Calibri"/>
              </a:rPr>
              <a:t> om lid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worden</a:t>
            </a:r>
            <a:r>
              <a:rPr lang="en-US">
                <a:latin typeface="Calibri"/>
                <a:ea typeface="Calibri"/>
                <a:cs typeface="Calibri"/>
              </a:rPr>
              <a:t> van Académie Royale des Sciences, </a:t>
            </a:r>
            <a:r>
              <a:rPr lang="en-US" err="1">
                <a:latin typeface="Calibri"/>
                <a:ea typeface="Calibri"/>
                <a:cs typeface="Calibri"/>
              </a:rPr>
              <a:t>waarvoor</a:t>
            </a:r>
            <a:r>
              <a:rPr lang="en-US">
                <a:latin typeface="Calibri"/>
                <a:ea typeface="Calibri"/>
                <a:cs typeface="Calibri"/>
              </a:rPr>
              <a:t> </a:t>
            </a:r>
            <a:r>
              <a:rPr lang="en-US" err="1">
                <a:latin typeface="Calibri"/>
                <a:ea typeface="Calibri"/>
                <a:cs typeface="Calibri"/>
              </a:rPr>
              <a:t>hij</a:t>
            </a:r>
            <a:r>
              <a:rPr lang="en-US">
                <a:latin typeface="Calibri"/>
                <a:ea typeface="Calibri"/>
                <a:cs typeface="Calibri"/>
              </a:rPr>
              <a:t> </a:t>
            </a:r>
            <a:r>
              <a:rPr lang="en-US" err="1">
                <a:latin typeface="Calibri"/>
                <a:ea typeface="Calibri"/>
                <a:cs typeface="Calibri"/>
              </a:rPr>
              <a:t>salaris</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apartement</a:t>
            </a:r>
            <a:r>
              <a:rPr lang="en-US">
                <a:latin typeface="Calibri"/>
                <a:ea typeface="Calibri"/>
                <a:cs typeface="Calibri"/>
              </a:rPr>
              <a:t> </a:t>
            </a:r>
            <a:r>
              <a:rPr lang="en-US" err="1">
                <a:latin typeface="Calibri"/>
                <a:ea typeface="Calibri"/>
                <a:cs typeface="Calibri"/>
              </a:rPr>
              <a:t>kreeg</a:t>
            </a:r>
            <a:r>
              <a:rPr lang="en-US">
                <a:latin typeface="Calibri"/>
                <a:ea typeface="Calibri"/>
                <a:cs typeface="Calibri"/>
              </a:rPr>
              <a:t>. </a:t>
            </a:r>
          </a:p>
          <a:p>
            <a:pPr marL="285750" indent="-285750">
              <a:buFont typeface="Calibri"/>
              <a:buChar char="-"/>
            </a:pPr>
            <a:r>
              <a:rPr lang="en-US">
                <a:latin typeface="Calibri"/>
                <a:ea typeface="Calibri"/>
                <a:cs typeface="Calibri"/>
              </a:rPr>
              <a:t>Huygens </a:t>
            </a:r>
            <a:r>
              <a:rPr lang="en-US" err="1">
                <a:latin typeface="Calibri"/>
                <a:ea typeface="Calibri"/>
                <a:cs typeface="Calibri"/>
              </a:rPr>
              <a:t>heeft</a:t>
            </a:r>
            <a:r>
              <a:rPr lang="en-US">
                <a:latin typeface="Calibri"/>
                <a:ea typeface="Calibri"/>
                <a:cs typeface="Calibri"/>
              </a:rPr>
              <a:t> in </a:t>
            </a:r>
            <a:r>
              <a:rPr lang="en-US" err="1">
                <a:latin typeface="Calibri"/>
                <a:ea typeface="Calibri"/>
                <a:cs typeface="Calibri"/>
              </a:rPr>
              <a:t>zijn</a:t>
            </a:r>
            <a:r>
              <a:rPr lang="en-US">
                <a:latin typeface="Calibri"/>
                <a:ea typeface="Calibri"/>
                <a:cs typeface="Calibri"/>
              </a:rPr>
              <a:t> </a:t>
            </a:r>
            <a:r>
              <a:rPr lang="en-US" err="1">
                <a:latin typeface="Calibri"/>
                <a:ea typeface="Calibri"/>
                <a:cs typeface="Calibri"/>
              </a:rPr>
              <a:t>tijd</a:t>
            </a:r>
            <a:r>
              <a:rPr lang="en-US">
                <a:latin typeface="Calibri"/>
                <a:ea typeface="Calibri"/>
                <a:cs typeface="Calibri"/>
              </a:rPr>
              <a:t> in Parijs </a:t>
            </a:r>
            <a:r>
              <a:rPr lang="en-US" err="1">
                <a:latin typeface="Calibri"/>
                <a:ea typeface="Calibri"/>
                <a:cs typeface="Calibri"/>
              </a:rPr>
              <a:t>vernomen</a:t>
            </a:r>
            <a:r>
              <a:rPr lang="en-US">
                <a:latin typeface="Calibri"/>
                <a:ea typeface="Calibri"/>
                <a:cs typeface="Calibri"/>
              </a:rPr>
              <a:t> van de </a:t>
            </a:r>
            <a:r>
              <a:rPr lang="en-US" err="1">
                <a:latin typeface="Calibri"/>
                <a:ea typeface="Calibri"/>
                <a:cs typeface="Calibri"/>
              </a:rPr>
              <a:t>correspondentie</a:t>
            </a:r>
            <a:r>
              <a:rPr lang="en-US">
                <a:latin typeface="Calibri"/>
                <a:ea typeface="Calibri"/>
                <a:cs typeface="Calibri"/>
              </a:rPr>
              <a:t> </a:t>
            </a:r>
            <a:r>
              <a:rPr lang="en-US" err="1">
                <a:latin typeface="Calibri"/>
                <a:ea typeface="Calibri"/>
                <a:cs typeface="Calibri"/>
              </a:rPr>
              <a:t>tussen</a:t>
            </a:r>
            <a:r>
              <a:rPr lang="en-US">
                <a:latin typeface="Calibri"/>
                <a:ea typeface="Calibri"/>
                <a:cs typeface="Calibri"/>
              </a:rPr>
              <a:t> Pascale </a:t>
            </a:r>
            <a:r>
              <a:rPr lang="en-US" err="1">
                <a:latin typeface="Calibri"/>
                <a:ea typeface="Calibri"/>
                <a:cs typeface="Calibri"/>
              </a:rPr>
              <a:t>en</a:t>
            </a:r>
            <a:r>
              <a:rPr lang="en-US">
                <a:latin typeface="Calibri"/>
                <a:ea typeface="Calibri"/>
                <a:cs typeface="Calibri"/>
              </a:rPr>
              <a:t> Fermat over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onderwerp</a:t>
            </a:r>
            <a:r>
              <a:rPr lang="en-US">
                <a:latin typeface="Calibri"/>
                <a:ea typeface="Calibri"/>
                <a:cs typeface="Calibri"/>
              </a:rPr>
              <a:t> </a:t>
            </a:r>
            <a:r>
              <a:rPr lang="en-US" err="1">
                <a:latin typeface="Calibri"/>
                <a:ea typeface="Calibri"/>
                <a:cs typeface="Calibri"/>
              </a:rPr>
              <a:t>dat</a:t>
            </a:r>
            <a:r>
              <a:rPr lang="en-US">
                <a:latin typeface="Calibri"/>
                <a:ea typeface="Calibri"/>
                <a:cs typeface="Calibri"/>
              </a:rPr>
              <a:t> </a:t>
            </a:r>
            <a:r>
              <a:rPr lang="en-US" err="1">
                <a:latin typeface="Calibri"/>
                <a:ea typeface="Calibri"/>
                <a:cs typeface="Calibri"/>
              </a:rPr>
              <a:t>werd</a:t>
            </a:r>
            <a:r>
              <a:rPr lang="en-US">
                <a:latin typeface="Calibri"/>
                <a:ea typeface="Calibri"/>
                <a:cs typeface="Calibri"/>
              </a:rPr>
              <a:t> </a:t>
            </a:r>
            <a:r>
              <a:rPr lang="en-US" err="1">
                <a:latin typeface="Calibri"/>
                <a:ea typeface="Calibri"/>
                <a:cs typeface="Calibri"/>
              </a:rPr>
              <a:t>aangesteld</a:t>
            </a:r>
            <a:r>
              <a:rPr lang="en-US">
                <a:latin typeface="Calibri"/>
                <a:ea typeface="Calibri"/>
                <a:cs typeface="Calibri"/>
              </a:rPr>
              <a:t> door Chevalier de Mere die </a:t>
            </a:r>
            <a:r>
              <a:rPr lang="en-US" err="1">
                <a:latin typeface="Calibri"/>
                <a:ea typeface="Calibri"/>
                <a:cs typeface="Calibri"/>
              </a:rPr>
              <a:t>meer</a:t>
            </a:r>
            <a:r>
              <a:rPr lang="en-US">
                <a:latin typeface="Calibri"/>
                <a:ea typeface="Calibri"/>
                <a:cs typeface="Calibri"/>
              </a:rPr>
              <a:t> </a:t>
            </a:r>
            <a:r>
              <a:rPr lang="en-US" err="1">
                <a:latin typeface="Calibri"/>
                <a:ea typeface="Calibri"/>
                <a:cs typeface="Calibri"/>
              </a:rPr>
              <a:t>wilde</a:t>
            </a:r>
            <a:r>
              <a:rPr lang="en-US">
                <a:latin typeface="Calibri"/>
                <a:ea typeface="Calibri"/>
                <a:cs typeface="Calibri"/>
              </a:rPr>
              <a:t> </a:t>
            </a:r>
            <a:r>
              <a:rPr lang="en-US" err="1">
                <a:latin typeface="Calibri"/>
                <a:ea typeface="Calibri"/>
                <a:cs typeface="Calibri"/>
              </a:rPr>
              <a:t>weten</a:t>
            </a:r>
            <a:r>
              <a:rPr lang="en-US">
                <a:latin typeface="Calibri"/>
                <a:ea typeface="Calibri"/>
                <a:cs typeface="Calibri"/>
              </a:rPr>
              <a:t> over </a:t>
            </a:r>
            <a:r>
              <a:rPr lang="en-US" err="1">
                <a:latin typeface="Calibri"/>
                <a:ea typeface="Calibri"/>
                <a:cs typeface="Calibri"/>
              </a:rPr>
              <a:t>kansspelen</a:t>
            </a:r>
            <a:r>
              <a:rPr lang="en-US">
                <a:latin typeface="Calibri"/>
                <a:ea typeface="Calibri"/>
                <a:cs typeface="Calibri"/>
              </a:rPr>
              <a:t>. Hij </a:t>
            </a:r>
            <a:r>
              <a:rPr lang="en-US" err="1">
                <a:latin typeface="Calibri"/>
                <a:ea typeface="Calibri"/>
                <a:cs typeface="Calibri"/>
              </a:rPr>
              <a:t>heeft</a:t>
            </a:r>
            <a:r>
              <a:rPr lang="en-US">
                <a:latin typeface="Calibri"/>
                <a:ea typeface="Calibri"/>
                <a:cs typeface="Calibri"/>
              </a:rPr>
              <a:t> </a:t>
            </a:r>
            <a:r>
              <a:rPr lang="en-US" err="1">
                <a:latin typeface="Calibri"/>
                <a:ea typeface="Calibri"/>
                <a:cs typeface="Calibri"/>
              </a:rPr>
              <a:t>dit</a:t>
            </a:r>
            <a:r>
              <a:rPr lang="en-US">
                <a:latin typeface="Calibri"/>
                <a:ea typeface="Calibri"/>
                <a:cs typeface="Calibri"/>
              </a:rPr>
              <a:t> </a:t>
            </a:r>
            <a:r>
              <a:rPr lang="en-US" err="1">
                <a:latin typeface="Calibri"/>
                <a:ea typeface="Calibri"/>
                <a:cs typeface="Calibri"/>
              </a:rPr>
              <a:t>destijds</a:t>
            </a:r>
            <a:r>
              <a:rPr lang="en-US">
                <a:latin typeface="Calibri"/>
                <a:ea typeface="Calibri"/>
                <a:cs typeface="Calibri"/>
              </a:rPr>
              <a:t> </a:t>
            </a:r>
            <a:r>
              <a:rPr lang="en-US" err="1">
                <a:latin typeface="Calibri"/>
                <a:ea typeface="Calibri"/>
                <a:cs typeface="Calibri"/>
              </a:rPr>
              <a:t>bondig</a:t>
            </a:r>
            <a:r>
              <a:rPr lang="en-US">
                <a:latin typeface="Calibri"/>
                <a:ea typeface="Calibri"/>
                <a:cs typeface="Calibri"/>
              </a:rPr>
              <a:t> </a:t>
            </a:r>
            <a:r>
              <a:rPr lang="en-US" err="1">
                <a:latin typeface="Calibri"/>
                <a:ea typeface="Calibri"/>
                <a:cs typeface="Calibri"/>
              </a:rPr>
              <a:t>opgeschreven</a:t>
            </a:r>
            <a:r>
              <a:rPr lang="en-US">
                <a:latin typeface="Calibri"/>
                <a:ea typeface="Calibri"/>
                <a:cs typeface="Calibri"/>
              </a:rPr>
              <a:t> in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werk</a:t>
            </a:r>
            <a:r>
              <a:rPr lang="en-US">
                <a:latin typeface="Calibri"/>
                <a:ea typeface="Calibri"/>
                <a:cs typeface="Calibri"/>
              </a:rPr>
              <a:t>.</a:t>
            </a:r>
          </a:p>
          <a:p>
            <a:pPr marL="285750" indent="-285750">
              <a:buFont typeface="Calibri"/>
              <a:buChar char="-"/>
            </a:pPr>
            <a:r>
              <a:rPr lang="en-US" err="1">
                <a:latin typeface="Calibri"/>
                <a:ea typeface="Calibri"/>
                <a:cs typeface="Calibri"/>
              </a:rPr>
              <a:t>Iets</a:t>
            </a:r>
            <a:r>
              <a:rPr lang="en-US">
                <a:latin typeface="Calibri"/>
                <a:ea typeface="Calibri"/>
                <a:cs typeface="Calibri"/>
              </a:rPr>
              <a:t> over </a:t>
            </a:r>
            <a:r>
              <a:rPr lang="en-US" err="1">
                <a:latin typeface="Calibri"/>
                <a:ea typeface="Calibri"/>
                <a:cs typeface="Calibri"/>
              </a:rPr>
              <a:t>middelpuntvliedende</a:t>
            </a:r>
            <a:r>
              <a:rPr lang="en-US">
                <a:latin typeface="Calibri"/>
                <a:ea typeface="Calibri"/>
                <a:cs typeface="Calibri"/>
              </a:rPr>
              <a:t> </a:t>
            </a:r>
            <a:r>
              <a:rPr lang="en-US" err="1">
                <a:latin typeface="Calibri"/>
                <a:ea typeface="Calibri"/>
                <a:cs typeface="Calibri"/>
              </a:rPr>
              <a:t>kracht</a:t>
            </a:r>
            <a:r>
              <a:rPr lang="en-US">
                <a:latin typeface="Calibri"/>
                <a:ea typeface="Calibri"/>
                <a:cs typeface="Calibri"/>
              </a:rPr>
              <a:t> ...</a:t>
            </a:r>
          </a:p>
          <a:p>
            <a:pPr marL="285750" indent="-285750">
              <a:buFont typeface="Calibri"/>
              <a:buChar char="-"/>
            </a:pPr>
            <a:r>
              <a:rPr lang="en-US" err="1">
                <a:latin typeface="Calibri"/>
                <a:ea typeface="Calibri"/>
                <a:cs typeface="Calibri"/>
              </a:rPr>
              <a:t>Iets</a:t>
            </a:r>
            <a:r>
              <a:rPr lang="en-US">
                <a:latin typeface="Calibri"/>
                <a:ea typeface="Calibri"/>
                <a:cs typeface="Calibri"/>
              </a:rPr>
              <a:t> over </a:t>
            </a:r>
            <a:r>
              <a:rPr lang="en-US" err="1">
                <a:latin typeface="Calibri"/>
                <a:ea typeface="Calibri"/>
                <a:cs typeface="Calibri"/>
              </a:rPr>
              <a:t>licht</a:t>
            </a:r>
            <a:r>
              <a:rPr lang="en-US">
                <a:latin typeface="Calibri"/>
                <a:ea typeface="Calibri"/>
                <a:cs typeface="Calibri"/>
              </a:rPr>
              <a:t> </a:t>
            </a:r>
            <a:r>
              <a:rPr lang="en-US" err="1">
                <a:latin typeface="Calibri"/>
                <a:ea typeface="Calibri"/>
                <a:cs typeface="Calibri"/>
              </a:rPr>
              <a:t>als</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golf ...</a:t>
            </a:r>
          </a:p>
        </p:txBody>
      </p:sp>
      <p:sp>
        <p:nvSpPr>
          <p:cNvPr id="4" name="Slide Number Placeholder 3"/>
          <p:cNvSpPr>
            <a:spLocks noGrp="1"/>
          </p:cNvSpPr>
          <p:nvPr>
            <p:ph type="sldNum" sz="quarter" idx="5"/>
          </p:nvPr>
        </p:nvSpPr>
        <p:spPr/>
        <p:txBody>
          <a:bodyPr/>
          <a:lstStyle/>
          <a:p>
            <a:fld id="{AB0871FE-9DF2-774B-84C3-C14DE5A497FC}" type="slidenum">
              <a:rPr lang="en-NL" smtClean="0"/>
              <a:t>10</a:t>
            </a:fld>
            <a:endParaRPr lang="en-NL"/>
          </a:p>
        </p:txBody>
      </p:sp>
    </p:spTree>
    <p:extLst>
      <p:ext uri="{BB962C8B-B14F-4D97-AF65-F5344CB8AC3E}">
        <p14:creationId xmlns:p14="http://schemas.microsoft.com/office/powerpoint/2010/main" val="1338296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B0871FE-9DF2-774B-84C3-C14DE5A497FC}" type="slidenum">
              <a:rPr lang="en-NL" smtClean="0"/>
              <a:t>14</a:t>
            </a:fld>
            <a:endParaRPr lang="en-NL"/>
          </a:p>
        </p:txBody>
      </p:sp>
    </p:spTree>
    <p:extLst>
      <p:ext uri="{BB962C8B-B14F-4D97-AF65-F5344CB8AC3E}">
        <p14:creationId xmlns:p14="http://schemas.microsoft.com/office/powerpoint/2010/main" val="159979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latin typeface="Calibri"/>
                <a:ea typeface="Calibri"/>
                <a:cs typeface="Calibri"/>
              </a:rPr>
              <a:t>De </a:t>
            </a:r>
            <a:r>
              <a:rPr lang="en-US" err="1">
                <a:latin typeface="Calibri"/>
                <a:ea typeface="Calibri"/>
                <a:cs typeface="Calibri"/>
              </a:rPr>
              <a:t>invloed</a:t>
            </a:r>
            <a:r>
              <a:rPr lang="en-US">
                <a:latin typeface="Calibri"/>
                <a:ea typeface="Calibri"/>
                <a:cs typeface="Calibri"/>
              </a:rPr>
              <a:t> van </a:t>
            </a:r>
            <a:r>
              <a:rPr lang="en-US" err="1">
                <a:latin typeface="Calibri"/>
                <a:ea typeface="Calibri"/>
                <a:cs typeface="Calibri"/>
              </a:rPr>
              <a:t>wiskunde</a:t>
            </a:r>
            <a:r>
              <a:rPr lang="en-US">
                <a:latin typeface="Calibri"/>
                <a:ea typeface="Calibri"/>
                <a:cs typeface="Calibri"/>
              </a:rPr>
              <a:t> op de </a:t>
            </a:r>
            <a:r>
              <a:rPr lang="en-US" err="1">
                <a:latin typeface="Calibri"/>
                <a:ea typeface="Calibri"/>
                <a:cs typeface="Calibri"/>
              </a:rPr>
              <a:t>schilderkunst</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andere</a:t>
            </a:r>
            <a:r>
              <a:rPr lang="en-US">
                <a:latin typeface="Calibri"/>
                <a:ea typeface="Calibri"/>
                <a:cs typeface="Calibri"/>
              </a:rPr>
              <a:t> </a:t>
            </a:r>
            <a:r>
              <a:rPr lang="en-US" err="1">
                <a:latin typeface="Calibri"/>
                <a:ea typeface="Calibri"/>
                <a:cs typeface="Calibri"/>
              </a:rPr>
              <a:t>kunsten</a:t>
            </a:r>
            <a:r>
              <a:rPr lang="en-US">
                <a:latin typeface="Calibri"/>
                <a:ea typeface="Calibri"/>
                <a:cs typeface="Calibri"/>
              </a:rPr>
              <a:t> </a:t>
            </a:r>
            <a:r>
              <a:rPr lang="en-US" err="1">
                <a:latin typeface="Calibri"/>
                <a:ea typeface="Calibri"/>
                <a:cs typeface="Calibri"/>
              </a:rPr>
              <a:t>wordt</a:t>
            </a:r>
            <a:r>
              <a:rPr lang="en-US">
                <a:latin typeface="Calibri"/>
                <a:ea typeface="Calibri"/>
                <a:cs typeface="Calibri"/>
              </a:rPr>
              <a:t> </a:t>
            </a:r>
            <a:r>
              <a:rPr lang="en-US" err="1">
                <a:latin typeface="Calibri"/>
                <a:ea typeface="Calibri"/>
                <a:cs typeface="Calibri"/>
              </a:rPr>
              <a:t>duidelijker</a:t>
            </a:r>
            <a:r>
              <a:rPr lang="en-US">
                <a:latin typeface="Calibri"/>
                <a:ea typeface="Calibri"/>
                <a:cs typeface="Calibri"/>
              </a:rPr>
              <a:t> in </a:t>
            </a:r>
            <a:r>
              <a:rPr lang="en-US" err="1">
                <a:latin typeface="Calibri"/>
                <a:ea typeface="Calibri"/>
                <a:cs typeface="Calibri"/>
              </a:rPr>
              <a:t>deze</a:t>
            </a:r>
            <a:r>
              <a:rPr lang="en-US">
                <a:latin typeface="Calibri"/>
                <a:ea typeface="Calibri"/>
                <a:cs typeface="Calibri"/>
              </a:rPr>
              <a:t> </a:t>
            </a:r>
            <a:r>
              <a:rPr lang="en-US" err="1">
                <a:latin typeface="Calibri"/>
                <a:ea typeface="Calibri"/>
                <a:cs typeface="Calibri"/>
              </a:rPr>
              <a:t>tijd</a:t>
            </a:r>
            <a:r>
              <a:rPr lang="en-US">
                <a:latin typeface="Calibri"/>
                <a:ea typeface="Calibri"/>
                <a:cs typeface="Calibri"/>
              </a:rPr>
              <a:t>, </a:t>
            </a:r>
            <a:r>
              <a:rPr lang="en-US" err="1">
                <a:latin typeface="Calibri"/>
                <a:ea typeface="Calibri"/>
                <a:cs typeface="Calibri"/>
              </a:rPr>
              <a:t>voornamelijk</a:t>
            </a:r>
            <a:r>
              <a:rPr lang="en-US">
                <a:latin typeface="Calibri"/>
                <a:ea typeface="Calibri"/>
                <a:cs typeface="Calibri"/>
              </a:rPr>
              <a:t> door de </a:t>
            </a:r>
            <a:r>
              <a:rPr lang="en-US" err="1">
                <a:latin typeface="Calibri"/>
                <a:ea typeface="Calibri"/>
                <a:cs typeface="Calibri"/>
              </a:rPr>
              <a:t>opkomst</a:t>
            </a:r>
            <a:r>
              <a:rPr lang="en-US">
                <a:latin typeface="Calibri"/>
                <a:ea typeface="Calibri"/>
                <a:cs typeface="Calibri"/>
              </a:rPr>
              <a:t> van </a:t>
            </a:r>
            <a:r>
              <a:rPr lang="en-US" err="1">
                <a:latin typeface="Calibri"/>
                <a:ea typeface="Calibri"/>
                <a:cs typeface="Calibri"/>
              </a:rPr>
              <a:t>meetkunde</a:t>
            </a:r>
            <a:r>
              <a:rPr lang="en-US">
                <a:latin typeface="Calibri"/>
                <a:ea typeface="Calibri"/>
                <a:cs typeface="Calibri"/>
              </a:rPr>
              <a:t> die </a:t>
            </a:r>
            <a:r>
              <a:rPr lang="en-US" err="1">
                <a:latin typeface="Calibri"/>
                <a:ea typeface="Calibri"/>
                <a:cs typeface="Calibri"/>
              </a:rPr>
              <a:t>gebruikt</a:t>
            </a:r>
            <a:r>
              <a:rPr lang="en-US">
                <a:latin typeface="Calibri"/>
                <a:ea typeface="Calibri"/>
                <a:cs typeface="Calibri"/>
              </a:rPr>
              <a:t> </a:t>
            </a:r>
            <a:r>
              <a:rPr lang="en-US" err="1">
                <a:latin typeface="Calibri"/>
                <a:ea typeface="Calibri"/>
                <a:cs typeface="Calibri"/>
              </a:rPr>
              <a:t>wordt</a:t>
            </a:r>
            <a:r>
              <a:rPr lang="en-US">
                <a:latin typeface="Calibri"/>
                <a:ea typeface="Calibri"/>
                <a:cs typeface="Calibri"/>
              </a:rPr>
              <a:t> om </a:t>
            </a:r>
            <a:r>
              <a:rPr lang="en-US" err="1">
                <a:latin typeface="Calibri"/>
                <a:ea typeface="Calibri"/>
                <a:cs typeface="Calibri"/>
              </a:rPr>
              <a:t>beter</a:t>
            </a:r>
            <a:r>
              <a:rPr lang="en-US">
                <a:latin typeface="Calibri"/>
                <a:ea typeface="Calibri"/>
                <a:cs typeface="Calibri"/>
              </a:rPr>
              <a:t> </a:t>
            </a:r>
            <a:r>
              <a:rPr lang="en-US" err="1">
                <a:latin typeface="Calibri"/>
                <a:ea typeface="Calibri"/>
                <a:cs typeface="Calibri"/>
              </a:rPr>
              <a:t>perspectief</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kunnen</a:t>
            </a:r>
            <a:r>
              <a:rPr lang="en-US">
                <a:latin typeface="Calibri"/>
                <a:ea typeface="Calibri"/>
                <a:cs typeface="Calibri"/>
              </a:rPr>
              <a:t> </a:t>
            </a:r>
            <a:r>
              <a:rPr lang="en-US" err="1">
                <a:latin typeface="Calibri"/>
                <a:ea typeface="Calibri"/>
                <a:cs typeface="Calibri"/>
              </a:rPr>
              <a:t>schilderen</a:t>
            </a:r>
            <a:r>
              <a:rPr lang="en-US">
                <a:latin typeface="Calibri"/>
                <a:ea typeface="Calibri"/>
                <a:cs typeface="Calibri"/>
              </a:rPr>
              <a:t>.</a:t>
            </a:r>
          </a:p>
          <a:p>
            <a:pPr marL="171450" indent="-171450">
              <a:buFont typeface="Calibri"/>
              <a:buChar char="-"/>
            </a:pPr>
            <a:r>
              <a:rPr lang="en-US">
                <a:latin typeface="Calibri"/>
                <a:ea typeface="Calibri"/>
                <a:cs typeface="Calibri"/>
              </a:rPr>
              <a:t>We </a:t>
            </a:r>
            <a:r>
              <a:rPr lang="en-US" err="1">
                <a:latin typeface="Calibri"/>
                <a:ea typeface="Calibri"/>
                <a:cs typeface="Calibri"/>
              </a:rPr>
              <a:t>zien</a:t>
            </a:r>
            <a:r>
              <a:rPr lang="en-US">
                <a:latin typeface="Calibri"/>
                <a:ea typeface="Calibri"/>
                <a:cs typeface="Calibri"/>
              </a:rPr>
              <a:t> </a:t>
            </a:r>
            <a:r>
              <a:rPr lang="en-US" err="1">
                <a:latin typeface="Calibri"/>
                <a:ea typeface="Calibri"/>
                <a:cs typeface="Calibri"/>
              </a:rPr>
              <a:t>dit</a:t>
            </a:r>
            <a:r>
              <a:rPr lang="en-US">
                <a:latin typeface="Calibri"/>
                <a:ea typeface="Calibri"/>
                <a:cs typeface="Calibri"/>
              </a:rPr>
              <a:t> </a:t>
            </a:r>
            <a:r>
              <a:rPr lang="en-US" err="1">
                <a:latin typeface="Calibri"/>
                <a:ea typeface="Calibri"/>
                <a:cs typeface="Calibri"/>
              </a:rPr>
              <a:t>als</a:t>
            </a:r>
            <a:r>
              <a:rPr lang="en-US">
                <a:latin typeface="Calibri"/>
                <a:ea typeface="Calibri"/>
                <a:cs typeface="Calibri"/>
              </a:rPr>
              <a:t> we twee </a:t>
            </a:r>
            <a:r>
              <a:rPr lang="en-US" err="1">
                <a:latin typeface="Calibri"/>
                <a:ea typeface="Calibri"/>
                <a:cs typeface="Calibri"/>
              </a:rPr>
              <a:t>schilderijen</a:t>
            </a:r>
            <a:r>
              <a:rPr lang="en-US">
                <a:latin typeface="Calibri"/>
                <a:ea typeface="Calibri"/>
                <a:cs typeface="Calibri"/>
              </a:rPr>
              <a:t> </a:t>
            </a:r>
            <a:r>
              <a:rPr lang="en-US" err="1">
                <a:latin typeface="Calibri"/>
                <a:ea typeface="Calibri"/>
                <a:cs typeface="Calibri"/>
              </a:rPr>
              <a:t>bekijken</a:t>
            </a:r>
            <a:r>
              <a:rPr lang="en-US">
                <a:latin typeface="Calibri"/>
                <a:ea typeface="Calibri"/>
                <a:cs typeface="Calibri"/>
              </a:rPr>
              <a:t>. </a:t>
            </a:r>
            <a:r>
              <a:rPr lang="en-US" err="1">
                <a:latin typeface="Calibri"/>
                <a:ea typeface="Calibri"/>
                <a:cs typeface="Calibri"/>
              </a:rPr>
              <a:t>Vergelijk</a:t>
            </a:r>
            <a:r>
              <a:rPr lang="en-US">
                <a:latin typeface="Calibri"/>
                <a:ea typeface="Calibri"/>
                <a:cs typeface="Calibri"/>
              </a:rPr>
              <a:t> </a:t>
            </a:r>
            <a:r>
              <a:rPr lang="en-US" err="1">
                <a:latin typeface="Calibri"/>
                <a:ea typeface="Calibri"/>
                <a:cs typeface="Calibri"/>
              </a:rPr>
              <a:t>deze</a:t>
            </a:r>
            <a:r>
              <a:rPr lang="en-US">
                <a:latin typeface="Calibri"/>
                <a:ea typeface="Calibri"/>
                <a:cs typeface="Calibri"/>
              </a:rPr>
              <a:t> twee </a:t>
            </a:r>
            <a:r>
              <a:rPr lang="en-US" err="1">
                <a:latin typeface="Calibri"/>
                <a:ea typeface="Calibri"/>
                <a:cs typeface="Calibri"/>
              </a:rPr>
              <a:t>schilderijen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zeg</a:t>
            </a:r>
            <a:r>
              <a:rPr lang="en-US">
                <a:latin typeface="Calibri"/>
                <a:ea typeface="Calibri"/>
                <a:cs typeface="Calibri"/>
              </a:rPr>
              <a:t> </a:t>
            </a:r>
            <a:r>
              <a:rPr lang="en-US" err="1">
                <a:latin typeface="Calibri"/>
                <a:ea typeface="Calibri"/>
                <a:cs typeface="Calibri"/>
              </a:rPr>
              <a:t>hier</a:t>
            </a:r>
            <a:r>
              <a:rPr lang="en-US">
                <a:latin typeface="Calibri"/>
                <a:ea typeface="Calibri"/>
                <a:cs typeface="Calibri"/>
              </a:rPr>
              <a:t> </a:t>
            </a:r>
            <a:r>
              <a:rPr lang="en-US" err="1">
                <a:latin typeface="Calibri"/>
                <a:ea typeface="Calibri"/>
                <a:cs typeface="Calibri"/>
              </a:rPr>
              <a:t>iets</a:t>
            </a:r>
            <a:r>
              <a:rPr lang="en-US">
                <a:latin typeface="Calibri"/>
                <a:ea typeface="Calibri"/>
                <a:cs typeface="Calibri"/>
              </a:rPr>
              <a:t> </a:t>
            </a:r>
            <a:r>
              <a:rPr lang="en-US" err="1">
                <a:latin typeface="Calibri"/>
                <a:ea typeface="Calibri"/>
                <a:cs typeface="Calibri"/>
              </a:rPr>
              <a:t>zinnigs</a:t>
            </a:r>
            <a:r>
              <a:rPr lang="en-US">
                <a:latin typeface="Calibri"/>
                <a:ea typeface="Calibri"/>
                <a:cs typeface="Calibri"/>
              </a:rPr>
              <a:t> over.</a:t>
            </a:r>
          </a:p>
        </p:txBody>
      </p:sp>
      <p:sp>
        <p:nvSpPr>
          <p:cNvPr id="4" name="Slide Number Placeholder 3"/>
          <p:cNvSpPr>
            <a:spLocks noGrp="1"/>
          </p:cNvSpPr>
          <p:nvPr>
            <p:ph type="sldNum" sz="quarter" idx="5"/>
          </p:nvPr>
        </p:nvSpPr>
        <p:spPr/>
        <p:txBody>
          <a:bodyPr/>
          <a:lstStyle/>
          <a:p>
            <a:fld id="{AB0871FE-9DF2-774B-84C3-C14DE5A497FC}" type="slidenum">
              <a:rPr lang="en-NL" smtClean="0"/>
              <a:t>23</a:t>
            </a:fld>
            <a:endParaRPr lang="en-NL"/>
          </a:p>
        </p:txBody>
      </p:sp>
    </p:spTree>
    <p:extLst>
      <p:ext uri="{BB962C8B-B14F-4D97-AF65-F5344CB8AC3E}">
        <p14:creationId xmlns:p14="http://schemas.microsoft.com/office/powerpoint/2010/main" val="384253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a:t>Een van eerste boeken over perspectief Della pittura in 1435 geschreven door Alberti. </a:t>
            </a:r>
          </a:p>
          <a:p>
            <a:pPr marL="171450" indent="-171450">
              <a:buFontTx/>
              <a:buChar char="-"/>
            </a:pPr>
            <a:r>
              <a:rPr lang="en-NL"/>
              <a:t>Eerst in Latijn geschreven dat destijds nog voor hogere klasse was. Had dus eerst niet zo’n groot bereik ook ivm boekdrukkunst die later werd uitgevonden (1440). Later naar Italiaans vertaald, en ook gedrukt wat het bereik en invloed van dit boek enorm heeft vergroot. </a:t>
            </a:r>
          </a:p>
          <a:p>
            <a:pPr marL="171450" indent="-171450">
              <a:buFontTx/>
              <a:buChar char="-"/>
            </a:pPr>
            <a:r>
              <a:rPr lang="en-NL"/>
              <a:t>In dit boek werden naast perspectief, ook licht en kleuren en ook het belang van artiesten, etc. besproken.</a:t>
            </a:r>
          </a:p>
          <a:p>
            <a:pPr marL="171450" indent="-171450">
              <a:buFontTx/>
              <a:buChar char="-"/>
            </a:pPr>
            <a:r>
              <a:rPr lang="en-NL"/>
              <a:t>Dit boek heeft ook invloed op grote schilders later in Renaisance gehad, zoals Leonardo da Vinci en Raffaelo</a:t>
            </a:r>
          </a:p>
          <a:p>
            <a:pPr marL="171450" indent="-171450">
              <a:buFontTx/>
              <a:buChar char="-"/>
            </a:pPr>
            <a:r>
              <a:rPr lang="en-NL"/>
              <a:t>We gaan kijken naar hoe Alberti in zijn boek uitlegt hoe je een betegelde vloer kan creeren:</a:t>
            </a:r>
          </a:p>
          <a:p>
            <a:pPr marL="628650" lvl="1" indent="-171450">
              <a:buFontTx/>
              <a:buChar char="-"/>
            </a:pPr>
            <a:r>
              <a:rPr lang="en-NL"/>
              <a:t>Uitleg typen …</a:t>
            </a:r>
          </a:p>
          <a:p>
            <a:endParaRPr lang="en-NL"/>
          </a:p>
        </p:txBody>
      </p:sp>
      <p:sp>
        <p:nvSpPr>
          <p:cNvPr id="4" name="Slide Number Placeholder 3"/>
          <p:cNvSpPr>
            <a:spLocks noGrp="1"/>
          </p:cNvSpPr>
          <p:nvPr>
            <p:ph type="sldNum" sz="quarter" idx="5"/>
          </p:nvPr>
        </p:nvSpPr>
        <p:spPr/>
        <p:txBody>
          <a:bodyPr/>
          <a:lstStyle/>
          <a:p>
            <a:fld id="{AB0871FE-9DF2-774B-84C3-C14DE5A497FC}" type="slidenum">
              <a:rPr lang="en-NL" smtClean="0"/>
              <a:t>25</a:t>
            </a:fld>
            <a:endParaRPr lang="en-NL"/>
          </a:p>
        </p:txBody>
      </p:sp>
    </p:spTree>
    <p:extLst>
      <p:ext uri="{BB962C8B-B14F-4D97-AF65-F5344CB8AC3E}">
        <p14:creationId xmlns:p14="http://schemas.microsoft.com/office/powerpoint/2010/main" val="17100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a:t>Albrecht Dürer heeft een aantal jaar in Italië perspectief en verbonden velden bestudeerd. Daarna heeft hij besloten een eigen boek hierover te schrijven.</a:t>
            </a:r>
          </a:p>
          <a:p>
            <a:pPr marL="171450" indent="-171450">
              <a:buFontTx/>
              <a:buChar char="-"/>
            </a:pPr>
            <a:r>
              <a:rPr lang="en-NL"/>
              <a:t>Duitse artiesten waren praktisch gezien even goed, alleen liepen achter met de theorie. Hiervoor schreef hij het boek.</a:t>
            </a:r>
          </a:p>
          <a:p>
            <a:pPr marL="171450" indent="-171450">
              <a:buFontTx/>
              <a:buChar char="-"/>
            </a:pPr>
            <a:r>
              <a:rPr lang="en-NL"/>
              <a:t>Het is een van de vroegste boeken in het Duits over meetkunde. </a:t>
            </a:r>
          </a:p>
          <a:p>
            <a:pPr marL="171450" indent="-171450">
              <a:buFontTx/>
              <a:buChar char="-"/>
            </a:pPr>
            <a:r>
              <a:rPr lang="en-NL"/>
              <a:t>Hij focust in zijn boek op het verbeelden van ruimtelijke krommen, hierbij poogt hij dit te benaderen door de krommen te projecteren op het yz en xy vlak. </a:t>
            </a:r>
          </a:p>
          <a:p>
            <a:pPr marL="171450" indent="-171450">
              <a:buFontTx/>
              <a:buChar char="-"/>
            </a:pPr>
            <a:r>
              <a:rPr lang="en-NL"/>
              <a:t>Niet voor alle krommen is dit recht toe recht aan, dit gaat namelijk mis bij een ellips die is gedefinieerd als het snijvlak van een vlak en een rechte kegel. </a:t>
            </a:r>
          </a:p>
          <a:p>
            <a:pPr marL="628650" lvl="1" indent="-171450">
              <a:buFontTx/>
              <a:buChar char="-"/>
            </a:pPr>
            <a:r>
              <a:rPr lang="en-NL"/>
              <a:t>De manier waarop hij dit heeft geconstrueerd is …</a:t>
            </a:r>
          </a:p>
          <a:p>
            <a:pPr marL="628650" lvl="1" indent="-171450">
              <a:buFontTx/>
              <a:buChar char="-"/>
            </a:pPr>
            <a:r>
              <a:rPr lang="en-NL"/>
              <a:t>Hieruit haalde hij dat een ellips ei-vormig is</a:t>
            </a:r>
          </a:p>
          <a:p>
            <a:pPr marL="171450" lvl="0" indent="-171450">
              <a:buFontTx/>
              <a:buChar char="-"/>
            </a:pPr>
            <a:r>
              <a:rPr lang="en-GB" err="1"/>
              <a:t>Vervolgens</a:t>
            </a:r>
            <a:r>
              <a:rPr lang="en-GB"/>
              <a:t> past </a:t>
            </a:r>
            <a:r>
              <a:rPr lang="en-GB" err="1"/>
              <a:t>hij</a:t>
            </a:r>
            <a:r>
              <a:rPr lang="en-GB"/>
              <a:t> </a:t>
            </a:r>
            <a:r>
              <a:rPr lang="en-GB" err="1"/>
              <a:t>vele</a:t>
            </a:r>
            <a:r>
              <a:rPr lang="en-GB"/>
              <a:t> </a:t>
            </a:r>
            <a:r>
              <a:rPr lang="en-GB" err="1"/>
              <a:t>concepten</a:t>
            </a:r>
            <a:r>
              <a:rPr lang="en-GB"/>
              <a:t> toe, door </a:t>
            </a:r>
            <a:r>
              <a:rPr lang="en-GB" err="1"/>
              <a:t>bijvoorbeeld</a:t>
            </a:r>
            <a:r>
              <a:rPr lang="en-GB"/>
              <a:t> </a:t>
            </a:r>
            <a:r>
              <a:rPr lang="en-GB" err="1"/>
              <a:t>architectuur</a:t>
            </a:r>
            <a:r>
              <a:rPr lang="en-GB"/>
              <a:t> </a:t>
            </a:r>
            <a:r>
              <a:rPr lang="en-GB" err="1"/>
              <a:t>te</a:t>
            </a:r>
            <a:r>
              <a:rPr lang="en-GB"/>
              <a:t> </a:t>
            </a:r>
            <a:r>
              <a:rPr lang="en-GB" err="1"/>
              <a:t>bespreken</a:t>
            </a:r>
            <a:r>
              <a:rPr lang="en-GB"/>
              <a:t>, </a:t>
            </a:r>
            <a:r>
              <a:rPr lang="en-GB" err="1"/>
              <a:t>licht</a:t>
            </a:r>
            <a:r>
              <a:rPr lang="en-GB"/>
              <a:t> </a:t>
            </a:r>
            <a:r>
              <a:rPr lang="en-GB" err="1"/>
              <a:t>en</a:t>
            </a:r>
            <a:r>
              <a:rPr lang="en-GB"/>
              <a:t> </a:t>
            </a:r>
            <a:r>
              <a:rPr lang="en-GB" err="1"/>
              <a:t>schaduw</a:t>
            </a:r>
            <a:r>
              <a:rPr lang="en-GB"/>
              <a:t> </a:t>
            </a:r>
            <a:r>
              <a:rPr lang="en-GB" err="1"/>
              <a:t>werking</a:t>
            </a:r>
            <a:r>
              <a:rPr lang="en-GB"/>
              <a:t>, </a:t>
            </a:r>
            <a:r>
              <a:rPr lang="en-GB" err="1"/>
              <a:t>letteren</a:t>
            </a:r>
            <a:r>
              <a:rPr lang="en-GB"/>
              <a:t> </a:t>
            </a:r>
            <a:r>
              <a:rPr lang="en-GB" err="1"/>
              <a:t>uit</a:t>
            </a:r>
            <a:r>
              <a:rPr lang="en-GB"/>
              <a:t> </a:t>
            </a:r>
            <a:r>
              <a:rPr lang="en-GB" err="1"/>
              <a:t>te</a:t>
            </a:r>
            <a:r>
              <a:rPr lang="en-GB"/>
              <a:t> </a:t>
            </a:r>
            <a:r>
              <a:rPr lang="en-GB" err="1"/>
              <a:t>werken</a:t>
            </a:r>
            <a:r>
              <a:rPr lang="en-GB"/>
              <a:t>, etc. </a:t>
            </a:r>
            <a:endParaRPr lang="en-NL"/>
          </a:p>
          <a:p>
            <a:pPr marL="171450" lvl="0" indent="-171450">
              <a:buFontTx/>
              <a:buChar char="-"/>
            </a:pPr>
            <a:endParaRPr lang="en-NL"/>
          </a:p>
        </p:txBody>
      </p:sp>
      <p:sp>
        <p:nvSpPr>
          <p:cNvPr id="4" name="Slide Number Placeholder 3"/>
          <p:cNvSpPr>
            <a:spLocks noGrp="1"/>
          </p:cNvSpPr>
          <p:nvPr>
            <p:ph type="sldNum" sz="quarter" idx="5"/>
          </p:nvPr>
        </p:nvSpPr>
        <p:spPr/>
        <p:txBody>
          <a:bodyPr/>
          <a:lstStyle/>
          <a:p>
            <a:fld id="{AB0871FE-9DF2-774B-84C3-C14DE5A497FC}" type="slidenum">
              <a:rPr lang="en-NL" smtClean="0"/>
              <a:t>26</a:t>
            </a:fld>
            <a:endParaRPr lang="en-NL"/>
          </a:p>
        </p:txBody>
      </p:sp>
    </p:spTree>
    <p:extLst>
      <p:ext uri="{BB962C8B-B14F-4D97-AF65-F5344CB8AC3E}">
        <p14:creationId xmlns:p14="http://schemas.microsoft.com/office/powerpoint/2010/main" val="40732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latin typeface="Calibri"/>
                <a:ea typeface="Calibri"/>
                <a:cs typeface="Calibri"/>
              </a:rPr>
              <a:t>Wat we </a:t>
            </a:r>
            <a:r>
              <a:rPr lang="en-US" err="1">
                <a:latin typeface="Calibri"/>
                <a:ea typeface="Calibri"/>
                <a:cs typeface="Calibri"/>
              </a:rPr>
              <a:t>gaan</a:t>
            </a:r>
            <a:r>
              <a:rPr lang="en-US">
                <a:latin typeface="Calibri"/>
                <a:ea typeface="Calibri"/>
                <a:cs typeface="Calibri"/>
              </a:rPr>
              <a:t> </a:t>
            </a:r>
            <a:r>
              <a:rPr lang="en-US" err="1">
                <a:latin typeface="Calibri"/>
                <a:ea typeface="Calibri"/>
                <a:cs typeface="Calibri"/>
              </a:rPr>
              <a:t>bespreken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dat</a:t>
            </a:r>
            <a:r>
              <a:rPr lang="en-US">
                <a:latin typeface="Calibri"/>
                <a:ea typeface="Calibri"/>
                <a:cs typeface="Calibri"/>
              </a:rPr>
              <a:t> </a:t>
            </a:r>
            <a:r>
              <a:rPr lang="en-US" err="1">
                <a:latin typeface="Calibri"/>
                <a:ea typeface="Calibri"/>
                <a:cs typeface="Calibri"/>
              </a:rPr>
              <a:t>vertelt</a:t>
            </a:r>
            <a:r>
              <a:rPr lang="en-US">
                <a:latin typeface="Calibri"/>
                <a:ea typeface="Calibri"/>
                <a:cs typeface="Calibri"/>
              </a:rPr>
              <a:t> </a:t>
            </a:r>
            <a:r>
              <a:rPr lang="en-US" err="1">
                <a:latin typeface="Calibri"/>
                <a:ea typeface="Calibri"/>
                <a:cs typeface="Calibri"/>
              </a:rPr>
              <a:t>uiteenzetten</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AB0871FE-9DF2-774B-84C3-C14DE5A497FC}" type="slidenum">
              <a:rPr lang="en-NL" smtClean="0"/>
              <a:t>2</a:t>
            </a:fld>
            <a:endParaRPr lang="en-NL"/>
          </a:p>
        </p:txBody>
      </p:sp>
    </p:spTree>
    <p:extLst>
      <p:ext uri="{BB962C8B-B14F-4D97-AF65-F5344CB8AC3E}">
        <p14:creationId xmlns:p14="http://schemas.microsoft.com/office/powerpoint/2010/main" val="357723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B4303-A141-70EC-B8A4-05F7C58A0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D1520-29C1-C6D9-AD5A-202B6163B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D9FF7-0076-9E22-B1C4-5487AC0A76A6}"/>
              </a:ext>
            </a:extLst>
          </p:cNvPr>
          <p:cNvSpPr>
            <a:spLocks noGrp="1"/>
          </p:cNvSpPr>
          <p:nvPr>
            <p:ph type="body" idx="1"/>
          </p:nvPr>
        </p:nvSpPr>
        <p:spPr/>
        <p:txBody>
          <a:bodyPr/>
          <a:lstStyle/>
          <a:p>
            <a:pPr marL="171450" indent="-171450">
              <a:buFont typeface="Calibri"/>
              <a:buChar char="-"/>
            </a:pPr>
            <a:r>
              <a:rPr lang="en-US">
                <a:latin typeface="Calibri"/>
                <a:ea typeface="Calibri"/>
                <a:cs typeface="Calibri"/>
              </a:rPr>
              <a:t>Wat we </a:t>
            </a:r>
            <a:r>
              <a:rPr lang="en-US" err="1">
                <a:latin typeface="Calibri"/>
                <a:ea typeface="Calibri"/>
                <a:cs typeface="Calibri"/>
              </a:rPr>
              <a:t>gaan</a:t>
            </a:r>
            <a:r>
              <a:rPr lang="en-US">
                <a:latin typeface="Calibri"/>
                <a:ea typeface="Calibri"/>
                <a:cs typeface="Calibri"/>
              </a:rPr>
              <a:t> </a:t>
            </a:r>
            <a:r>
              <a:rPr lang="en-US" err="1">
                <a:latin typeface="Calibri"/>
                <a:ea typeface="Calibri"/>
                <a:cs typeface="Calibri"/>
              </a:rPr>
              <a:t>bespreken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dat</a:t>
            </a:r>
            <a:r>
              <a:rPr lang="en-US">
                <a:latin typeface="Calibri"/>
                <a:ea typeface="Calibri"/>
                <a:cs typeface="Calibri"/>
              </a:rPr>
              <a:t> </a:t>
            </a:r>
            <a:r>
              <a:rPr lang="en-US" err="1">
                <a:latin typeface="Calibri"/>
                <a:ea typeface="Calibri"/>
                <a:cs typeface="Calibri"/>
              </a:rPr>
              <a:t>vertelt</a:t>
            </a:r>
            <a:r>
              <a:rPr lang="en-US">
                <a:latin typeface="Calibri"/>
                <a:ea typeface="Calibri"/>
                <a:cs typeface="Calibri"/>
              </a:rPr>
              <a:t> </a:t>
            </a:r>
            <a:r>
              <a:rPr lang="en-US" err="1">
                <a:latin typeface="Calibri"/>
                <a:ea typeface="Calibri"/>
                <a:cs typeface="Calibri"/>
              </a:rPr>
              <a:t>uiteenzetten</a:t>
            </a:r>
            <a:r>
              <a:rPr lang="en-US">
                <a:latin typeface="Calibri"/>
                <a:ea typeface="Calibri"/>
                <a:cs typeface="Calibri"/>
              </a:rPr>
              <a:t>. </a:t>
            </a:r>
          </a:p>
        </p:txBody>
      </p:sp>
      <p:sp>
        <p:nvSpPr>
          <p:cNvPr id="4" name="Slide Number Placeholder 3">
            <a:extLst>
              <a:ext uri="{FF2B5EF4-FFF2-40B4-BE49-F238E27FC236}">
                <a16:creationId xmlns:a16="http://schemas.microsoft.com/office/drawing/2014/main" id="{31CB8B4C-ABA6-99AA-3592-14AC393148C3}"/>
              </a:ext>
            </a:extLst>
          </p:cNvPr>
          <p:cNvSpPr>
            <a:spLocks noGrp="1"/>
          </p:cNvSpPr>
          <p:nvPr>
            <p:ph type="sldNum" sz="quarter" idx="5"/>
          </p:nvPr>
        </p:nvSpPr>
        <p:spPr/>
        <p:txBody>
          <a:bodyPr/>
          <a:lstStyle/>
          <a:p>
            <a:fld id="{AB0871FE-9DF2-774B-84C3-C14DE5A497FC}" type="slidenum">
              <a:rPr lang="en-NL" smtClean="0"/>
              <a:t>3</a:t>
            </a:fld>
            <a:endParaRPr lang="en-NL"/>
          </a:p>
        </p:txBody>
      </p:sp>
    </p:spTree>
    <p:extLst>
      <p:ext uri="{BB962C8B-B14F-4D97-AF65-F5344CB8AC3E}">
        <p14:creationId xmlns:p14="http://schemas.microsoft.com/office/powerpoint/2010/main" val="418212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7BB9C-72D4-075A-649D-C8A9F1904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D17A0-DFC4-12ED-C7C4-1A1FB1449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D3FA3-BE51-D53D-0F60-AAA57FBADA23}"/>
              </a:ext>
            </a:extLst>
          </p:cNvPr>
          <p:cNvSpPr>
            <a:spLocks noGrp="1"/>
          </p:cNvSpPr>
          <p:nvPr>
            <p:ph type="body" idx="1"/>
          </p:nvPr>
        </p:nvSpPr>
        <p:spPr/>
        <p:txBody>
          <a:bodyPr/>
          <a:lstStyle/>
          <a:p>
            <a:pPr marL="171450" indent="-171450">
              <a:buFont typeface="Calibri"/>
              <a:buChar char="-"/>
            </a:pPr>
            <a:r>
              <a:rPr lang="en-US">
                <a:latin typeface="Calibri"/>
                <a:ea typeface="Calibri"/>
                <a:cs typeface="Calibri"/>
              </a:rPr>
              <a:t>Wat we </a:t>
            </a:r>
            <a:r>
              <a:rPr lang="en-US" err="1">
                <a:latin typeface="Calibri"/>
                <a:ea typeface="Calibri"/>
                <a:cs typeface="Calibri"/>
              </a:rPr>
              <a:t>gaan</a:t>
            </a:r>
            <a:r>
              <a:rPr lang="en-US">
                <a:latin typeface="Calibri"/>
                <a:ea typeface="Calibri"/>
                <a:cs typeface="Calibri"/>
              </a:rPr>
              <a:t> </a:t>
            </a:r>
            <a:r>
              <a:rPr lang="en-US" err="1">
                <a:latin typeface="Calibri"/>
                <a:ea typeface="Calibri"/>
                <a:cs typeface="Calibri"/>
              </a:rPr>
              <a:t>bespreken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dat</a:t>
            </a:r>
            <a:r>
              <a:rPr lang="en-US">
                <a:latin typeface="Calibri"/>
                <a:ea typeface="Calibri"/>
                <a:cs typeface="Calibri"/>
              </a:rPr>
              <a:t> </a:t>
            </a:r>
            <a:r>
              <a:rPr lang="en-US" err="1">
                <a:latin typeface="Calibri"/>
                <a:ea typeface="Calibri"/>
                <a:cs typeface="Calibri"/>
              </a:rPr>
              <a:t>vertelt</a:t>
            </a:r>
            <a:r>
              <a:rPr lang="en-US">
                <a:latin typeface="Calibri"/>
                <a:ea typeface="Calibri"/>
                <a:cs typeface="Calibri"/>
              </a:rPr>
              <a:t> </a:t>
            </a:r>
            <a:r>
              <a:rPr lang="en-US" err="1">
                <a:latin typeface="Calibri"/>
                <a:ea typeface="Calibri"/>
                <a:cs typeface="Calibri"/>
              </a:rPr>
              <a:t>uiteenzetten</a:t>
            </a:r>
            <a:r>
              <a:rPr lang="en-US">
                <a:latin typeface="Calibri"/>
                <a:ea typeface="Calibri"/>
                <a:cs typeface="Calibri"/>
              </a:rPr>
              <a:t>. </a:t>
            </a:r>
          </a:p>
        </p:txBody>
      </p:sp>
      <p:sp>
        <p:nvSpPr>
          <p:cNvPr id="4" name="Slide Number Placeholder 3">
            <a:extLst>
              <a:ext uri="{FF2B5EF4-FFF2-40B4-BE49-F238E27FC236}">
                <a16:creationId xmlns:a16="http://schemas.microsoft.com/office/drawing/2014/main" id="{B540B7B1-AE49-1963-BBA5-5ADB58E35AD3}"/>
              </a:ext>
            </a:extLst>
          </p:cNvPr>
          <p:cNvSpPr>
            <a:spLocks noGrp="1"/>
          </p:cNvSpPr>
          <p:nvPr>
            <p:ph type="sldNum" sz="quarter" idx="5"/>
          </p:nvPr>
        </p:nvSpPr>
        <p:spPr/>
        <p:txBody>
          <a:bodyPr/>
          <a:lstStyle/>
          <a:p>
            <a:fld id="{AB0871FE-9DF2-774B-84C3-C14DE5A497FC}" type="slidenum">
              <a:rPr lang="en-NL" smtClean="0"/>
              <a:t>4</a:t>
            </a:fld>
            <a:endParaRPr lang="en-NL"/>
          </a:p>
        </p:txBody>
      </p:sp>
    </p:spTree>
    <p:extLst>
      <p:ext uri="{BB962C8B-B14F-4D97-AF65-F5344CB8AC3E}">
        <p14:creationId xmlns:p14="http://schemas.microsoft.com/office/powerpoint/2010/main" val="2437380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latin typeface="Calibri"/>
                <a:ea typeface="Calibri"/>
                <a:cs typeface="Calibri"/>
              </a:rPr>
              <a:t>We </a:t>
            </a:r>
            <a:r>
              <a:rPr lang="en-US" err="1">
                <a:latin typeface="Calibri"/>
                <a:ea typeface="Calibri"/>
                <a:cs typeface="Calibri"/>
              </a:rPr>
              <a:t>gaan</a:t>
            </a:r>
            <a:r>
              <a:rPr lang="en-US">
                <a:latin typeface="Calibri"/>
                <a:ea typeface="Calibri"/>
                <a:cs typeface="Calibri"/>
              </a:rPr>
              <a:t> het </a:t>
            </a:r>
            <a:r>
              <a:rPr lang="en-US" err="1">
                <a:latin typeface="Calibri"/>
                <a:ea typeface="Calibri"/>
                <a:cs typeface="Calibri"/>
              </a:rPr>
              <a:t>hebben</a:t>
            </a:r>
            <a:r>
              <a:rPr lang="en-US">
                <a:latin typeface="Calibri"/>
                <a:ea typeface="Calibri"/>
                <a:cs typeface="Calibri"/>
              </a:rPr>
              <a:t> over de </a:t>
            </a:r>
            <a:r>
              <a:rPr lang="en-US" err="1">
                <a:latin typeface="Calibri"/>
                <a:ea typeface="Calibri"/>
                <a:cs typeface="Calibri"/>
              </a:rPr>
              <a:t>bijdragen</a:t>
            </a:r>
            <a:r>
              <a:rPr lang="en-US">
                <a:latin typeface="Calibri"/>
                <a:ea typeface="Calibri"/>
                <a:cs typeface="Calibri"/>
              </a:rPr>
              <a:t> van </a:t>
            </a:r>
            <a:r>
              <a:rPr lang="en-US" err="1">
                <a:latin typeface="Calibri"/>
                <a:ea typeface="Calibri"/>
                <a:cs typeface="Calibri"/>
              </a:rPr>
              <a:t>deze</a:t>
            </a:r>
            <a:r>
              <a:rPr lang="en-US">
                <a:latin typeface="Calibri"/>
                <a:ea typeface="Calibri"/>
                <a:cs typeface="Calibri"/>
              </a:rPr>
              <a:t> </a:t>
            </a:r>
            <a:r>
              <a:rPr lang="en-US" err="1">
                <a:latin typeface="Calibri"/>
                <a:ea typeface="Calibri"/>
                <a:cs typeface="Calibri"/>
              </a:rPr>
              <a:t>mensen</a:t>
            </a:r>
            <a:r>
              <a:rPr lang="en-US">
                <a:latin typeface="Calibri"/>
                <a:ea typeface="Calibri"/>
                <a:cs typeface="Calibri"/>
              </a:rPr>
              <a:t> </a:t>
            </a:r>
            <a:r>
              <a:rPr lang="en-US" err="1">
                <a:latin typeface="Calibri"/>
                <a:ea typeface="Calibri"/>
                <a:cs typeface="Calibri"/>
              </a:rPr>
              <a:t>aan</a:t>
            </a:r>
            <a:r>
              <a:rPr lang="en-US">
                <a:latin typeface="Calibri"/>
                <a:ea typeface="Calibri"/>
                <a:cs typeface="Calibri"/>
              </a:rPr>
              <a:t> de </a:t>
            </a:r>
            <a:r>
              <a:rPr lang="en-US" err="1">
                <a:latin typeface="Calibri"/>
                <a:ea typeface="Calibri"/>
                <a:cs typeface="Calibri"/>
              </a:rPr>
              <a:t>natuur</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sterrenkunde</a:t>
            </a:r>
            <a:r>
              <a:rPr lang="en-US">
                <a:latin typeface="Calibri"/>
                <a:ea typeface="Calibri"/>
                <a:cs typeface="Calibri"/>
              </a:rPr>
              <a:t>, wat </a:t>
            </a:r>
            <a:r>
              <a:rPr lang="en-US" err="1">
                <a:latin typeface="Calibri"/>
                <a:ea typeface="Calibri"/>
                <a:cs typeface="Calibri"/>
              </a:rPr>
              <a:t>destijds</a:t>
            </a:r>
            <a:r>
              <a:rPr lang="en-US">
                <a:latin typeface="Calibri"/>
                <a:ea typeface="Calibri"/>
                <a:cs typeface="Calibri"/>
              </a:rPr>
              <a:t> </a:t>
            </a:r>
            <a:r>
              <a:rPr lang="en-US" err="1">
                <a:latin typeface="Calibri"/>
                <a:ea typeface="Calibri"/>
                <a:cs typeface="Calibri"/>
              </a:rPr>
              <a:t>niet</a:t>
            </a:r>
            <a:r>
              <a:rPr lang="en-US">
                <a:latin typeface="Calibri"/>
                <a:ea typeface="Calibri"/>
                <a:cs typeface="Calibri"/>
              </a:rPr>
              <a:t> perse zo </a:t>
            </a:r>
            <a:r>
              <a:rPr lang="en-US" err="1">
                <a:latin typeface="Calibri"/>
                <a:ea typeface="Calibri"/>
                <a:cs typeface="Calibri"/>
              </a:rPr>
              <a:t>beschreven</a:t>
            </a:r>
            <a:r>
              <a:rPr lang="en-US">
                <a:latin typeface="Calibri"/>
                <a:ea typeface="Calibri"/>
                <a:cs typeface="Calibri"/>
              </a:rPr>
              <a:t> </a:t>
            </a:r>
            <a:r>
              <a:rPr lang="en-US" err="1">
                <a:latin typeface="Calibri"/>
                <a:ea typeface="Calibri"/>
                <a:cs typeface="Calibri"/>
              </a:rPr>
              <a:t>werd</a:t>
            </a:r>
            <a:r>
              <a:rPr lang="en-US">
                <a:latin typeface="Calibri"/>
                <a:ea typeface="Calibri"/>
                <a:cs typeface="Calibri"/>
              </a:rPr>
              <a:t>.</a:t>
            </a:r>
          </a:p>
          <a:p>
            <a:pPr marL="285750" indent="-285750">
              <a:buFont typeface="Calibri"/>
              <a:buChar char="-"/>
            </a:pPr>
            <a:r>
              <a:rPr lang="en-US" err="1">
                <a:latin typeface="Calibri"/>
                <a:ea typeface="Calibri"/>
                <a:cs typeface="Calibri"/>
              </a:rPr>
              <a:t>Belangrijke</a:t>
            </a:r>
            <a:r>
              <a:rPr lang="en-US">
                <a:latin typeface="Calibri"/>
                <a:ea typeface="Calibri"/>
                <a:cs typeface="Calibri"/>
              </a:rPr>
              <a:t> </a:t>
            </a:r>
            <a:r>
              <a:rPr lang="en-US" err="1">
                <a:latin typeface="Calibri"/>
                <a:ea typeface="Calibri"/>
                <a:cs typeface="Calibri"/>
              </a:rPr>
              <a:t>vraagstukken</a:t>
            </a:r>
            <a:r>
              <a:rPr lang="en-US">
                <a:latin typeface="Calibri"/>
                <a:ea typeface="Calibri"/>
                <a:cs typeface="Calibri"/>
              </a:rPr>
              <a:t> </a:t>
            </a:r>
            <a:r>
              <a:rPr lang="en-US" err="1">
                <a:latin typeface="Calibri"/>
                <a:ea typeface="Calibri"/>
                <a:cs typeface="Calibri"/>
              </a:rPr>
              <a:t>destijds</a:t>
            </a:r>
            <a:r>
              <a:rPr lang="en-US">
                <a:latin typeface="Calibri"/>
                <a:ea typeface="Calibri"/>
                <a:cs typeface="Calibri"/>
              </a:rPr>
              <a:t> </a:t>
            </a:r>
            <a:r>
              <a:rPr lang="en-US" err="1">
                <a:latin typeface="Calibri"/>
                <a:ea typeface="Calibri"/>
                <a:cs typeface="Calibri"/>
              </a:rPr>
              <a:t>waren</a:t>
            </a:r>
            <a:r>
              <a:rPr lang="en-US">
                <a:latin typeface="Calibri"/>
                <a:ea typeface="Calibri"/>
                <a:cs typeface="Calibri"/>
              </a:rPr>
              <a:t> het </a:t>
            </a:r>
            <a:r>
              <a:rPr lang="en-US" err="1">
                <a:latin typeface="Calibri"/>
                <a:ea typeface="Calibri"/>
                <a:cs typeface="Calibri"/>
              </a:rPr>
              <a:t>bepalen</a:t>
            </a:r>
            <a:r>
              <a:rPr lang="en-US">
                <a:latin typeface="Calibri"/>
                <a:ea typeface="Calibri"/>
                <a:cs typeface="Calibri"/>
              </a:rPr>
              <a:t> van </a:t>
            </a:r>
          </a:p>
          <a:p>
            <a:pPr lvl="1" indent="-285750">
              <a:buFont typeface="Courier New"/>
              <a:buChar char="o"/>
            </a:pP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acuratere</a:t>
            </a:r>
            <a:r>
              <a:rPr lang="en-US">
                <a:latin typeface="Calibri"/>
                <a:ea typeface="Calibri"/>
                <a:cs typeface="Calibri"/>
              </a:rPr>
              <a:t> </a:t>
            </a:r>
            <a:r>
              <a:rPr lang="en-US" err="1">
                <a:latin typeface="Calibri"/>
                <a:ea typeface="Calibri"/>
                <a:cs typeface="Calibri"/>
              </a:rPr>
              <a:t>kalender</a:t>
            </a:r>
            <a:r>
              <a:rPr lang="en-US">
                <a:latin typeface="Calibri"/>
                <a:ea typeface="Calibri"/>
                <a:cs typeface="Calibri"/>
              </a:rPr>
              <a:t>, wat hand in hand </a:t>
            </a:r>
            <a:r>
              <a:rPr lang="en-US" err="1">
                <a:latin typeface="Calibri"/>
                <a:ea typeface="Calibri"/>
                <a:cs typeface="Calibri"/>
              </a:rPr>
              <a:t>ging</a:t>
            </a:r>
            <a:r>
              <a:rPr lang="en-US">
                <a:latin typeface="Calibri"/>
                <a:ea typeface="Calibri"/>
                <a:cs typeface="Calibri"/>
              </a:rPr>
              <a:t> met het </a:t>
            </a:r>
            <a:r>
              <a:rPr lang="en-US" err="1">
                <a:latin typeface="Calibri"/>
                <a:ea typeface="Calibri"/>
                <a:cs typeface="Calibri"/>
              </a:rPr>
              <a:t>kunnen</a:t>
            </a:r>
            <a:r>
              <a:rPr lang="en-US">
                <a:latin typeface="Calibri"/>
                <a:ea typeface="Calibri"/>
                <a:cs typeface="Calibri"/>
              </a:rPr>
              <a:t> </a:t>
            </a:r>
            <a:r>
              <a:rPr lang="en-US" err="1">
                <a:latin typeface="Calibri"/>
                <a:ea typeface="Calibri"/>
                <a:cs typeface="Calibri"/>
              </a:rPr>
              <a:t>beschrijven</a:t>
            </a:r>
            <a:r>
              <a:rPr lang="en-US">
                <a:latin typeface="Calibri"/>
                <a:ea typeface="Calibri"/>
                <a:cs typeface="Calibri"/>
              </a:rPr>
              <a:t> van de </a:t>
            </a:r>
            <a:r>
              <a:rPr lang="en-US" err="1">
                <a:latin typeface="Calibri"/>
                <a:ea typeface="Calibri"/>
                <a:cs typeface="Calibri"/>
              </a:rPr>
              <a:t>sterren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planeten</a:t>
            </a:r>
            <a:r>
              <a:rPr lang="en-US">
                <a:latin typeface="Calibri"/>
                <a:ea typeface="Calibri"/>
                <a:cs typeface="Calibri"/>
              </a:rPr>
              <a:t> in </a:t>
            </a:r>
            <a:r>
              <a:rPr lang="en-US" err="1">
                <a:latin typeface="Calibri"/>
                <a:ea typeface="Calibri"/>
                <a:cs typeface="Calibri"/>
              </a:rPr>
              <a:t>ons</a:t>
            </a:r>
            <a:r>
              <a:rPr lang="en-US">
                <a:latin typeface="Calibri"/>
                <a:ea typeface="Calibri"/>
                <a:cs typeface="Calibri"/>
              </a:rPr>
              <a:t> </a:t>
            </a:r>
            <a:r>
              <a:rPr lang="en-US" err="1">
                <a:latin typeface="Calibri"/>
                <a:ea typeface="Calibri"/>
                <a:cs typeface="Calibri"/>
              </a:rPr>
              <a:t>helal</a:t>
            </a:r>
            <a:endParaRPr lang="en-US">
              <a:latin typeface="Calibri"/>
              <a:ea typeface="Calibri"/>
              <a:cs typeface="Calibri"/>
            </a:endParaRPr>
          </a:p>
          <a:p>
            <a:pPr lvl="1" indent="-285750">
              <a:buFont typeface="Courier New"/>
              <a:buChar char="o"/>
            </a:pPr>
            <a:r>
              <a:rPr lang="en-US" err="1">
                <a:latin typeface="Calibri"/>
                <a:ea typeface="Calibri"/>
                <a:cs typeface="Calibri"/>
              </a:rPr>
              <a:t>Nauwkeurig</a:t>
            </a:r>
            <a:r>
              <a:rPr lang="en-US">
                <a:latin typeface="Calibri"/>
                <a:ea typeface="Calibri"/>
                <a:cs typeface="Calibri"/>
              </a:rPr>
              <a:t> </a:t>
            </a:r>
            <a:r>
              <a:rPr lang="en-US" err="1">
                <a:latin typeface="Calibri"/>
                <a:ea typeface="Calibri"/>
                <a:cs typeface="Calibri"/>
              </a:rPr>
              <a:t>tijd</a:t>
            </a:r>
            <a:r>
              <a:rPr lang="en-US">
                <a:latin typeface="Calibri"/>
                <a:ea typeface="Calibri"/>
                <a:cs typeface="Calibri"/>
              </a:rPr>
              <a:t> </a:t>
            </a:r>
            <a:r>
              <a:rPr lang="en-US" err="1">
                <a:latin typeface="Calibri"/>
                <a:ea typeface="Calibri"/>
                <a:cs typeface="Calibri"/>
              </a:rPr>
              <a:t>kunnen</a:t>
            </a:r>
            <a:r>
              <a:rPr lang="en-US">
                <a:latin typeface="Calibri"/>
                <a:ea typeface="Calibri"/>
                <a:cs typeface="Calibri"/>
              </a:rPr>
              <a:t> </a:t>
            </a:r>
            <a:r>
              <a:rPr lang="en-US" err="1">
                <a:latin typeface="Calibri"/>
                <a:ea typeface="Calibri"/>
                <a:cs typeface="Calibri"/>
              </a:rPr>
              <a:t>bepalen</a:t>
            </a:r>
            <a:r>
              <a:rPr lang="en-US">
                <a:latin typeface="Calibri"/>
                <a:ea typeface="Calibri"/>
                <a:cs typeface="Calibri"/>
              </a:rPr>
              <a:t>,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wel</a:t>
            </a:r>
            <a:r>
              <a:rPr lang="en-US">
                <a:latin typeface="Calibri"/>
                <a:ea typeface="Calibri"/>
                <a:cs typeface="Calibri"/>
              </a:rPr>
              <a:t> </a:t>
            </a:r>
            <a:r>
              <a:rPr lang="en-US" err="1">
                <a:latin typeface="Calibri"/>
                <a:ea typeface="Calibri"/>
                <a:cs typeface="Calibri"/>
              </a:rPr>
              <a:t>belangrijk</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het </a:t>
            </a:r>
            <a:r>
              <a:rPr lang="en-US" err="1">
                <a:latin typeface="Calibri"/>
                <a:ea typeface="Calibri"/>
                <a:cs typeface="Calibri"/>
              </a:rPr>
              <a:t>navigeren</a:t>
            </a:r>
            <a:r>
              <a:rPr lang="en-US">
                <a:latin typeface="Calibri"/>
                <a:ea typeface="Calibri"/>
                <a:cs typeface="Calibri"/>
              </a:rPr>
              <a:t> van schepen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a:t>
            </a:r>
            <a:r>
              <a:rPr lang="en-US" err="1">
                <a:latin typeface="Calibri"/>
                <a:ea typeface="Calibri"/>
                <a:cs typeface="Calibri"/>
              </a:rPr>
              <a:t>observaties</a:t>
            </a:r>
            <a:endParaRPr lang="en-US">
              <a:latin typeface="Calibri"/>
              <a:ea typeface="Calibri"/>
              <a:cs typeface="Calibri"/>
            </a:endParaRPr>
          </a:p>
          <a:p>
            <a:pPr lvl="1" indent="-285750">
              <a:buFont typeface="Courier New"/>
              <a:buChar char="o"/>
            </a:pPr>
            <a:r>
              <a:rPr lang="en-US">
                <a:latin typeface="Calibri"/>
                <a:ea typeface="Calibri"/>
                <a:cs typeface="Calibri"/>
              </a:rPr>
              <a:t>Het </a:t>
            </a:r>
            <a:r>
              <a:rPr lang="en-US" err="1">
                <a:latin typeface="Calibri"/>
                <a:ea typeface="Calibri"/>
                <a:cs typeface="Calibri"/>
              </a:rPr>
              <a:t>beschrijven</a:t>
            </a:r>
            <a:r>
              <a:rPr lang="en-US">
                <a:latin typeface="Calibri"/>
                <a:ea typeface="Calibri"/>
                <a:cs typeface="Calibri"/>
              </a:rPr>
              <a:t> van </a:t>
            </a:r>
            <a:r>
              <a:rPr lang="en-US" err="1">
                <a:latin typeface="Calibri"/>
                <a:ea typeface="Calibri"/>
                <a:cs typeface="Calibri"/>
              </a:rPr>
              <a:t>planeten</a:t>
            </a:r>
            <a:r>
              <a:rPr lang="en-US">
                <a:latin typeface="Calibri"/>
                <a:ea typeface="Calibri"/>
                <a:cs typeface="Calibri"/>
              </a:rPr>
              <a:t> (</a:t>
            </a:r>
            <a:r>
              <a:rPr lang="en-US" err="1">
                <a:latin typeface="Calibri"/>
                <a:ea typeface="Calibri"/>
                <a:cs typeface="Calibri"/>
              </a:rPr>
              <a:t>heliocentristisch</a:t>
            </a:r>
            <a:r>
              <a:rPr lang="en-US">
                <a:latin typeface="Calibri"/>
                <a:ea typeface="Calibri"/>
                <a:cs typeface="Calibri"/>
              </a:rPr>
              <a:t> </a:t>
            </a:r>
            <a:r>
              <a:rPr lang="en-US" err="1">
                <a:latin typeface="Calibri"/>
                <a:ea typeface="Calibri"/>
                <a:cs typeface="Calibri"/>
              </a:rPr>
              <a:t>wereldbeeld</a:t>
            </a:r>
            <a:r>
              <a:rPr lang="en-US">
                <a:latin typeface="Calibri"/>
                <a:ea typeface="Calibri"/>
                <a:cs typeface="Calibri"/>
              </a:rPr>
              <a:t>)</a:t>
            </a:r>
          </a:p>
          <a:p>
            <a:pPr lvl="1" indent="-285750">
              <a:buFont typeface="Courier New"/>
              <a:buChar char="o"/>
            </a:pPr>
            <a:r>
              <a:rPr lang="en-US">
                <a:latin typeface="Calibri"/>
                <a:ea typeface="Calibri"/>
                <a:cs typeface="Calibri"/>
              </a:rPr>
              <a:t>Het </a:t>
            </a:r>
            <a:r>
              <a:rPr lang="en-US" err="1">
                <a:latin typeface="Calibri"/>
                <a:ea typeface="Calibri"/>
                <a:cs typeface="Calibri"/>
              </a:rPr>
              <a:t>maken</a:t>
            </a:r>
            <a:r>
              <a:rPr lang="en-US">
                <a:latin typeface="Calibri"/>
                <a:ea typeface="Calibri"/>
                <a:cs typeface="Calibri"/>
              </a:rPr>
              <a:t> van </a:t>
            </a:r>
            <a:r>
              <a:rPr lang="en-US" err="1">
                <a:latin typeface="Calibri"/>
                <a:ea typeface="Calibri"/>
                <a:cs typeface="Calibri"/>
              </a:rPr>
              <a:t>nauwkeurige</a:t>
            </a:r>
            <a:r>
              <a:rPr lang="en-US">
                <a:latin typeface="Calibri"/>
                <a:ea typeface="Calibri"/>
                <a:cs typeface="Calibri"/>
              </a:rPr>
              <a:t> </a:t>
            </a:r>
            <a:r>
              <a:rPr lang="en-US" err="1">
                <a:latin typeface="Calibri"/>
                <a:ea typeface="Calibri"/>
                <a:cs typeface="Calibri"/>
              </a:rPr>
              <a:t>observaties</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het </a:t>
            </a:r>
            <a:r>
              <a:rPr lang="en-US" err="1">
                <a:latin typeface="Calibri"/>
                <a:ea typeface="Calibri"/>
                <a:cs typeface="Calibri"/>
              </a:rPr>
              <a:t>vaststellen</a:t>
            </a:r>
            <a:r>
              <a:rPr lang="en-US">
                <a:latin typeface="Calibri"/>
                <a:ea typeface="Calibri"/>
                <a:cs typeface="Calibri"/>
              </a:rPr>
              <a:t> van </a:t>
            </a:r>
            <a:r>
              <a:rPr lang="en-US" err="1">
                <a:latin typeface="Calibri"/>
                <a:ea typeface="Calibri"/>
                <a:cs typeface="Calibri"/>
              </a:rPr>
              <a:t>hypothesen</a:t>
            </a:r>
            <a:r>
              <a:rPr lang="en-US">
                <a:latin typeface="Calibri"/>
                <a:ea typeface="Calibri"/>
                <a:cs typeface="Calibri"/>
              </a:rPr>
              <a:t>/</a:t>
            </a:r>
            <a:r>
              <a:rPr lang="en-US" err="1">
                <a:latin typeface="Calibri"/>
                <a:ea typeface="Calibri"/>
                <a:cs typeface="Calibri"/>
              </a:rPr>
              <a:t>theorien</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AB0871FE-9DF2-774B-84C3-C14DE5A497FC}" type="slidenum">
              <a:rPr lang="en-NL" smtClean="0"/>
              <a:t>5</a:t>
            </a:fld>
            <a:endParaRPr lang="en-NL"/>
          </a:p>
        </p:txBody>
      </p:sp>
    </p:spTree>
    <p:extLst>
      <p:ext uri="{BB962C8B-B14F-4D97-AF65-F5344CB8AC3E}">
        <p14:creationId xmlns:p14="http://schemas.microsoft.com/office/powerpoint/2010/main" val="1343362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L"/>
              <a:t>Nicolaus Copernicus geboren in Torun in Oost Pruisen in 1473</a:t>
            </a:r>
          </a:p>
          <a:p>
            <a:pPr marL="171450" indent="-171450">
              <a:buFontTx/>
              <a:buChar char="-"/>
            </a:pPr>
            <a:r>
              <a:rPr lang="en-NL"/>
              <a:t>Op 18 jarige leeftijd ging hij naar de Universiteit van Krakau. Later kreeg hij een baantje (als een clerk) via zijn oom waarvoor hij betaald werd en mocht reizen om te studeren in Bologna en Padua. </a:t>
            </a:r>
          </a:p>
          <a:p>
            <a:pPr marL="171450" indent="-171450">
              <a:buFontTx/>
              <a:buChar char="-"/>
            </a:pPr>
            <a:r>
              <a:rPr lang="en-NL"/>
              <a:t>Copernicus is gevraagd (door de kerk) om te helpen met het reformeren van de kalender. Dit heeft hij afgewezen. Bekend zijnde met Ptolemy’s benadering en visie, zag hij in dat het huidige systeem niet te corrigeren was. Door het lezen van andere meningen/systemen (van oa oude Grieken) ontdekte hij dat iemand al een Heliocentristische visie had en hiermee is hij aan de slag gegaan.</a:t>
            </a:r>
          </a:p>
          <a:p>
            <a:pPr marL="171450" indent="-171450">
              <a:buFontTx/>
              <a:buChar char="-"/>
            </a:pPr>
            <a:r>
              <a:rPr lang="en-NL"/>
              <a:t>Uit deze onderzoekingen is zijn levenswerk voort gekomen De revolutionibus orbium celestium. Deze was waarschijnlijk rond 1530 afgerond, maar werd pas later gepubliceerd op aandringen van een andere tijdgenoot van Copernicus. </a:t>
            </a:r>
          </a:p>
          <a:p>
            <a:pPr marL="171450" indent="-171450">
              <a:buFontTx/>
              <a:buChar char="-"/>
            </a:pPr>
            <a:r>
              <a:rPr lang="en-NL"/>
              <a:t>Verder is het werk als een hypothese geformuleerd, meer als een soort wiskunde truc/aanname om een beter systeem te hebben om problemen op te lossen. Er werd dus niet gesteld dat de aarde daadwerkelijk rond de zon draait. </a:t>
            </a:r>
          </a:p>
          <a:p>
            <a:pPr marL="171450" indent="-171450">
              <a:buFontTx/>
              <a:buChar char="-"/>
            </a:pPr>
            <a:r>
              <a:rPr lang="en-NL"/>
              <a:t>Nog wat over de wiskunde en aannames …</a:t>
            </a:r>
          </a:p>
          <a:p>
            <a:pPr marL="171450" indent="-171450">
              <a:buFontTx/>
              <a:buChar char="-"/>
            </a:pPr>
            <a:endParaRPr lang="en-NL"/>
          </a:p>
        </p:txBody>
      </p:sp>
      <p:sp>
        <p:nvSpPr>
          <p:cNvPr id="4" name="Slide Number Placeholder 3"/>
          <p:cNvSpPr>
            <a:spLocks noGrp="1"/>
          </p:cNvSpPr>
          <p:nvPr>
            <p:ph type="sldNum" sz="quarter" idx="5"/>
          </p:nvPr>
        </p:nvSpPr>
        <p:spPr/>
        <p:txBody>
          <a:bodyPr/>
          <a:lstStyle/>
          <a:p>
            <a:fld id="{AB0871FE-9DF2-774B-84C3-C14DE5A497FC}" type="slidenum">
              <a:rPr lang="en-NL" smtClean="0"/>
              <a:t>6</a:t>
            </a:fld>
            <a:endParaRPr lang="en-NL"/>
          </a:p>
        </p:txBody>
      </p:sp>
    </p:spTree>
    <p:extLst>
      <p:ext uri="{BB962C8B-B14F-4D97-AF65-F5344CB8AC3E}">
        <p14:creationId xmlns:p14="http://schemas.microsoft.com/office/powerpoint/2010/main" val="321914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-Tycho Brahe </a:t>
            </a:r>
            <a:r>
              <a:rPr lang="en-US" err="1"/>
              <a:t>heeft</a:t>
            </a:r>
            <a:r>
              <a:rPr lang="en-US"/>
              <a:t> </a:t>
            </a:r>
            <a:r>
              <a:rPr lang="en-US" err="1"/>
              <a:t>ingezien</a:t>
            </a:r>
            <a:r>
              <a:rPr lang="en-US"/>
              <a:t> </a:t>
            </a:r>
            <a:r>
              <a:rPr lang="en-US" err="1"/>
              <a:t>dat</a:t>
            </a:r>
            <a:r>
              <a:rPr lang="en-US"/>
              <a:t> het </a:t>
            </a:r>
            <a:r>
              <a:rPr lang="en-US" err="1"/>
              <a:t>maken</a:t>
            </a:r>
            <a:r>
              <a:rPr lang="en-US"/>
              <a:t> van continue </a:t>
            </a:r>
            <a:r>
              <a:rPr lang="en-US" err="1"/>
              <a:t>observaties</a:t>
            </a:r>
            <a:r>
              <a:rPr lang="en-US"/>
              <a:t> heel </a:t>
            </a:r>
            <a:r>
              <a:rPr lang="en-US" err="1"/>
              <a:t>belangrijk</a:t>
            </a:r>
            <a:r>
              <a:rPr lang="en-US"/>
              <a:t> is.</a:t>
            </a:r>
          </a:p>
          <a:p>
            <a:r>
              <a:rPr lang="en-US"/>
              <a:t>-In 1572 </a:t>
            </a:r>
            <a:r>
              <a:rPr lang="en-US" err="1"/>
              <a:t>heeft</a:t>
            </a:r>
            <a:r>
              <a:rPr lang="en-US"/>
              <a:t> </a:t>
            </a:r>
            <a:r>
              <a:rPr lang="en-US" err="1"/>
              <a:t>hij</a:t>
            </a:r>
            <a:r>
              <a:rPr lang="en-US"/>
              <a:t> </a:t>
            </a:r>
            <a:r>
              <a:rPr lang="en-US" err="1"/>
              <a:t>observaties</a:t>
            </a:r>
            <a:r>
              <a:rPr lang="en-US"/>
              <a:t> </a:t>
            </a:r>
            <a:r>
              <a:rPr lang="en-US" err="1"/>
              <a:t>gedaan</a:t>
            </a:r>
            <a:r>
              <a:rPr lang="en-US"/>
              <a:t> </a:t>
            </a:r>
            <a:r>
              <a:rPr lang="en-US" err="1"/>
              <a:t>naar</a:t>
            </a:r>
            <a:r>
              <a:rPr lang="en-US"/>
              <a:t> </a:t>
            </a:r>
            <a:r>
              <a:rPr lang="en-US" err="1"/>
              <a:t>een</a:t>
            </a:r>
            <a:r>
              <a:rPr lang="en-US"/>
              <a:t> nova die </a:t>
            </a:r>
            <a:r>
              <a:rPr lang="en-US" err="1"/>
              <a:t>verscheen</a:t>
            </a:r>
            <a:r>
              <a:rPr lang="en-US"/>
              <a:t> </a:t>
            </a:r>
            <a:r>
              <a:rPr lang="en-US" err="1"/>
              <a:t>aan</a:t>
            </a:r>
            <a:r>
              <a:rPr lang="en-US"/>
              <a:t> de </a:t>
            </a:r>
            <a:r>
              <a:rPr lang="en-US" err="1"/>
              <a:t>hemel</a:t>
            </a:r>
            <a:r>
              <a:rPr lang="en-US"/>
              <a:t>. Hiermee </a:t>
            </a:r>
            <a:r>
              <a:rPr lang="en-US" err="1"/>
              <a:t>heeft</a:t>
            </a:r>
            <a:r>
              <a:rPr lang="en-US"/>
              <a:t> </a:t>
            </a:r>
            <a:r>
              <a:rPr lang="en-US" err="1"/>
              <a:t>hij</a:t>
            </a:r>
            <a:r>
              <a:rPr lang="en-US"/>
              <a:t> </a:t>
            </a:r>
            <a:r>
              <a:rPr lang="en-US" err="1"/>
              <a:t>vastgesteld</a:t>
            </a:r>
            <a:r>
              <a:rPr lang="en-US"/>
              <a:t> </a:t>
            </a:r>
            <a:r>
              <a:rPr lang="en-US" err="1"/>
              <a:t>dat</a:t>
            </a:r>
            <a:r>
              <a:rPr lang="en-US"/>
              <a:t> die ‘vast’ </a:t>
            </a:r>
            <a:r>
              <a:rPr lang="en-US" err="1"/>
              <a:t>stond</a:t>
            </a:r>
            <a:r>
              <a:rPr lang="en-US"/>
              <a:t> </a:t>
            </a:r>
            <a:r>
              <a:rPr lang="en-US" err="1"/>
              <a:t>aan</a:t>
            </a:r>
            <a:r>
              <a:rPr lang="en-US"/>
              <a:t> de </a:t>
            </a:r>
            <a:r>
              <a:rPr lang="en-US" err="1"/>
              <a:t>hemel</a:t>
            </a:r>
            <a:r>
              <a:rPr lang="en-US"/>
              <a:t>. Dit met </a:t>
            </a:r>
            <a:r>
              <a:rPr lang="en-US" err="1"/>
              <a:t>andere</a:t>
            </a:r>
            <a:r>
              <a:rPr lang="en-US"/>
              <a:t> </a:t>
            </a:r>
            <a:r>
              <a:rPr lang="en-US" err="1"/>
              <a:t>observaties</a:t>
            </a:r>
            <a:r>
              <a:rPr lang="en-US"/>
              <a:t> </a:t>
            </a:r>
            <a:r>
              <a:rPr lang="en-US" err="1"/>
              <a:t>heeft</a:t>
            </a:r>
            <a:r>
              <a:rPr lang="en-US"/>
              <a:t> </a:t>
            </a:r>
            <a:r>
              <a:rPr lang="en-US" err="1"/>
              <a:t>geleid</a:t>
            </a:r>
            <a:r>
              <a:rPr lang="en-US"/>
              <a:t> tot de </a:t>
            </a:r>
            <a:r>
              <a:rPr lang="en-US" err="1"/>
              <a:t>conclusie</a:t>
            </a:r>
            <a:r>
              <a:rPr lang="en-US"/>
              <a:t> </a:t>
            </a:r>
            <a:r>
              <a:rPr lang="en-US" err="1"/>
              <a:t>dat</a:t>
            </a:r>
            <a:r>
              <a:rPr lang="en-US"/>
              <a:t> Ptolemy’s </a:t>
            </a:r>
            <a:r>
              <a:rPr lang="en-US" err="1"/>
              <a:t>systeem</a:t>
            </a:r>
            <a:r>
              <a:rPr lang="en-US"/>
              <a:t> (met </a:t>
            </a:r>
            <a:r>
              <a:rPr lang="en-US" err="1"/>
              <a:t>Aristotelische</a:t>
            </a:r>
            <a:r>
              <a:rPr lang="en-US"/>
              <a:t> </a:t>
            </a:r>
            <a:r>
              <a:rPr lang="en-US" err="1"/>
              <a:t>filosofie</a:t>
            </a:r>
            <a:r>
              <a:rPr lang="en-US"/>
              <a:t>) incorrect is.</a:t>
            </a:r>
          </a:p>
          <a:p>
            <a:r>
              <a:rPr lang="en-US"/>
              <a:t>-In 1576 </a:t>
            </a:r>
            <a:r>
              <a:rPr lang="en-US" err="1"/>
              <a:t>heeft</a:t>
            </a:r>
            <a:r>
              <a:rPr lang="en-US"/>
              <a:t> </a:t>
            </a:r>
            <a:r>
              <a:rPr lang="en-US" err="1"/>
              <a:t>hij</a:t>
            </a:r>
            <a:r>
              <a:rPr lang="en-US"/>
              <a:t> Koning Frederick II van </a:t>
            </a:r>
            <a:r>
              <a:rPr lang="en-US" err="1"/>
              <a:t>Denemarken</a:t>
            </a:r>
            <a:r>
              <a:rPr lang="en-US"/>
              <a:t> </a:t>
            </a:r>
            <a:r>
              <a:rPr lang="en-US" err="1"/>
              <a:t>overtuigd</a:t>
            </a:r>
            <a:r>
              <a:rPr lang="en-US"/>
              <a:t> </a:t>
            </a:r>
            <a:r>
              <a:rPr lang="en-US" err="1"/>
              <a:t>dat</a:t>
            </a:r>
            <a:r>
              <a:rPr lang="en-US"/>
              <a:t> </a:t>
            </a:r>
            <a:r>
              <a:rPr lang="en-US" err="1"/>
              <a:t>hij</a:t>
            </a:r>
            <a:r>
              <a:rPr lang="en-US"/>
              <a:t> het </a:t>
            </a:r>
            <a:r>
              <a:rPr lang="en-US" err="1"/>
              <a:t>eiland</a:t>
            </a:r>
            <a:r>
              <a:rPr lang="en-US"/>
              <a:t> </a:t>
            </a:r>
            <a:r>
              <a:rPr lang="en-US" err="1"/>
              <a:t>Hveen</a:t>
            </a:r>
            <a:r>
              <a:rPr lang="en-US"/>
              <a:t> </a:t>
            </a:r>
            <a:r>
              <a:rPr lang="en-US" err="1"/>
              <a:t>dichtbij</a:t>
            </a:r>
            <a:r>
              <a:rPr lang="en-US"/>
              <a:t> Copenhagen mag </a:t>
            </a:r>
            <a:r>
              <a:rPr lang="en-US" err="1"/>
              <a:t>gebruiken</a:t>
            </a:r>
            <a:r>
              <a:rPr lang="en-US"/>
              <a:t> </a:t>
            </a:r>
            <a:r>
              <a:rPr lang="en-US" err="1"/>
              <a:t>voor</a:t>
            </a:r>
            <a:r>
              <a:rPr lang="en-US"/>
              <a:t> </a:t>
            </a:r>
            <a:r>
              <a:rPr lang="en-US" err="1"/>
              <a:t>observaties</a:t>
            </a:r>
            <a:r>
              <a:rPr lang="en-US"/>
              <a:t>. Hier is </a:t>
            </a:r>
            <a:r>
              <a:rPr lang="en-US" err="1"/>
              <a:t>een</a:t>
            </a:r>
            <a:r>
              <a:rPr lang="en-US"/>
              <a:t> </a:t>
            </a:r>
            <a:r>
              <a:rPr lang="en-US" err="1"/>
              <a:t>observatorium</a:t>
            </a:r>
            <a:r>
              <a:rPr lang="en-US"/>
              <a:t> </a:t>
            </a:r>
            <a:r>
              <a:rPr lang="en-US" err="1"/>
              <a:t>gemaakt</a:t>
            </a:r>
            <a:r>
              <a:rPr lang="en-US"/>
              <a:t> </a:t>
            </a:r>
            <a:r>
              <a:rPr lang="en-US" err="1"/>
              <a:t>en</a:t>
            </a:r>
            <a:r>
              <a:rPr lang="en-US"/>
              <a:t> </a:t>
            </a:r>
            <a:r>
              <a:rPr lang="en-US" err="1"/>
              <a:t>kreeg</a:t>
            </a:r>
            <a:r>
              <a:rPr lang="en-US"/>
              <a:t> </a:t>
            </a:r>
            <a:r>
              <a:rPr lang="en-US" err="1"/>
              <a:t>hij</a:t>
            </a:r>
            <a:r>
              <a:rPr lang="en-US"/>
              <a:t> geld om </a:t>
            </a:r>
            <a:r>
              <a:rPr lang="en-US" err="1"/>
              <a:t>een</a:t>
            </a:r>
            <a:r>
              <a:rPr lang="en-US"/>
              <a:t> </a:t>
            </a:r>
            <a:r>
              <a:rPr lang="en-US" err="1"/>
              <a:t>assistent</a:t>
            </a:r>
            <a:r>
              <a:rPr lang="en-US"/>
              <a:t> </a:t>
            </a:r>
            <a:r>
              <a:rPr lang="en-US" err="1"/>
              <a:t>aan</a:t>
            </a:r>
            <a:r>
              <a:rPr lang="en-US"/>
              <a:t> </a:t>
            </a:r>
            <a:r>
              <a:rPr lang="en-US" err="1"/>
              <a:t>te</a:t>
            </a:r>
            <a:r>
              <a:rPr lang="en-US"/>
              <a:t> </a:t>
            </a:r>
            <a:r>
              <a:rPr lang="en-US" err="1"/>
              <a:t>nemen</a:t>
            </a:r>
            <a:r>
              <a:rPr lang="en-US"/>
              <a:t>. Hiermee </a:t>
            </a:r>
            <a:r>
              <a:rPr lang="en-US" err="1"/>
              <a:t>kon</a:t>
            </a:r>
            <a:r>
              <a:rPr lang="en-US"/>
              <a:t> </a:t>
            </a:r>
            <a:r>
              <a:rPr lang="en-US" err="1"/>
              <a:t>hij</a:t>
            </a:r>
            <a:r>
              <a:rPr lang="en-US"/>
              <a:t> continue </a:t>
            </a:r>
            <a:r>
              <a:rPr lang="en-US" err="1"/>
              <a:t>observaties</a:t>
            </a:r>
            <a:r>
              <a:rPr lang="en-US"/>
              <a:t> </a:t>
            </a:r>
            <a:r>
              <a:rPr lang="en-US" err="1"/>
              <a:t>mogelijk</a:t>
            </a:r>
            <a:r>
              <a:rPr lang="en-US"/>
              <a:t> </a:t>
            </a:r>
            <a:r>
              <a:rPr lang="en-US" err="1"/>
              <a:t>maken</a:t>
            </a:r>
            <a:r>
              <a:rPr lang="en-US"/>
              <a:t> die </a:t>
            </a:r>
            <a:r>
              <a:rPr lang="en-US" err="1"/>
              <a:t>vele</a:t>
            </a:r>
            <a:r>
              <a:rPr lang="en-US"/>
              <a:t> </a:t>
            </a:r>
            <a:r>
              <a:rPr lang="en-US" err="1"/>
              <a:t>malen</a:t>
            </a:r>
            <a:r>
              <a:rPr lang="en-US"/>
              <a:t> </a:t>
            </a:r>
            <a:r>
              <a:rPr lang="en-US" err="1"/>
              <a:t>accurater</a:t>
            </a:r>
            <a:r>
              <a:rPr lang="en-US"/>
              <a:t> </a:t>
            </a:r>
            <a:r>
              <a:rPr lang="en-US" err="1"/>
              <a:t>zijn</a:t>
            </a:r>
            <a:r>
              <a:rPr lang="en-US"/>
              <a:t> dan die </a:t>
            </a:r>
            <a:r>
              <a:rPr lang="en-US" err="1"/>
              <a:t>uit</a:t>
            </a:r>
            <a:r>
              <a:rPr lang="en-US"/>
              <a:t> de </a:t>
            </a:r>
            <a:r>
              <a:rPr lang="en-US" err="1"/>
              <a:t>oudheid</a:t>
            </a:r>
            <a:r>
              <a:rPr lang="en-US"/>
              <a:t>.</a:t>
            </a:r>
          </a:p>
          <a:p>
            <a:r>
              <a:rPr lang="en-US"/>
              <a:t>-Later is </a:t>
            </a:r>
            <a:r>
              <a:rPr lang="en-US" err="1"/>
              <a:t>hij</a:t>
            </a:r>
            <a:r>
              <a:rPr lang="en-US"/>
              <a:t> </a:t>
            </a:r>
            <a:r>
              <a:rPr lang="en-US" err="1"/>
              <a:t>gaan</a:t>
            </a:r>
            <a:r>
              <a:rPr lang="en-US"/>
              <a:t> </a:t>
            </a:r>
            <a:r>
              <a:rPr lang="en-US" err="1"/>
              <a:t>werken</a:t>
            </a:r>
            <a:r>
              <a:rPr lang="en-US"/>
              <a:t> </a:t>
            </a:r>
            <a:r>
              <a:rPr lang="en-US" err="1"/>
              <a:t>voor</a:t>
            </a:r>
            <a:r>
              <a:rPr lang="en-US"/>
              <a:t> Keizer Rudolph II van </a:t>
            </a:r>
            <a:r>
              <a:rPr lang="en-US" err="1"/>
              <a:t>Oostenrijk</a:t>
            </a:r>
            <a:r>
              <a:rPr lang="en-US"/>
              <a:t>. </a:t>
            </a:r>
          </a:p>
          <a:p>
            <a:r>
              <a:rPr lang="en-US"/>
              <a:t>-Hij </a:t>
            </a:r>
            <a:r>
              <a:rPr lang="en-US" err="1"/>
              <a:t>heeft</a:t>
            </a:r>
            <a:r>
              <a:rPr lang="en-US"/>
              <a:t> </a:t>
            </a:r>
            <a:r>
              <a:rPr lang="en-US" err="1"/>
              <a:t>zo’n</a:t>
            </a:r>
            <a:r>
              <a:rPr lang="en-US"/>
              <a:t> 25 </a:t>
            </a:r>
            <a:r>
              <a:rPr lang="en-US" err="1"/>
              <a:t>jaar</a:t>
            </a:r>
            <a:r>
              <a:rPr lang="en-US"/>
              <a:t> </a:t>
            </a:r>
            <a:r>
              <a:rPr lang="en-US" err="1"/>
              <a:t>aan</a:t>
            </a:r>
            <a:r>
              <a:rPr lang="en-US"/>
              <a:t> </a:t>
            </a:r>
            <a:r>
              <a:rPr lang="en-US" err="1"/>
              <a:t>observaties</a:t>
            </a:r>
            <a:r>
              <a:rPr lang="en-US"/>
              <a:t> </a:t>
            </a:r>
            <a:r>
              <a:rPr lang="en-US" err="1"/>
              <a:t>weten</a:t>
            </a:r>
            <a:r>
              <a:rPr lang="en-US"/>
              <a:t> </a:t>
            </a:r>
            <a:r>
              <a:rPr lang="en-US" err="1"/>
              <a:t>te</a:t>
            </a:r>
            <a:r>
              <a:rPr lang="en-US"/>
              <a:t> </a:t>
            </a:r>
            <a:r>
              <a:rPr lang="en-US" err="1"/>
              <a:t>verzamelen</a:t>
            </a:r>
            <a:r>
              <a:rPr lang="en-US"/>
              <a: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B0871FE-9DF2-774B-84C3-C14DE5A497FC}" type="slidenum">
              <a:rPr lang="en-NL" smtClean="0"/>
              <a:t>7</a:t>
            </a:fld>
            <a:endParaRPr lang="en-NL"/>
          </a:p>
        </p:txBody>
      </p:sp>
    </p:spTree>
    <p:extLst>
      <p:ext uri="{BB962C8B-B14F-4D97-AF65-F5344CB8AC3E}">
        <p14:creationId xmlns:p14="http://schemas.microsoft.com/office/powerpoint/2010/main" val="2921108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Galileo Galilei </a:t>
            </a:r>
            <a:r>
              <a:rPr lang="en-US" err="1"/>
              <a:t>studeerde</a:t>
            </a:r>
            <a:r>
              <a:rPr lang="en-US"/>
              <a:t> </a:t>
            </a:r>
            <a:r>
              <a:rPr lang="en-US" err="1"/>
              <a:t>aan</a:t>
            </a:r>
            <a:r>
              <a:rPr lang="en-US"/>
              <a:t> de Universiteit van Pisa in 1581 tot 1585, </a:t>
            </a:r>
            <a:r>
              <a:rPr lang="en-US" err="1"/>
              <a:t>eerst</a:t>
            </a:r>
            <a:r>
              <a:rPr lang="en-US"/>
              <a:t> </a:t>
            </a:r>
            <a:r>
              <a:rPr lang="en-US" err="1"/>
              <a:t>medicijnen</a:t>
            </a:r>
            <a:r>
              <a:rPr lang="en-US"/>
              <a:t>/</a:t>
            </a:r>
            <a:r>
              <a:rPr lang="en-US" err="1"/>
              <a:t>geneeskunde</a:t>
            </a:r>
            <a:r>
              <a:rPr lang="en-US"/>
              <a:t> </a:t>
            </a:r>
            <a:r>
              <a:rPr lang="en-US" err="1"/>
              <a:t>onder</a:t>
            </a:r>
            <a:r>
              <a:rPr lang="en-US"/>
              <a:t> </a:t>
            </a:r>
            <a:r>
              <a:rPr lang="en-US" err="1"/>
              <a:t>zijn</a:t>
            </a:r>
            <a:r>
              <a:rPr lang="en-US"/>
              <a:t> </a:t>
            </a:r>
            <a:r>
              <a:rPr lang="en-US" err="1"/>
              <a:t>vaders</a:t>
            </a:r>
            <a:r>
              <a:rPr lang="en-US"/>
              <a:t> </a:t>
            </a:r>
            <a:r>
              <a:rPr lang="en-US" err="1"/>
              <a:t>wensen</a:t>
            </a:r>
            <a:r>
              <a:rPr lang="en-US"/>
              <a:t>, maar had </a:t>
            </a:r>
            <a:r>
              <a:rPr lang="en-US" err="1"/>
              <a:t>meer</a:t>
            </a:r>
            <a:r>
              <a:rPr lang="en-US"/>
              <a:t> </a:t>
            </a:r>
            <a:r>
              <a:rPr lang="en-US" err="1"/>
              <a:t>affiniteit</a:t>
            </a:r>
            <a:r>
              <a:rPr lang="en-US"/>
              <a:t> </a:t>
            </a:r>
            <a:r>
              <a:rPr lang="en-US" err="1"/>
              <a:t>voor</a:t>
            </a:r>
            <a:r>
              <a:rPr lang="en-US"/>
              <a:t> </a:t>
            </a:r>
            <a:r>
              <a:rPr lang="en-US" err="1"/>
              <a:t>wiskunde</a:t>
            </a:r>
            <a:r>
              <a:rPr lang="en-US"/>
              <a:t>. Hij is </a:t>
            </a:r>
            <a:r>
              <a:rPr lang="en-US" err="1"/>
              <a:t>vervolgens</a:t>
            </a:r>
            <a:r>
              <a:rPr lang="en-US"/>
              <a:t> </a:t>
            </a:r>
            <a:r>
              <a:rPr lang="en-US" err="1"/>
              <a:t>vertrokken</a:t>
            </a:r>
            <a:r>
              <a:rPr lang="en-US"/>
              <a:t> </a:t>
            </a:r>
            <a:r>
              <a:rPr lang="en-US" err="1"/>
              <a:t>zonder</a:t>
            </a:r>
            <a:r>
              <a:rPr lang="en-US"/>
              <a:t> </a:t>
            </a:r>
            <a:r>
              <a:rPr lang="en-US" err="1"/>
              <a:t>een</a:t>
            </a:r>
            <a:r>
              <a:rPr lang="en-US"/>
              <a:t> van de studies </a:t>
            </a:r>
            <a:r>
              <a:rPr lang="en-US" err="1"/>
              <a:t>af</a:t>
            </a:r>
            <a:r>
              <a:rPr lang="en-US"/>
              <a:t> </a:t>
            </a:r>
            <a:r>
              <a:rPr lang="en-US" err="1"/>
              <a:t>te</a:t>
            </a:r>
            <a:r>
              <a:rPr lang="en-US"/>
              <a:t> </a:t>
            </a:r>
            <a:r>
              <a:rPr lang="en-US" err="1"/>
              <a:t>ronden</a:t>
            </a:r>
            <a:endParaRPr lang="en-US"/>
          </a:p>
          <a:p>
            <a:pPr marL="171450" indent="-171450">
              <a:buFont typeface="Calibri"/>
              <a:buChar char="-"/>
            </a:pPr>
            <a:r>
              <a:rPr lang="en-US"/>
              <a:t>Hij is het </a:t>
            </a:r>
            <a:r>
              <a:rPr lang="en-US" err="1"/>
              <a:t>bekendst</a:t>
            </a:r>
            <a:r>
              <a:rPr lang="en-US"/>
              <a:t> </a:t>
            </a:r>
            <a:r>
              <a:rPr lang="en-US" err="1"/>
              <a:t>voor</a:t>
            </a:r>
            <a:r>
              <a:rPr lang="en-US"/>
              <a:t> </a:t>
            </a:r>
            <a:r>
              <a:rPr lang="en-US" err="1"/>
              <a:t>zijn</a:t>
            </a:r>
            <a:r>
              <a:rPr lang="en-US"/>
              <a:t> </a:t>
            </a:r>
            <a:r>
              <a:rPr lang="en-US" err="1"/>
              <a:t>botsing</a:t>
            </a:r>
            <a:r>
              <a:rPr lang="en-US"/>
              <a:t> met de </a:t>
            </a:r>
            <a:r>
              <a:rPr lang="en-US" err="1"/>
              <a:t>kerk</a:t>
            </a:r>
            <a:r>
              <a:rPr lang="en-US"/>
              <a:t> over </a:t>
            </a:r>
            <a:r>
              <a:rPr lang="en-US" err="1"/>
              <a:t>zijn</a:t>
            </a:r>
            <a:r>
              <a:rPr lang="en-US"/>
              <a:t> </a:t>
            </a:r>
            <a:r>
              <a:rPr lang="en-US" err="1"/>
              <a:t>dialoog</a:t>
            </a:r>
            <a:r>
              <a:rPr lang="en-US"/>
              <a:t> </a:t>
            </a:r>
            <a:r>
              <a:rPr lang="en-US" err="1"/>
              <a:t>waarin</a:t>
            </a:r>
            <a:r>
              <a:rPr lang="en-US"/>
              <a:t> </a:t>
            </a:r>
            <a:r>
              <a:rPr lang="en-US" err="1"/>
              <a:t>hij</a:t>
            </a:r>
            <a:r>
              <a:rPr lang="en-US"/>
              <a:t> de </a:t>
            </a:r>
            <a:r>
              <a:rPr lang="en-US" err="1"/>
              <a:t>voordelen</a:t>
            </a:r>
            <a:r>
              <a:rPr lang="en-US"/>
              <a:t> </a:t>
            </a:r>
            <a:r>
              <a:rPr lang="en-US" err="1"/>
              <a:t>en</a:t>
            </a:r>
            <a:r>
              <a:rPr lang="en-US"/>
              <a:t> </a:t>
            </a:r>
            <a:r>
              <a:rPr lang="en-US" err="1"/>
              <a:t>nadelen</a:t>
            </a:r>
            <a:r>
              <a:rPr lang="en-US"/>
              <a:t> </a:t>
            </a:r>
            <a:r>
              <a:rPr lang="en-US" err="1"/>
              <a:t>en</a:t>
            </a:r>
            <a:r>
              <a:rPr lang="en-US"/>
              <a:t> </a:t>
            </a:r>
            <a:r>
              <a:rPr lang="en-US" err="1"/>
              <a:t>consequenties</a:t>
            </a:r>
            <a:r>
              <a:rPr lang="en-US"/>
              <a:t> van Ptolemy’s </a:t>
            </a:r>
            <a:r>
              <a:rPr lang="en-US" err="1"/>
              <a:t>systeem</a:t>
            </a:r>
            <a:r>
              <a:rPr lang="en-US"/>
              <a:t> </a:t>
            </a:r>
            <a:r>
              <a:rPr lang="en-US" err="1"/>
              <a:t>en</a:t>
            </a:r>
            <a:r>
              <a:rPr lang="en-US"/>
              <a:t> die van Copernicus. Hier </a:t>
            </a:r>
            <a:r>
              <a:rPr lang="en-US" err="1"/>
              <a:t>heeft</a:t>
            </a:r>
            <a:r>
              <a:rPr lang="en-US"/>
              <a:t> </a:t>
            </a:r>
            <a:r>
              <a:rPr lang="en-US" err="1"/>
              <a:t>hij</a:t>
            </a:r>
            <a:r>
              <a:rPr lang="en-US"/>
              <a:t> </a:t>
            </a:r>
            <a:r>
              <a:rPr lang="en-US" err="1"/>
              <a:t>zijn</a:t>
            </a:r>
            <a:r>
              <a:rPr lang="en-US"/>
              <a:t> best </a:t>
            </a:r>
            <a:r>
              <a:rPr lang="en-US" err="1"/>
              <a:t>gedaan</a:t>
            </a:r>
            <a:r>
              <a:rPr lang="en-US"/>
              <a:t> om het </a:t>
            </a:r>
            <a:r>
              <a:rPr lang="en-US" err="1"/>
              <a:t>te</a:t>
            </a:r>
            <a:r>
              <a:rPr lang="en-US"/>
              <a:t> laten </a:t>
            </a:r>
            <a:r>
              <a:rPr lang="en-US" err="1"/>
              <a:t>lijken</a:t>
            </a:r>
            <a:r>
              <a:rPr lang="en-US"/>
              <a:t> </a:t>
            </a:r>
            <a:r>
              <a:rPr lang="en-US" err="1"/>
              <a:t>als</a:t>
            </a:r>
            <a:r>
              <a:rPr lang="en-US"/>
              <a:t> </a:t>
            </a:r>
            <a:r>
              <a:rPr lang="en-US" err="1"/>
              <a:t>een</a:t>
            </a:r>
            <a:r>
              <a:rPr lang="en-US"/>
              <a:t> </a:t>
            </a:r>
            <a:r>
              <a:rPr lang="en-US" err="1"/>
              <a:t>hypothese</a:t>
            </a:r>
            <a:r>
              <a:rPr lang="en-US"/>
              <a:t>. Echter </a:t>
            </a:r>
            <a:r>
              <a:rPr lang="en-US" err="1"/>
              <a:t>zet</a:t>
            </a:r>
            <a:r>
              <a:rPr lang="en-US"/>
              <a:t> </a:t>
            </a:r>
            <a:r>
              <a:rPr lang="en-US" err="1"/>
              <a:t>hij</a:t>
            </a:r>
            <a:r>
              <a:rPr lang="en-US"/>
              <a:t> de toon in </a:t>
            </a:r>
            <a:r>
              <a:rPr lang="en-US" err="1"/>
              <a:t>zijn</a:t>
            </a:r>
            <a:r>
              <a:rPr lang="en-US"/>
              <a:t> </a:t>
            </a:r>
            <a:r>
              <a:rPr lang="en-US" err="1"/>
              <a:t>tekst</a:t>
            </a:r>
            <a:r>
              <a:rPr lang="en-US"/>
              <a:t> zo </a:t>
            </a:r>
            <a:r>
              <a:rPr lang="en-US" err="1"/>
              <a:t>dat</a:t>
            </a:r>
            <a:r>
              <a:rPr lang="en-US"/>
              <a:t> het </a:t>
            </a:r>
            <a:r>
              <a:rPr lang="en-US" err="1"/>
              <a:t>lijkt</a:t>
            </a:r>
            <a:r>
              <a:rPr lang="en-US"/>
              <a:t> </a:t>
            </a:r>
            <a:r>
              <a:rPr lang="en-US" err="1"/>
              <a:t>alsof</a:t>
            </a:r>
            <a:r>
              <a:rPr lang="en-US"/>
              <a:t> </a:t>
            </a:r>
            <a:r>
              <a:rPr lang="en-US" err="1"/>
              <a:t>degenen</a:t>
            </a:r>
            <a:r>
              <a:rPr lang="en-US"/>
              <a:t> die </a:t>
            </a:r>
            <a:r>
              <a:rPr lang="en-US" err="1"/>
              <a:t>geloven</a:t>
            </a:r>
            <a:r>
              <a:rPr lang="en-US"/>
              <a:t> in Ptolemy’s </a:t>
            </a:r>
            <a:r>
              <a:rPr lang="en-US" err="1"/>
              <a:t>systeem</a:t>
            </a:r>
            <a:r>
              <a:rPr lang="en-US"/>
              <a:t> </a:t>
            </a:r>
            <a:r>
              <a:rPr lang="en-US" err="1"/>
              <a:t>dom</a:t>
            </a:r>
            <a:r>
              <a:rPr lang="en-US"/>
              <a:t> </a:t>
            </a:r>
            <a:r>
              <a:rPr lang="en-US" err="1"/>
              <a:t>zijn</a:t>
            </a:r>
            <a:r>
              <a:rPr lang="en-US"/>
              <a:t>. </a:t>
            </a:r>
          </a:p>
          <a:p>
            <a:pPr marL="171450" indent="-171450">
              <a:buFont typeface="Calibri"/>
              <a:buChar char="-"/>
            </a:pPr>
            <a:r>
              <a:rPr lang="en-US"/>
              <a:t>Verder is </a:t>
            </a:r>
            <a:r>
              <a:rPr lang="en-US" err="1"/>
              <a:t>hij</a:t>
            </a:r>
            <a:r>
              <a:rPr lang="en-US"/>
              <a:t> </a:t>
            </a:r>
            <a:r>
              <a:rPr lang="en-US" err="1"/>
              <a:t>zelf</a:t>
            </a:r>
            <a:r>
              <a:rPr lang="en-US"/>
              <a:t> </a:t>
            </a:r>
            <a:r>
              <a:rPr lang="en-US" err="1"/>
              <a:t>bezig</a:t>
            </a:r>
            <a:r>
              <a:rPr lang="en-US"/>
              <a:t> </a:t>
            </a:r>
            <a:r>
              <a:rPr lang="en-US" err="1"/>
              <a:t>geweest</a:t>
            </a:r>
            <a:r>
              <a:rPr lang="en-US"/>
              <a:t> met </a:t>
            </a:r>
            <a:r>
              <a:rPr lang="en-US" err="1"/>
              <a:t>beweging</a:t>
            </a:r>
            <a:r>
              <a:rPr lang="en-US"/>
              <a:t> </a:t>
            </a:r>
            <a:r>
              <a:rPr lang="en-US" err="1"/>
              <a:t>en</a:t>
            </a:r>
            <a:r>
              <a:rPr lang="en-US"/>
              <a:t> </a:t>
            </a:r>
            <a:r>
              <a:rPr lang="en-US" err="1"/>
              <a:t>versnelling</a:t>
            </a:r>
            <a:r>
              <a:rPr lang="en-US"/>
              <a:t>. </a:t>
            </a:r>
            <a:r>
              <a:rPr lang="en-US" err="1"/>
              <a:t>Waaronder</a:t>
            </a:r>
            <a:r>
              <a:rPr lang="en-US"/>
              <a:t> </a:t>
            </a:r>
            <a:r>
              <a:rPr lang="en-US" err="1"/>
              <a:t>beweging</a:t>
            </a:r>
            <a:r>
              <a:rPr lang="en-US"/>
              <a:t> van </a:t>
            </a:r>
            <a:r>
              <a:rPr lang="en-US" err="1"/>
              <a:t>een</a:t>
            </a:r>
            <a:r>
              <a:rPr lang="en-US"/>
              <a:t> </a:t>
            </a:r>
            <a:r>
              <a:rPr lang="en-US" err="1"/>
              <a:t>projectiel</a:t>
            </a:r>
            <a:r>
              <a:rPr lang="en-US"/>
              <a:t>. </a:t>
            </a:r>
          </a:p>
          <a:p>
            <a:pPr marL="171450" indent="-171450">
              <a:buFont typeface="Calibri"/>
              <a:buChar char="-"/>
            </a:pPr>
            <a:r>
              <a:rPr lang="en-US"/>
              <a:t>Echter </a:t>
            </a:r>
            <a:r>
              <a:rPr lang="en-US" err="1"/>
              <a:t>heeft</a:t>
            </a:r>
            <a:r>
              <a:rPr lang="en-US"/>
              <a:t> </a:t>
            </a:r>
            <a:r>
              <a:rPr lang="en-US" err="1"/>
              <a:t>hij</a:t>
            </a:r>
            <a:r>
              <a:rPr lang="en-US"/>
              <a:t> </a:t>
            </a:r>
            <a:r>
              <a:rPr lang="en-US" err="1"/>
              <a:t>veel</a:t>
            </a:r>
            <a:r>
              <a:rPr lang="en-US"/>
              <a:t> </a:t>
            </a:r>
            <a:r>
              <a:rPr lang="en-US" err="1"/>
              <a:t>opvattingen</a:t>
            </a:r>
            <a:r>
              <a:rPr lang="en-US"/>
              <a:t> </a:t>
            </a:r>
            <a:r>
              <a:rPr lang="en-US" err="1"/>
              <a:t>gehad</a:t>
            </a:r>
            <a:r>
              <a:rPr lang="en-US"/>
              <a:t>, </a:t>
            </a:r>
            <a:r>
              <a:rPr lang="en-US" err="1"/>
              <a:t>waarvan</a:t>
            </a:r>
            <a:r>
              <a:rPr lang="en-US"/>
              <a:t> </a:t>
            </a:r>
            <a:r>
              <a:rPr lang="en-US" err="1"/>
              <a:t>vele</a:t>
            </a:r>
            <a:r>
              <a:rPr lang="en-US"/>
              <a:t> al </a:t>
            </a:r>
            <a:r>
              <a:rPr lang="en-US" err="1"/>
              <a:t>eens</a:t>
            </a:r>
            <a:r>
              <a:rPr lang="en-US"/>
              <a:t> </a:t>
            </a:r>
            <a:r>
              <a:rPr lang="en-US" err="1"/>
              <a:t>bedacht</a:t>
            </a:r>
            <a:r>
              <a:rPr lang="en-US"/>
              <a:t> </a:t>
            </a:r>
            <a:r>
              <a:rPr lang="en-US" err="1"/>
              <a:t>waren</a:t>
            </a:r>
            <a:r>
              <a:rPr lang="en-US"/>
              <a:t> of incorrect </a:t>
            </a:r>
            <a:r>
              <a:rPr lang="en-US" err="1"/>
              <a:t>leken</a:t>
            </a:r>
            <a:r>
              <a:rPr lang="en-US"/>
              <a:t>. </a:t>
            </a:r>
          </a:p>
          <a:p>
            <a:pPr marL="171450" indent="-171450">
              <a:buFont typeface="Calibri"/>
              <a:buChar char="-"/>
            </a:pPr>
            <a:r>
              <a:rPr lang="en-US"/>
              <a:t>Er is </a:t>
            </a:r>
            <a:r>
              <a:rPr lang="en-US" err="1"/>
              <a:t>niet</a:t>
            </a:r>
            <a:r>
              <a:rPr lang="en-US"/>
              <a:t> </a:t>
            </a:r>
            <a:r>
              <a:rPr lang="en-US" err="1"/>
              <a:t>echt</a:t>
            </a:r>
            <a:r>
              <a:rPr lang="en-US"/>
              <a:t> </a:t>
            </a:r>
            <a:r>
              <a:rPr lang="en-US" err="1"/>
              <a:t>een</a:t>
            </a:r>
            <a:r>
              <a:rPr lang="en-US"/>
              <a:t> </a:t>
            </a:r>
            <a:r>
              <a:rPr lang="en-US" err="1"/>
              <a:t>goede</a:t>
            </a:r>
            <a:r>
              <a:rPr lang="en-US"/>
              <a:t> rede </a:t>
            </a:r>
            <a:r>
              <a:rPr lang="en-US" err="1"/>
              <a:t>dat</a:t>
            </a:r>
            <a:r>
              <a:rPr lang="en-US"/>
              <a:t> Galileo Galilei </a:t>
            </a:r>
            <a:r>
              <a:rPr lang="en-US" err="1"/>
              <a:t>bekend</a:t>
            </a:r>
            <a:r>
              <a:rPr lang="en-US"/>
              <a:t> is </a:t>
            </a:r>
            <a:r>
              <a:rPr lang="en-US" err="1"/>
              <a:t>geworden</a:t>
            </a:r>
            <a:r>
              <a:rPr lang="en-US"/>
              <a:t> </a:t>
            </a:r>
            <a:r>
              <a:rPr lang="en-US" err="1"/>
              <a:t>en</a:t>
            </a:r>
            <a:r>
              <a:rPr lang="en-US"/>
              <a:t> al </a:t>
            </a:r>
            <a:r>
              <a:rPr lang="en-US" err="1"/>
              <a:t>helemaal</a:t>
            </a:r>
            <a:r>
              <a:rPr lang="en-US"/>
              <a:t> </a:t>
            </a:r>
            <a:r>
              <a:rPr lang="en-US" err="1"/>
              <a:t>niet</a:t>
            </a:r>
            <a:r>
              <a:rPr lang="en-US"/>
              <a:t> zo </a:t>
            </a:r>
            <a:r>
              <a:rPr lang="en-US" err="1"/>
              <a:t>bekend</a:t>
            </a:r>
            <a:r>
              <a:rPr lang="en-US"/>
              <a:t> is </a:t>
            </a:r>
            <a:r>
              <a:rPr lang="en-US" err="1"/>
              <a:t>als</a:t>
            </a:r>
            <a:r>
              <a:rPr lang="en-US"/>
              <a:t> </a:t>
            </a:r>
            <a:r>
              <a:rPr lang="en-US" err="1"/>
              <a:t>dat</a:t>
            </a:r>
            <a:r>
              <a:rPr lang="en-US"/>
              <a:t> die nu is.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B0871FE-9DF2-774B-84C3-C14DE5A497FC}" type="slidenum">
              <a:rPr lang="en-NL" smtClean="0"/>
              <a:t>8</a:t>
            </a:fld>
            <a:endParaRPr lang="en-NL"/>
          </a:p>
        </p:txBody>
      </p:sp>
    </p:spTree>
    <p:extLst>
      <p:ext uri="{BB962C8B-B14F-4D97-AF65-F5344CB8AC3E}">
        <p14:creationId xmlns:p14="http://schemas.microsoft.com/office/powerpoint/2010/main" val="163990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Aphelion = the point in the orbit which is farthest from the sun</a:t>
            </a:r>
          </a:p>
          <a:p>
            <a:pPr marL="171450" indent="-171450">
              <a:buFont typeface="Calibri"/>
              <a:buChar char="-"/>
            </a:pPr>
            <a:r>
              <a:rPr lang="en-US"/>
              <a:t>Perihelion = the point closest to the sun in its orbit</a:t>
            </a:r>
          </a:p>
          <a:p>
            <a:pPr marL="171450" indent="-171450">
              <a:buFont typeface="Calibri"/>
              <a:buChar char="-"/>
            </a:pPr>
            <a:r>
              <a:rPr lang="en-US"/>
              <a:t>Kepler </a:t>
            </a:r>
            <a:r>
              <a:rPr lang="en-US" err="1"/>
              <a:t>leefde</a:t>
            </a:r>
            <a:r>
              <a:rPr lang="en-US"/>
              <a:t> van 1571 tot 1630, was </a:t>
            </a:r>
            <a:r>
              <a:rPr lang="en-US" err="1"/>
              <a:t>geboren</a:t>
            </a:r>
            <a:r>
              <a:rPr lang="en-US"/>
              <a:t> in Weil-der-Stadt in </a:t>
            </a:r>
            <a:r>
              <a:rPr lang="en-US" err="1"/>
              <a:t>zuidwest</a:t>
            </a:r>
            <a:r>
              <a:rPr lang="en-US"/>
              <a:t> </a:t>
            </a:r>
            <a:r>
              <a:rPr lang="en-US" err="1"/>
              <a:t>Duitsland</a:t>
            </a:r>
            <a:r>
              <a:rPr lang="en-US"/>
              <a:t>.</a:t>
            </a:r>
          </a:p>
          <a:p>
            <a:pPr marL="171450" indent="-171450">
              <a:buFont typeface="Calibri"/>
              <a:buChar char="-"/>
            </a:pPr>
            <a:r>
              <a:rPr lang="en-US"/>
              <a:t> Hij </a:t>
            </a:r>
            <a:r>
              <a:rPr lang="en-US" err="1"/>
              <a:t>heeft</a:t>
            </a:r>
            <a:r>
              <a:rPr lang="en-US"/>
              <a:t> </a:t>
            </a:r>
            <a:r>
              <a:rPr lang="en-US" err="1"/>
              <a:t>gestudeerd</a:t>
            </a:r>
            <a:r>
              <a:rPr lang="en-US"/>
              <a:t> </a:t>
            </a:r>
            <a:r>
              <a:rPr lang="en-US" err="1"/>
              <a:t>aan</a:t>
            </a:r>
            <a:r>
              <a:rPr lang="en-US"/>
              <a:t> de Universiteit van Tübingen, </a:t>
            </a:r>
            <a:r>
              <a:rPr lang="en-US" err="1"/>
              <a:t>waarna</a:t>
            </a:r>
            <a:r>
              <a:rPr lang="en-US"/>
              <a:t> </a:t>
            </a:r>
            <a:r>
              <a:rPr lang="en-US" err="1"/>
              <a:t>hij</a:t>
            </a:r>
            <a:r>
              <a:rPr lang="en-US"/>
              <a:t> van plan was om </a:t>
            </a:r>
            <a:r>
              <a:rPr lang="en-US" err="1"/>
              <a:t>een</a:t>
            </a:r>
            <a:r>
              <a:rPr lang="en-US"/>
              <a:t> </a:t>
            </a:r>
            <a:r>
              <a:rPr lang="en-US" err="1"/>
              <a:t>protestantse</a:t>
            </a:r>
            <a:r>
              <a:rPr lang="en-US"/>
              <a:t> minister </a:t>
            </a:r>
            <a:r>
              <a:rPr lang="en-US" err="1"/>
              <a:t>te</a:t>
            </a:r>
            <a:r>
              <a:rPr lang="en-US"/>
              <a:t> </a:t>
            </a:r>
            <a:r>
              <a:rPr lang="en-US" err="1"/>
              <a:t>worden</a:t>
            </a:r>
            <a:r>
              <a:rPr lang="en-US"/>
              <a:t>. Hij </a:t>
            </a:r>
            <a:r>
              <a:rPr lang="en-US" err="1"/>
              <a:t>werd</a:t>
            </a:r>
            <a:r>
              <a:rPr lang="en-US"/>
              <a:t> </a:t>
            </a:r>
            <a:r>
              <a:rPr lang="en-US" err="1"/>
              <a:t>echter</a:t>
            </a:r>
            <a:r>
              <a:rPr lang="en-US"/>
              <a:t> </a:t>
            </a:r>
            <a:r>
              <a:rPr lang="en-US" err="1"/>
              <a:t>aangeraden</a:t>
            </a:r>
            <a:r>
              <a:rPr lang="en-US"/>
              <a:t> </a:t>
            </a:r>
            <a:r>
              <a:rPr lang="en-US" err="1"/>
              <a:t>voor</a:t>
            </a:r>
            <a:r>
              <a:rPr lang="en-US"/>
              <a:t> </a:t>
            </a:r>
            <a:r>
              <a:rPr lang="en-US" err="1"/>
              <a:t>een</a:t>
            </a:r>
            <a:r>
              <a:rPr lang="en-US"/>
              <a:t> </a:t>
            </a:r>
            <a:r>
              <a:rPr lang="en-US" err="1"/>
              <a:t>positie</a:t>
            </a:r>
            <a:r>
              <a:rPr lang="en-US"/>
              <a:t> </a:t>
            </a:r>
            <a:r>
              <a:rPr lang="en-US" err="1"/>
              <a:t>aangeboden</a:t>
            </a:r>
            <a:r>
              <a:rPr lang="en-US"/>
              <a:t> </a:t>
            </a:r>
            <a:r>
              <a:rPr lang="en-US" err="1"/>
              <a:t>als</a:t>
            </a:r>
            <a:r>
              <a:rPr lang="en-US"/>
              <a:t> </a:t>
            </a:r>
            <a:r>
              <a:rPr lang="en-US" err="1"/>
              <a:t>wiskunde</a:t>
            </a:r>
            <a:r>
              <a:rPr lang="en-US"/>
              <a:t> professor </a:t>
            </a:r>
            <a:r>
              <a:rPr lang="en-US" err="1"/>
              <a:t>aan</a:t>
            </a:r>
            <a:r>
              <a:rPr lang="en-US"/>
              <a:t> </a:t>
            </a:r>
            <a:r>
              <a:rPr lang="en-US" err="1"/>
              <a:t>een</a:t>
            </a:r>
            <a:r>
              <a:rPr lang="en-US"/>
              <a:t> </a:t>
            </a:r>
            <a:r>
              <a:rPr lang="en-US" err="1"/>
              <a:t>protestantse</a:t>
            </a:r>
            <a:r>
              <a:rPr lang="en-US"/>
              <a:t> school in Graz (</a:t>
            </a:r>
            <a:r>
              <a:rPr lang="en-US" err="1"/>
              <a:t>Oostenrijk</a:t>
            </a:r>
            <a:r>
              <a:rPr lang="en-US"/>
              <a:t>). Na ’</a:t>
            </a:r>
            <a:r>
              <a:rPr lang="en-US" err="1"/>
              <a:t>tegen</a:t>
            </a:r>
            <a:r>
              <a:rPr lang="en-US"/>
              <a:t>’ </a:t>
            </a:r>
            <a:r>
              <a:rPr lang="en-US" err="1"/>
              <a:t>reformatie</a:t>
            </a:r>
            <a:r>
              <a:rPr lang="en-US"/>
              <a:t> </a:t>
            </a:r>
            <a:r>
              <a:rPr lang="en-US" err="1"/>
              <a:t>werd</a:t>
            </a:r>
            <a:r>
              <a:rPr lang="en-US"/>
              <a:t> </a:t>
            </a:r>
            <a:r>
              <a:rPr lang="en-US" err="1"/>
              <a:t>ondanks</a:t>
            </a:r>
            <a:r>
              <a:rPr lang="en-US"/>
              <a:t> </a:t>
            </a:r>
            <a:r>
              <a:rPr lang="en-US" err="1"/>
              <a:t>dat</a:t>
            </a:r>
            <a:r>
              <a:rPr lang="en-US"/>
              <a:t> Kepler protestants was, </a:t>
            </a:r>
            <a:r>
              <a:rPr lang="en-US" err="1"/>
              <a:t>toegestaan</a:t>
            </a:r>
            <a:r>
              <a:rPr lang="en-US"/>
              <a:t> om </a:t>
            </a:r>
            <a:r>
              <a:rPr lang="en-US" err="1"/>
              <a:t>terug</a:t>
            </a:r>
            <a:r>
              <a:rPr lang="en-US"/>
              <a:t> </a:t>
            </a:r>
            <a:r>
              <a:rPr lang="en-US" err="1"/>
              <a:t>te</a:t>
            </a:r>
            <a:r>
              <a:rPr lang="en-US"/>
              <a:t> </a:t>
            </a:r>
            <a:r>
              <a:rPr lang="en-US" err="1"/>
              <a:t>keren</a:t>
            </a:r>
            <a:r>
              <a:rPr lang="en-US"/>
              <a:t> </a:t>
            </a:r>
            <a:r>
              <a:rPr lang="en-US" err="1"/>
              <a:t>en</a:t>
            </a:r>
            <a:r>
              <a:rPr lang="en-US"/>
              <a:t> </a:t>
            </a:r>
            <a:r>
              <a:rPr lang="en-US" err="1"/>
              <a:t>zijn</a:t>
            </a:r>
            <a:r>
              <a:rPr lang="en-US"/>
              <a:t> </a:t>
            </a:r>
            <a:r>
              <a:rPr lang="en-US" err="1"/>
              <a:t>werk</a:t>
            </a:r>
            <a:r>
              <a:rPr lang="en-US"/>
              <a:t> </a:t>
            </a:r>
            <a:r>
              <a:rPr lang="en-US" err="1"/>
              <a:t>voort</a:t>
            </a:r>
            <a:r>
              <a:rPr lang="en-US"/>
              <a:t> </a:t>
            </a:r>
            <a:r>
              <a:rPr lang="en-US" err="1"/>
              <a:t>te</a:t>
            </a:r>
            <a:r>
              <a:rPr lang="en-US"/>
              <a:t> </a:t>
            </a:r>
            <a:r>
              <a:rPr lang="en-US" err="1"/>
              <a:t>zetten</a:t>
            </a:r>
            <a:r>
              <a:rPr lang="en-US"/>
              <a:t>.</a:t>
            </a:r>
          </a:p>
          <a:p>
            <a:pPr marL="171450" indent="-171450">
              <a:buFont typeface="Calibri"/>
              <a:buChar char="-"/>
            </a:pPr>
            <a:r>
              <a:rPr lang="en-US"/>
              <a:t>Hij </a:t>
            </a:r>
            <a:r>
              <a:rPr lang="en-US" err="1"/>
              <a:t>heeft</a:t>
            </a:r>
            <a:r>
              <a:rPr lang="en-US"/>
              <a:t> </a:t>
            </a:r>
            <a:r>
              <a:rPr lang="en-US" err="1"/>
              <a:t>voor</a:t>
            </a:r>
            <a:r>
              <a:rPr lang="en-US"/>
              <a:t> </a:t>
            </a:r>
            <a:r>
              <a:rPr lang="en-US" err="1"/>
              <a:t>bijna</a:t>
            </a:r>
            <a:r>
              <a:rPr lang="en-US"/>
              <a:t> twee </a:t>
            </a:r>
            <a:r>
              <a:rPr lang="en-US" err="1"/>
              <a:t>jaar</a:t>
            </a:r>
            <a:r>
              <a:rPr lang="en-US"/>
              <a:t> </a:t>
            </a:r>
            <a:r>
              <a:rPr lang="en-US" err="1"/>
              <a:t>als</a:t>
            </a:r>
            <a:r>
              <a:rPr lang="en-US"/>
              <a:t> Tycho Brahe’s </a:t>
            </a:r>
            <a:r>
              <a:rPr lang="en-US" err="1"/>
              <a:t>assistent</a:t>
            </a:r>
            <a:r>
              <a:rPr lang="en-US"/>
              <a:t> (</a:t>
            </a:r>
            <a:r>
              <a:rPr lang="en-US" err="1"/>
              <a:t>rond</a:t>
            </a:r>
            <a:r>
              <a:rPr lang="en-US"/>
              <a:t> 1599) </a:t>
            </a:r>
            <a:r>
              <a:rPr lang="en-US" err="1"/>
              <a:t>gewerkt</a:t>
            </a:r>
            <a:r>
              <a:rPr lang="en-US"/>
              <a:t> om </a:t>
            </a:r>
            <a:r>
              <a:rPr lang="en-US" err="1"/>
              <a:t>toegang</a:t>
            </a:r>
            <a:r>
              <a:rPr lang="en-US"/>
              <a:t> </a:t>
            </a:r>
            <a:r>
              <a:rPr lang="en-US" err="1"/>
              <a:t>te</a:t>
            </a:r>
            <a:r>
              <a:rPr lang="en-US"/>
              <a:t> </a:t>
            </a:r>
            <a:r>
              <a:rPr lang="en-US" err="1"/>
              <a:t>krijgen</a:t>
            </a:r>
            <a:r>
              <a:rPr lang="en-US"/>
              <a:t> tot de </a:t>
            </a:r>
            <a:r>
              <a:rPr lang="en-US" err="1"/>
              <a:t>observaties</a:t>
            </a:r>
            <a:r>
              <a:rPr lang="en-US"/>
              <a:t> (</a:t>
            </a:r>
            <a:r>
              <a:rPr lang="en-US" err="1"/>
              <a:t>en</a:t>
            </a:r>
            <a:r>
              <a:rPr lang="en-US"/>
              <a:t> die </a:t>
            </a:r>
            <a:r>
              <a:rPr lang="en-US" err="1"/>
              <a:t>te</a:t>
            </a:r>
            <a:r>
              <a:rPr lang="en-US"/>
              <a:t> </a:t>
            </a:r>
            <a:r>
              <a:rPr lang="en-US" err="1"/>
              <a:t>begrijpen</a:t>
            </a:r>
            <a:r>
              <a:rPr lang="en-US"/>
              <a:t>). Dit </a:t>
            </a:r>
            <a:r>
              <a:rPr lang="en-US" err="1"/>
              <a:t>heeft</a:t>
            </a:r>
            <a:r>
              <a:rPr lang="en-US"/>
              <a:t> hem </a:t>
            </a:r>
            <a:r>
              <a:rPr lang="en-US" err="1"/>
              <a:t>geholpen</a:t>
            </a:r>
            <a:r>
              <a:rPr lang="en-US"/>
              <a:t> </a:t>
            </a:r>
            <a:r>
              <a:rPr lang="en-US" err="1"/>
              <a:t>bij</a:t>
            </a:r>
            <a:r>
              <a:rPr lang="en-US"/>
              <a:t> het </a:t>
            </a:r>
            <a:r>
              <a:rPr lang="en-US" err="1"/>
              <a:t>begrijpen</a:t>
            </a:r>
            <a:r>
              <a:rPr lang="en-US"/>
              <a:t> van </a:t>
            </a:r>
            <a:r>
              <a:rPr lang="en-US" err="1"/>
              <a:t>zijn</a:t>
            </a:r>
            <a:r>
              <a:rPr lang="en-US"/>
              <a:t> eigen </a:t>
            </a:r>
            <a:r>
              <a:rPr lang="en-US" err="1"/>
              <a:t>onderzoek</a:t>
            </a:r>
            <a:r>
              <a:rPr lang="en-US"/>
              <a:t> </a:t>
            </a:r>
            <a:r>
              <a:rPr lang="en-US" err="1"/>
              <a:t>naar</a:t>
            </a:r>
            <a:r>
              <a:rPr lang="en-US"/>
              <a:t> de </a:t>
            </a:r>
            <a:r>
              <a:rPr lang="en-US" err="1"/>
              <a:t>numerieke</a:t>
            </a:r>
            <a:r>
              <a:rPr lang="en-US"/>
              <a:t> </a:t>
            </a:r>
            <a:r>
              <a:rPr lang="en-US" err="1"/>
              <a:t>verbanden</a:t>
            </a:r>
            <a:r>
              <a:rPr lang="en-US"/>
              <a:t> </a:t>
            </a:r>
            <a:r>
              <a:rPr lang="en-US" err="1"/>
              <a:t>waarmee</a:t>
            </a:r>
            <a:r>
              <a:rPr lang="en-US"/>
              <a:t> God het </a:t>
            </a:r>
            <a:r>
              <a:rPr lang="en-US" err="1"/>
              <a:t>universum</a:t>
            </a:r>
            <a:r>
              <a:rPr lang="en-US"/>
              <a:t> </a:t>
            </a:r>
            <a:r>
              <a:rPr lang="en-US" err="1"/>
              <a:t>heeft</a:t>
            </a:r>
            <a:r>
              <a:rPr lang="en-US"/>
              <a:t> </a:t>
            </a:r>
            <a:r>
              <a:rPr lang="en-US" err="1"/>
              <a:t>geschapen</a:t>
            </a:r>
            <a:r>
              <a:rPr lang="en-US"/>
              <a:t>. Dit is </a:t>
            </a:r>
            <a:r>
              <a:rPr lang="en-US" err="1"/>
              <a:t>terug</a:t>
            </a:r>
            <a:r>
              <a:rPr lang="en-US"/>
              <a:t> </a:t>
            </a:r>
            <a:r>
              <a:rPr lang="en-US" err="1"/>
              <a:t>te</a:t>
            </a:r>
            <a:r>
              <a:rPr lang="en-US"/>
              <a:t> </a:t>
            </a:r>
            <a:r>
              <a:rPr lang="en-US" err="1"/>
              <a:t>zien</a:t>
            </a:r>
            <a:r>
              <a:rPr lang="en-US"/>
              <a:t> in </a:t>
            </a:r>
            <a:r>
              <a:rPr lang="en-US" err="1"/>
              <a:t>een</a:t>
            </a:r>
            <a:r>
              <a:rPr lang="en-US"/>
              <a:t> </a:t>
            </a:r>
            <a:r>
              <a:rPr lang="en-US" err="1"/>
              <a:t>opmerking</a:t>
            </a:r>
            <a:r>
              <a:rPr lang="en-US"/>
              <a:t> die </a:t>
            </a:r>
            <a:r>
              <a:rPr lang="en-US" err="1"/>
              <a:t>hij</a:t>
            </a:r>
            <a:r>
              <a:rPr lang="en-US"/>
              <a:t> </a:t>
            </a:r>
            <a:r>
              <a:rPr lang="en-US" err="1"/>
              <a:t>maakt</a:t>
            </a:r>
            <a:r>
              <a:rPr lang="en-US"/>
              <a:t> in de </a:t>
            </a:r>
            <a:r>
              <a:rPr lang="en-US" err="1"/>
              <a:t>herdruk</a:t>
            </a:r>
            <a:r>
              <a:rPr lang="en-US"/>
              <a:t> van </a:t>
            </a:r>
            <a:r>
              <a:rPr lang="en-US" err="1"/>
              <a:t>zijn</a:t>
            </a:r>
            <a:r>
              <a:rPr lang="en-US"/>
              <a:t> </a:t>
            </a:r>
            <a:r>
              <a:rPr lang="en-US" err="1"/>
              <a:t>boek</a:t>
            </a:r>
            <a:r>
              <a:rPr lang="en-US"/>
              <a:t> </a:t>
            </a:r>
            <a:r>
              <a:rPr lang="en-US" err="1"/>
              <a:t>Mysterium</a:t>
            </a:r>
            <a:r>
              <a:rPr lang="en-US"/>
              <a:t> </a:t>
            </a:r>
            <a:r>
              <a:rPr lang="en-US" err="1"/>
              <a:t>cosmographicum</a:t>
            </a:r>
            <a:r>
              <a:rPr lang="en-US"/>
              <a:t> (</a:t>
            </a:r>
            <a:r>
              <a:rPr lang="en-US" err="1"/>
              <a:t>herdruk</a:t>
            </a:r>
            <a:r>
              <a:rPr lang="en-US"/>
              <a:t> </a:t>
            </a:r>
            <a:r>
              <a:rPr lang="en-US" err="1"/>
              <a:t>komt</a:t>
            </a:r>
            <a:r>
              <a:rPr lang="en-US"/>
              <a:t> </a:t>
            </a:r>
            <a:r>
              <a:rPr lang="en-US" err="1"/>
              <a:t>uit</a:t>
            </a:r>
            <a:r>
              <a:rPr lang="en-US"/>
              <a:t> 1621).</a:t>
            </a:r>
          </a:p>
          <a:p>
            <a:pPr marL="171450" indent="-171450">
              <a:buFont typeface="Calibri"/>
              <a:buChar char="-"/>
            </a:pPr>
            <a:r>
              <a:rPr lang="en-US"/>
              <a:t>Kepler had de </a:t>
            </a:r>
            <a:r>
              <a:rPr lang="en-US" err="1"/>
              <a:t>observaties</a:t>
            </a:r>
            <a:r>
              <a:rPr lang="en-US"/>
              <a:t> van Brahe </a:t>
            </a:r>
            <a:r>
              <a:rPr lang="en-US" err="1"/>
              <a:t>nodig</a:t>
            </a:r>
            <a:r>
              <a:rPr lang="en-US"/>
              <a:t> om de </a:t>
            </a:r>
            <a:r>
              <a:rPr lang="en-US" err="1"/>
              <a:t>banen</a:t>
            </a:r>
            <a:r>
              <a:rPr lang="en-US"/>
              <a:t> van de </a:t>
            </a:r>
            <a:r>
              <a:rPr lang="en-US" err="1"/>
              <a:t>planeten</a:t>
            </a:r>
            <a:r>
              <a:rPr lang="en-US"/>
              <a:t> </a:t>
            </a:r>
            <a:r>
              <a:rPr lang="en-US" err="1"/>
              <a:t>te</a:t>
            </a:r>
            <a:r>
              <a:rPr lang="en-US"/>
              <a:t> </a:t>
            </a:r>
            <a:r>
              <a:rPr lang="en-US" err="1"/>
              <a:t>kunnen</a:t>
            </a:r>
            <a:r>
              <a:rPr lang="en-US"/>
              <a:t> </a:t>
            </a:r>
            <a:r>
              <a:rPr lang="en-US" err="1"/>
              <a:t>beschrijven</a:t>
            </a:r>
            <a:r>
              <a:rPr lang="en-US"/>
              <a:t> wat </a:t>
            </a:r>
            <a:r>
              <a:rPr lang="en-US" err="1"/>
              <a:t>hij</a:t>
            </a:r>
            <a:r>
              <a:rPr lang="en-US"/>
              <a:t> </a:t>
            </a:r>
            <a:r>
              <a:rPr lang="en-US" err="1"/>
              <a:t>aankondigd</a:t>
            </a:r>
            <a:r>
              <a:rPr lang="en-US"/>
              <a:t> in </a:t>
            </a:r>
            <a:r>
              <a:rPr lang="en-US" err="1"/>
              <a:t>Mysterium</a:t>
            </a:r>
            <a:r>
              <a:rPr lang="en-US"/>
              <a:t> </a:t>
            </a:r>
            <a:r>
              <a:rPr lang="en-US" err="1"/>
              <a:t>cosmographicum</a:t>
            </a:r>
            <a:r>
              <a:rPr lang="en-US"/>
              <a:t>. Hij </a:t>
            </a:r>
            <a:r>
              <a:rPr lang="en-US" err="1"/>
              <a:t>begint</a:t>
            </a:r>
            <a:r>
              <a:rPr lang="en-US"/>
              <a:t> </a:t>
            </a:r>
            <a:r>
              <a:rPr lang="en-US" err="1"/>
              <a:t>bij</a:t>
            </a:r>
            <a:r>
              <a:rPr lang="en-US"/>
              <a:t> de </a:t>
            </a:r>
            <a:r>
              <a:rPr lang="en-US" err="1"/>
              <a:t>baan</a:t>
            </a:r>
            <a:r>
              <a:rPr lang="en-US"/>
              <a:t> van Mars, over de </a:t>
            </a:r>
            <a:r>
              <a:rPr lang="en-US" err="1"/>
              <a:t>jaren</a:t>
            </a:r>
            <a:r>
              <a:rPr lang="en-US"/>
              <a:t> is </a:t>
            </a:r>
            <a:r>
              <a:rPr lang="en-US" err="1"/>
              <a:t>namelijk</a:t>
            </a:r>
            <a:r>
              <a:rPr lang="en-US"/>
              <a:t> </a:t>
            </a:r>
            <a:r>
              <a:rPr lang="en-US" err="1"/>
              <a:t>gebleken</a:t>
            </a:r>
            <a:r>
              <a:rPr lang="en-US"/>
              <a:t> </a:t>
            </a:r>
            <a:r>
              <a:rPr lang="en-US" err="1"/>
              <a:t>dat</a:t>
            </a:r>
            <a:r>
              <a:rPr lang="en-US"/>
              <a:t> </a:t>
            </a:r>
            <a:r>
              <a:rPr lang="en-US" err="1"/>
              <a:t>deze</a:t>
            </a:r>
            <a:r>
              <a:rPr lang="en-US"/>
              <a:t> de </a:t>
            </a:r>
            <a:r>
              <a:rPr lang="en-US" err="1"/>
              <a:t>lastigste</a:t>
            </a:r>
            <a:r>
              <a:rPr lang="en-US"/>
              <a:t> is om </a:t>
            </a:r>
            <a:r>
              <a:rPr lang="en-US" err="1"/>
              <a:t>te</a:t>
            </a:r>
            <a:r>
              <a:rPr lang="en-US"/>
              <a:t> </a:t>
            </a:r>
            <a:r>
              <a:rPr lang="en-US" err="1"/>
              <a:t>beschrijven</a:t>
            </a:r>
            <a:r>
              <a:rPr lang="en-US"/>
              <a:t>. In het </a:t>
            </a:r>
            <a:r>
              <a:rPr lang="en-US" err="1"/>
              <a:t>boek</a:t>
            </a:r>
            <a:r>
              <a:rPr lang="en-US"/>
              <a:t> </a:t>
            </a:r>
            <a:r>
              <a:rPr lang="en-US" err="1"/>
              <a:t>Astronomia</a:t>
            </a:r>
            <a:r>
              <a:rPr lang="en-US"/>
              <a:t> nova </a:t>
            </a:r>
            <a:r>
              <a:rPr lang="en-US" err="1"/>
              <a:t>beschrijft</a:t>
            </a:r>
            <a:r>
              <a:rPr lang="en-US"/>
              <a:t> </a:t>
            </a:r>
            <a:r>
              <a:rPr lang="en-US" err="1"/>
              <a:t>hij</a:t>
            </a:r>
            <a:r>
              <a:rPr lang="en-US"/>
              <a:t> het process van </a:t>
            </a:r>
            <a:r>
              <a:rPr lang="en-US" err="1"/>
              <a:t>berekeningen</a:t>
            </a:r>
            <a:r>
              <a:rPr lang="en-US"/>
              <a:t> </a:t>
            </a:r>
            <a:r>
              <a:rPr lang="en-US" err="1"/>
              <a:t>en</a:t>
            </a:r>
            <a:r>
              <a:rPr lang="en-US"/>
              <a:t> de </a:t>
            </a:r>
            <a:r>
              <a:rPr lang="en-US" err="1"/>
              <a:t>fouten</a:t>
            </a:r>
            <a:r>
              <a:rPr lang="en-US"/>
              <a:t> die </a:t>
            </a:r>
            <a:r>
              <a:rPr lang="en-US" err="1"/>
              <a:t>hij</a:t>
            </a:r>
            <a:r>
              <a:rPr lang="en-US"/>
              <a:t> </a:t>
            </a:r>
            <a:r>
              <a:rPr lang="en-US" err="1"/>
              <a:t>daarbij</a:t>
            </a:r>
            <a:r>
              <a:rPr lang="en-US"/>
              <a:t> </a:t>
            </a:r>
            <a:r>
              <a:rPr lang="en-US" err="1"/>
              <a:t>heeft</a:t>
            </a:r>
            <a:r>
              <a:rPr lang="en-US"/>
              <a:t> </a:t>
            </a:r>
            <a:r>
              <a:rPr lang="en-US" err="1"/>
              <a:t>gemaakt</a:t>
            </a:r>
            <a:r>
              <a:rPr lang="en-US"/>
              <a:t>.</a:t>
            </a:r>
          </a:p>
          <a:p>
            <a:pPr marL="171450" indent="-171450">
              <a:buFont typeface="Calibri"/>
              <a:buChar char="-"/>
            </a:pPr>
            <a:r>
              <a:rPr lang="en-US"/>
              <a:t>De </a:t>
            </a:r>
            <a:r>
              <a:rPr lang="en-US" err="1"/>
              <a:t>berekeningen</a:t>
            </a:r>
            <a:r>
              <a:rPr lang="en-US"/>
              <a:t> </a:t>
            </a:r>
            <a:r>
              <a:rPr lang="en-US" err="1"/>
              <a:t>zijn</a:t>
            </a:r>
            <a:r>
              <a:rPr lang="en-US"/>
              <a:t> </a:t>
            </a:r>
            <a:r>
              <a:rPr lang="en-US" err="1"/>
              <a:t>uitgegaan</a:t>
            </a:r>
            <a:r>
              <a:rPr lang="en-US"/>
              <a:t> van </a:t>
            </a:r>
            <a:r>
              <a:rPr lang="en-US" err="1"/>
              <a:t>dat</a:t>
            </a:r>
            <a:r>
              <a:rPr lang="en-US"/>
              <a:t> de </a:t>
            </a:r>
            <a:r>
              <a:rPr lang="en-US" err="1"/>
              <a:t>baan</a:t>
            </a:r>
            <a:r>
              <a:rPr lang="en-US"/>
              <a:t> van de </a:t>
            </a:r>
            <a:r>
              <a:rPr lang="en-US" err="1"/>
              <a:t>aarde</a:t>
            </a:r>
            <a:r>
              <a:rPr lang="en-US"/>
              <a:t> </a:t>
            </a:r>
            <a:r>
              <a:rPr lang="en-US" err="1"/>
              <a:t>een</a:t>
            </a:r>
            <a:r>
              <a:rPr lang="en-US"/>
              <a:t> </a:t>
            </a:r>
            <a:r>
              <a:rPr lang="en-US" err="1"/>
              <a:t>cirkel</a:t>
            </a:r>
            <a:r>
              <a:rPr lang="en-US"/>
              <a:t> is met </a:t>
            </a:r>
            <a:r>
              <a:rPr lang="en-US" err="1"/>
              <a:t>straal</a:t>
            </a:r>
            <a:r>
              <a:rPr lang="en-US"/>
              <a:t> r </a:t>
            </a:r>
            <a:r>
              <a:rPr lang="en-US" err="1"/>
              <a:t>en</a:t>
            </a:r>
            <a:r>
              <a:rPr lang="en-US"/>
              <a:t> centrum C, S </a:t>
            </a:r>
            <a:r>
              <a:rPr lang="en-US" err="1"/>
              <a:t>voor</a:t>
            </a:r>
            <a:r>
              <a:rPr lang="en-US"/>
              <a:t> de </a:t>
            </a:r>
            <a:r>
              <a:rPr lang="en-US" err="1"/>
              <a:t>zon</a:t>
            </a:r>
            <a:r>
              <a:rPr lang="en-US"/>
              <a:t> </a:t>
            </a:r>
            <a:r>
              <a:rPr lang="en-US" err="1"/>
              <a:t>en</a:t>
            </a:r>
            <a:r>
              <a:rPr lang="en-US"/>
              <a:t> CS = e = 0.018r. Hiermee </a:t>
            </a:r>
            <a:r>
              <a:rPr lang="en-US" err="1"/>
              <a:t>herintroduceert</a:t>
            </a:r>
            <a:r>
              <a:rPr lang="en-US"/>
              <a:t> </a:t>
            </a:r>
            <a:r>
              <a:rPr lang="en-US" err="1"/>
              <a:t>hij</a:t>
            </a:r>
            <a:r>
              <a:rPr lang="en-US"/>
              <a:t> </a:t>
            </a:r>
            <a:r>
              <a:rPr lang="en-US" err="1"/>
              <a:t>iets</a:t>
            </a:r>
            <a:r>
              <a:rPr lang="en-US"/>
              <a:t> </a:t>
            </a:r>
            <a:r>
              <a:rPr lang="en-US" err="1"/>
              <a:t>dat</a:t>
            </a:r>
            <a:r>
              <a:rPr lang="en-US"/>
              <a:t> Copernicus had </a:t>
            </a:r>
            <a:r>
              <a:rPr lang="en-US" err="1"/>
              <a:t>afgewezen</a:t>
            </a:r>
            <a:r>
              <a:rPr lang="en-US"/>
              <a:t>. Kepler </a:t>
            </a:r>
            <a:r>
              <a:rPr lang="en-US" err="1"/>
              <a:t>heeft</a:t>
            </a:r>
            <a:r>
              <a:rPr lang="en-US"/>
              <a:t> </a:t>
            </a:r>
            <a:r>
              <a:rPr lang="en-US" err="1"/>
              <a:t>getoond</a:t>
            </a:r>
            <a:r>
              <a:rPr lang="en-US"/>
              <a:t> </a:t>
            </a:r>
            <a:r>
              <a:rPr lang="en-US" err="1"/>
              <a:t>dat</a:t>
            </a:r>
            <a:r>
              <a:rPr lang="en-US"/>
              <a:t> de </a:t>
            </a:r>
            <a:r>
              <a:rPr lang="en-US" err="1"/>
              <a:t>snelheid</a:t>
            </a:r>
            <a:r>
              <a:rPr lang="en-US"/>
              <a:t> </a:t>
            </a:r>
            <a:r>
              <a:rPr lang="en-US" err="1"/>
              <a:t>dichtbij</a:t>
            </a:r>
            <a:r>
              <a:rPr lang="en-US"/>
              <a:t> aphelion </a:t>
            </a:r>
            <a:r>
              <a:rPr lang="en-US" err="1"/>
              <a:t>en</a:t>
            </a:r>
            <a:r>
              <a:rPr lang="en-US"/>
              <a:t> perihelion </a:t>
            </a:r>
            <a:r>
              <a:rPr lang="en-US" err="1"/>
              <a:t>afhangt</a:t>
            </a:r>
            <a:r>
              <a:rPr lang="en-US"/>
              <a:t> van de </a:t>
            </a:r>
            <a:r>
              <a:rPr lang="en-US" err="1"/>
              <a:t>afstand</a:t>
            </a:r>
            <a:r>
              <a:rPr lang="en-US"/>
              <a:t> tot de </a:t>
            </a:r>
            <a:r>
              <a:rPr lang="en-US" err="1"/>
              <a:t>zon</a:t>
            </a:r>
            <a:r>
              <a:rPr lang="en-US"/>
              <a:t> (</a:t>
            </a:r>
            <a:r>
              <a:rPr lang="en-US" err="1"/>
              <a:t>omgekeerd</a:t>
            </a:r>
            <a:r>
              <a:rPr lang="en-US"/>
              <a:t> </a:t>
            </a:r>
            <a:r>
              <a:rPr lang="en-US" err="1"/>
              <a:t>evenredig</a:t>
            </a:r>
            <a:r>
              <a:rPr lang="en-US"/>
              <a:t>). Echter </a:t>
            </a:r>
            <a:r>
              <a:rPr lang="en-US" err="1"/>
              <a:t>komt</a:t>
            </a:r>
            <a:r>
              <a:rPr lang="en-US"/>
              <a:t> Kepler er later achter </a:t>
            </a:r>
            <a:r>
              <a:rPr lang="en-US" err="1"/>
              <a:t>dat</a:t>
            </a:r>
            <a:r>
              <a:rPr lang="en-US"/>
              <a:t> </a:t>
            </a:r>
            <a:r>
              <a:rPr lang="en-US" err="1"/>
              <a:t>dit</a:t>
            </a:r>
            <a:r>
              <a:rPr lang="en-US"/>
              <a:t> incorrect is, het is </a:t>
            </a:r>
            <a:r>
              <a:rPr lang="en-US" err="1"/>
              <a:t>namelijk</a:t>
            </a:r>
            <a:r>
              <a:rPr lang="en-US"/>
              <a:t> de </a:t>
            </a:r>
            <a:r>
              <a:rPr lang="en-US" err="1"/>
              <a:t>snelheid</a:t>
            </a:r>
            <a:r>
              <a:rPr lang="en-US"/>
              <a:t> </a:t>
            </a:r>
            <a:r>
              <a:rPr lang="en-US" err="1"/>
              <a:t>loodrecht</a:t>
            </a:r>
            <a:r>
              <a:rPr lang="en-US"/>
              <a:t> op de </a:t>
            </a:r>
            <a:r>
              <a:rPr lang="en-US" err="1"/>
              <a:t>straal</a:t>
            </a:r>
            <a:r>
              <a:rPr lang="en-US"/>
              <a:t> die </a:t>
            </a:r>
            <a:r>
              <a:rPr lang="en-US" err="1"/>
              <a:t>omgekeerd</a:t>
            </a:r>
            <a:r>
              <a:rPr lang="en-US"/>
              <a:t> </a:t>
            </a:r>
            <a:r>
              <a:rPr lang="en-US" err="1"/>
              <a:t>evenredig</a:t>
            </a:r>
            <a:r>
              <a:rPr lang="en-US"/>
              <a:t> </a:t>
            </a:r>
            <a:r>
              <a:rPr lang="en-US" err="1"/>
              <a:t>afhangt</a:t>
            </a:r>
            <a:r>
              <a:rPr lang="en-US"/>
              <a:t> van de </a:t>
            </a:r>
            <a:r>
              <a:rPr lang="en-US" err="1"/>
              <a:t>afstand</a:t>
            </a:r>
            <a:r>
              <a:rPr lang="en-US"/>
              <a:t> tot de </a:t>
            </a:r>
            <a:r>
              <a:rPr lang="en-US" err="1"/>
              <a:t>zon</a:t>
            </a:r>
            <a:r>
              <a:rPr lang="en-US"/>
              <a:t>.</a:t>
            </a:r>
          </a:p>
          <a:p>
            <a:pPr marL="171450" indent="-171450">
              <a:buFont typeface="Calibri"/>
              <a:buChar char="-"/>
            </a:pPr>
            <a:r>
              <a:rPr lang="en-US"/>
              <a:t> Kepler had een </a:t>
            </a:r>
            <a:r>
              <a:rPr lang="en-US" err="1"/>
              <a:t>andere</a:t>
            </a:r>
            <a:r>
              <a:rPr lang="en-US"/>
              <a:t> </a:t>
            </a:r>
            <a:r>
              <a:rPr lang="en-US" err="1"/>
              <a:t>zienswijze</a:t>
            </a:r>
            <a:r>
              <a:rPr lang="en-US"/>
              <a:t> dan Ptolemy </a:t>
            </a:r>
            <a:r>
              <a:rPr lang="en-US" err="1"/>
              <a:t>en</a:t>
            </a:r>
            <a:r>
              <a:rPr lang="en-US"/>
              <a:t> Copernicus, </a:t>
            </a:r>
            <a:r>
              <a:rPr lang="en-US" err="1"/>
              <a:t>waardoor</a:t>
            </a:r>
            <a:r>
              <a:rPr lang="en-US"/>
              <a:t> </a:t>
            </a:r>
            <a:r>
              <a:rPr lang="en-US" err="1"/>
              <a:t>hij</a:t>
            </a:r>
            <a:r>
              <a:rPr lang="en-US"/>
              <a:t> minder </a:t>
            </a:r>
            <a:r>
              <a:rPr lang="en-US" err="1"/>
              <a:t>moeite</a:t>
            </a:r>
            <a:r>
              <a:rPr lang="en-US"/>
              <a:t> had met </a:t>
            </a:r>
            <a:r>
              <a:rPr lang="en-US" err="1"/>
              <a:t>bepaalde</a:t>
            </a:r>
            <a:r>
              <a:rPr lang="en-US"/>
              <a:t> </a:t>
            </a:r>
            <a:r>
              <a:rPr lang="en-US" err="1"/>
              <a:t>concepten</a:t>
            </a:r>
            <a:r>
              <a:rPr lang="en-US"/>
              <a:t> </a:t>
            </a:r>
            <a:r>
              <a:rPr lang="en-US" err="1"/>
              <a:t>herintroduceren</a:t>
            </a:r>
            <a:r>
              <a:rPr lang="en-US"/>
              <a:t>.</a:t>
            </a:r>
          </a:p>
          <a:p>
            <a:pPr marL="171450" indent="-171450">
              <a:buFont typeface="Calibri"/>
              <a:buChar char="-"/>
            </a:pPr>
            <a:r>
              <a:rPr lang="en-US"/>
              <a:t>Kepler’s </a:t>
            </a:r>
            <a:r>
              <a:rPr lang="en-US" err="1"/>
              <a:t>eerste</a:t>
            </a:r>
            <a:r>
              <a:rPr lang="en-US"/>
              <a:t> regel is </a:t>
            </a:r>
            <a:r>
              <a:rPr lang="en-US" err="1"/>
              <a:t>dat</a:t>
            </a:r>
            <a:r>
              <a:rPr lang="en-US"/>
              <a:t> de </a:t>
            </a:r>
            <a:r>
              <a:rPr lang="en-US" err="1"/>
              <a:t>banen</a:t>
            </a:r>
            <a:r>
              <a:rPr lang="en-US"/>
              <a:t> van </a:t>
            </a:r>
            <a:r>
              <a:rPr lang="en-US" err="1"/>
              <a:t>planeten</a:t>
            </a:r>
            <a:r>
              <a:rPr lang="en-US"/>
              <a:t> </a:t>
            </a:r>
            <a:r>
              <a:rPr lang="en-US" err="1"/>
              <a:t>ellipsen</a:t>
            </a:r>
            <a:r>
              <a:rPr lang="en-US"/>
              <a:t> </a:t>
            </a:r>
            <a:r>
              <a:rPr lang="en-US" err="1"/>
              <a:t>zijn</a:t>
            </a:r>
            <a:r>
              <a:rPr lang="en-US"/>
              <a:t>. Dit </a:t>
            </a:r>
            <a:r>
              <a:rPr lang="en-US" err="1"/>
              <a:t>heeft</a:t>
            </a:r>
            <a:r>
              <a:rPr lang="en-US"/>
              <a:t> </a:t>
            </a:r>
            <a:r>
              <a:rPr lang="en-US" err="1"/>
              <a:t>hij</a:t>
            </a:r>
            <a:r>
              <a:rPr lang="en-US"/>
              <a:t> </a:t>
            </a:r>
            <a:r>
              <a:rPr lang="en-US" err="1"/>
              <a:t>tijdens</a:t>
            </a:r>
            <a:r>
              <a:rPr lang="en-US"/>
              <a:t> het </a:t>
            </a:r>
            <a:r>
              <a:rPr lang="en-US" err="1"/>
              <a:t>berekenen</a:t>
            </a:r>
            <a:r>
              <a:rPr lang="en-US"/>
              <a:t> van de </a:t>
            </a:r>
            <a:r>
              <a:rPr lang="en-US" err="1"/>
              <a:t>vorm</a:t>
            </a:r>
            <a:r>
              <a:rPr lang="en-US"/>
              <a:t> van de </a:t>
            </a:r>
            <a:r>
              <a:rPr lang="en-US" err="1"/>
              <a:t>banen</a:t>
            </a:r>
            <a:r>
              <a:rPr lang="en-US"/>
              <a:t> van </a:t>
            </a:r>
            <a:r>
              <a:rPr lang="en-US" err="1"/>
              <a:t>planeten</a:t>
            </a:r>
            <a:r>
              <a:rPr lang="en-US"/>
              <a:t> per </a:t>
            </a:r>
            <a:r>
              <a:rPr lang="en-US" err="1"/>
              <a:t>ongeluk</a:t>
            </a:r>
            <a:r>
              <a:rPr lang="en-US"/>
              <a:t> </a:t>
            </a:r>
            <a:r>
              <a:rPr lang="en-US" err="1"/>
              <a:t>gezien</a:t>
            </a:r>
            <a:r>
              <a:rPr lang="en-US"/>
              <a:t>. Kepler's </a:t>
            </a:r>
            <a:r>
              <a:rPr lang="en-US" err="1"/>
              <a:t>tweede</a:t>
            </a:r>
            <a:r>
              <a:rPr lang="en-US"/>
              <a:t> regel, </a:t>
            </a:r>
            <a:r>
              <a:rPr lang="en-US" err="1"/>
              <a:t>ook</a:t>
            </a:r>
            <a:r>
              <a:rPr lang="en-US"/>
              <a:t> </a:t>
            </a:r>
            <a:r>
              <a:rPr lang="en-US" err="1"/>
              <a:t>wel</a:t>
            </a:r>
            <a:r>
              <a:rPr lang="en-US"/>
              <a:t> </a:t>
            </a:r>
            <a:r>
              <a:rPr lang="en-US" err="1"/>
              <a:t>bekend</a:t>
            </a:r>
            <a:r>
              <a:rPr lang="en-US"/>
              <a:t> </a:t>
            </a:r>
            <a:r>
              <a:rPr lang="en-US" err="1"/>
              <a:t>als</a:t>
            </a:r>
            <a:r>
              <a:rPr lang="en-US"/>
              <a:t> de </a:t>
            </a:r>
            <a:r>
              <a:rPr lang="en-US" err="1"/>
              <a:t>perkenwet</a:t>
            </a:r>
            <a:r>
              <a:rPr lang="en-US"/>
              <a:t>, </a:t>
            </a:r>
            <a:r>
              <a:rPr lang="en-US" err="1"/>
              <a:t>stelt</a:t>
            </a:r>
            <a:r>
              <a:rPr lang="en-US"/>
              <a:t> </a:t>
            </a:r>
            <a:r>
              <a:rPr lang="en-US" err="1"/>
              <a:t>dat</a:t>
            </a:r>
            <a:r>
              <a:rPr lang="en-US"/>
              <a:t> het </a:t>
            </a:r>
            <a:r>
              <a:rPr lang="en-US" err="1"/>
              <a:t>oppervlak</a:t>
            </a:r>
            <a:r>
              <a:rPr lang="en-US"/>
              <a:t> </a:t>
            </a:r>
            <a:r>
              <a:rPr lang="en-US" err="1"/>
              <a:t>gevormd</a:t>
            </a:r>
            <a:r>
              <a:rPr lang="en-US"/>
              <a:t> door de </a:t>
            </a:r>
            <a:r>
              <a:rPr lang="en-US" err="1"/>
              <a:t>lijn</a:t>
            </a:r>
            <a:r>
              <a:rPr lang="en-US"/>
              <a:t> </a:t>
            </a:r>
            <a:r>
              <a:rPr lang="en-US" err="1"/>
              <a:t>tussen</a:t>
            </a:r>
            <a:r>
              <a:rPr lang="en-US"/>
              <a:t> </a:t>
            </a:r>
            <a:r>
              <a:rPr lang="en-US" err="1"/>
              <a:t>zon</a:t>
            </a:r>
            <a:r>
              <a:rPr lang="en-US"/>
              <a:t> </a:t>
            </a:r>
            <a:r>
              <a:rPr lang="en-US" err="1"/>
              <a:t>en</a:t>
            </a:r>
            <a:r>
              <a:rPr lang="en-US"/>
              <a:t> </a:t>
            </a:r>
            <a:r>
              <a:rPr lang="en-US" err="1"/>
              <a:t>planeet</a:t>
            </a:r>
            <a:r>
              <a:rPr lang="en-US"/>
              <a:t> </a:t>
            </a:r>
            <a:r>
              <a:rPr lang="en-US" err="1"/>
              <a:t>hetzelfde</a:t>
            </a:r>
            <a:r>
              <a:rPr lang="en-US"/>
              <a:t> </a:t>
            </a:r>
            <a:r>
              <a:rPr lang="en-US" err="1"/>
              <a:t>zijn</a:t>
            </a:r>
            <a:r>
              <a:rPr lang="en-US"/>
              <a:t> </a:t>
            </a:r>
            <a:r>
              <a:rPr lang="en-US" err="1"/>
              <a:t>bij</a:t>
            </a:r>
            <a:r>
              <a:rPr lang="en-US"/>
              <a:t> </a:t>
            </a:r>
            <a:r>
              <a:rPr lang="en-US" err="1"/>
              <a:t>gelijke</a:t>
            </a:r>
            <a:r>
              <a:rPr lang="en-US"/>
              <a:t> </a:t>
            </a:r>
            <a:r>
              <a:rPr lang="en-US" err="1"/>
              <a:t>tijdsintervallen</a:t>
            </a:r>
            <a:r>
              <a:rPr lang="en-US"/>
              <a:t>. </a:t>
            </a:r>
            <a:r>
              <a:rPr lang="en-US" err="1"/>
              <a:t>Hiervoor</a:t>
            </a:r>
            <a:r>
              <a:rPr lang="en-US"/>
              <a:t> </a:t>
            </a:r>
            <a:r>
              <a:rPr lang="en-US" err="1"/>
              <a:t>gebruikte</a:t>
            </a:r>
            <a:r>
              <a:rPr lang="en-US"/>
              <a:t> </a:t>
            </a:r>
            <a:r>
              <a:rPr lang="en-US" err="1"/>
              <a:t>hij</a:t>
            </a:r>
            <a:r>
              <a:rPr lang="en-US"/>
              <a:t> </a:t>
            </a:r>
            <a:r>
              <a:rPr lang="en-US" err="1"/>
              <a:t>een</a:t>
            </a:r>
            <a:r>
              <a:rPr lang="en-US"/>
              <a:t> argument </a:t>
            </a:r>
            <a:r>
              <a:rPr lang="en-US" err="1"/>
              <a:t>dat</a:t>
            </a:r>
            <a:r>
              <a:rPr lang="en-US"/>
              <a:t> </a:t>
            </a:r>
            <a:r>
              <a:rPr lang="en-US" err="1"/>
              <a:t>lijkt</a:t>
            </a:r>
            <a:r>
              <a:rPr lang="en-US"/>
              <a:t> op het </a:t>
            </a:r>
            <a:r>
              <a:rPr lang="en-US" err="1"/>
              <a:t>huidige</a:t>
            </a:r>
            <a:r>
              <a:rPr lang="en-US"/>
              <a:t> </a:t>
            </a:r>
            <a:r>
              <a:rPr lang="en-US" err="1"/>
              <a:t>infinietdecimaal</a:t>
            </a:r>
            <a:r>
              <a:rPr lang="en-US"/>
              <a:t> </a:t>
            </a:r>
            <a:r>
              <a:rPr lang="en-US" err="1"/>
              <a:t>rekenen</a:t>
            </a:r>
            <a:r>
              <a:rPr lang="en-US"/>
              <a:t>. Kepler's </a:t>
            </a:r>
            <a:r>
              <a:rPr lang="en-US" err="1"/>
              <a:t>derde</a:t>
            </a:r>
            <a:r>
              <a:rPr lang="en-US"/>
              <a:t> regel </a:t>
            </a:r>
            <a:r>
              <a:rPr lang="en-US" err="1"/>
              <a:t>kan</a:t>
            </a:r>
            <a:r>
              <a:rPr lang="en-US"/>
              <a:t> </a:t>
            </a:r>
            <a:r>
              <a:rPr lang="en-US" err="1"/>
              <a:t>voor</a:t>
            </a:r>
            <a:r>
              <a:rPr lang="en-US"/>
              <a:t> het </a:t>
            </a:r>
            <a:r>
              <a:rPr lang="en-US" err="1"/>
              <a:t>eerst</a:t>
            </a:r>
            <a:r>
              <a:rPr lang="en-US"/>
              <a:t> </a:t>
            </a:r>
            <a:r>
              <a:rPr lang="en-US" err="1"/>
              <a:t>gevonden</a:t>
            </a:r>
            <a:r>
              <a:rPr lang="en-US"/>
              <a:t> </a:t>
            </a:r>
            <a:r>
              <a:rPr lang="en-US" err="1"/>
              <a:t>worden</a:t>
            </a:r>
            <a:r>
              <a:rPr lang="en-US"/>
              <a:t> in </a:t>
            </a:r>
            <a:r>
              <a:rPr lang="en-US" err="1"/>
              <a:t>Hormonice</a:t>
            </a:r>
            <a:r>
              <a:rPr lang="en-US"/>
              <a:t> mundi, </a:t>
            </a:r>
            <a:r>
              <a:rPr lang="en-US" err="1"/>
              <a:t>gegeven</a:t>
            </a:r>
            <a:r>
              <a:rPr lang="en-US"/>
              <a:t> </a:t>
            </a:r>
            <a:r>
              <a:rPr lang="en-US" err="1"/>
              <a:t>als</a:t>
            </a:r>
            <a:r>
              <a:rPr lang="en-US"/>
              <a:t> </a:t>
            </a:r>
            <a:r>
              <a:rPr lang="en-US" err="1"/>
              <a:t>een</a:t>
            </a:r>
            <a:r>
              <a:rPr lang="en-US"/>
              <a:t> </a:t>
            </a:r>
            <a:r>
              <a:rPr lang="en-US" err="1"/>
              <a:t>feit</a:t>
            </a:r>
            <a:r>
              <a:rPr lang="en-US"/>
              <a:t>. </a:t>
            </a:r>
            <a:r>
              <a:rPr lang="en-US" err="1"/>
              <a:t>Deze</a:t>
            </a:r>
            <a:r>
              <a:rPr lang="en-US"/>
              <a:t> wet </a:t>
            </a:r>
            <a:r>
              <a:rPr lang="en-US" err="1"/>
              <a:t>wordt</a:t>
            </a:r>
            <a:r>
              <a:rPr lang="en-US"/>
              <a:t> </a:t>
            </a:r>
            <a:r>
              <a:rPr lang="en-US" err="1"/>
              <a:t>ook</a:t>
            </a:r>
            <a:r>
              <a:rPr lang="en-US"/>
              <a:t> </a:t>
            </a:r>
            <a:r>
              <a:rPr lang="en-US" err="1"/>
              <a:t>wel</a:t>
            </a:r>
            <a:r>
              <a:rPr lang="en-US"/>
              <a:t> de </a:t>
            </a:r>
            <a:r>
              <a:rPr lang="en-US" err="1"/>
              <a:t>harmonische</a:t>
            </a:r>
            <a:r>
              <a:rPr lang="en-US"/>
              <a:t> wet </a:t>
            </a:r>
            <a:r>
              <a:rPr lang="en-US" err="1"/>
              <a:t>genoemd</a:t>
            </a:r>
            <a:r>
              <a:rPr lang="en-US"/>
              <a:t> </a:t>
            </a:r>
            <a:r>
              <a:rPr lang="en-US" err="1"/>
              <a:t>en</a:t>
            </a:r>
            <a:r>
              <a:rPr lang="en-US"/>
              <a:t> </a:t>
            </a:r>
            <a:r>
              <a:rPr lang="en-US" err="1"/>
              <a:t>tegenwoordig</a:t>
            </a:r>
            <a:r>
              <a:rPr lang="en-US"/>
              <a:t> </a:t>
            </a:r>
            <a:r>
              <a:rPr lang="en-US" err="1"/>
              <a:t>weergegeven</a:t>
            </a:r>
            <a:r>
              <a:rPr lang="en-US"/>
              <a:t> met T^2/r^3=constant, met T de </a:t>
            </a:r>
            <a:r>
              <a:rPr lang="en-US" err="1"/>
              <a:t>omlooptijd</a:t>
            </a:r>
            <a:r>
              <a:rPr lang="en-US"/>
              <a:t> </a:t>
            </a:r>
            <a:r>
              <a:rPr lang="en-US" err="1"/>
              <a:t>en</a:t>
            </a:r>
            <a:r>
              <a:rPr lang="en-US"/>
              <a:t> r halve </a:t>
            </a:r>
            <a:r>
              <a:rPr lang="en-US" err="1"/>
              <a:t>lange</a:t>
            </a:r>
            <a:r>
              <a:rPr lang="en-US"/>
              <a:t> as. Hij </a:t>
            </a:r>
            <a:r>
              <a:rPr lang="en-US" err="1"/>
              <a:t>heeft</a:t>
            </a:r>
            <a:r>
              <a:rPr lang="en-US"/>
              <a:t> het </a:t>
            </a:r>
            <a:r>
              <a:rPr lang="en-US" err="1"/>
              <a:t>echter</a:t>
            </a:r>
            <a:r>
              <a:rPr lang="en-US"/>
              <a:t> </a:t>
            </a:r>
            <a:r>
              <a:rPr lang="en-US" err="1"/>
              <a:t>zelf</a:t>
            </a:r>
            <a:r>
              <a:rPr lang="en-US"/>
              <a:t> </a:t>
            </a:r>
            <a:r>
              <a:rPr lang="en-US" err="1"/>
              <a:t>anders</a:t>
            </a:r>
            <a:r>
              <a:rPr lang="en-US"/>
              <a:t> </a:t>
            </a:r>
            <a:r>
              <a:rPr lang="en-US" err="1"/>
              <a:t>verwoord</a:t>
            </a:r>
            <a:r>
              <a:rPr lang="en-US"/>
              <a:t>.</a:t>
            </a:r>
          </a:p>
          <a:p>
            <a:pPr marL="171450" indent="-171450">
              <a:buFont typeface="Calibri"/>
              <a:buChar char="-"/>
            </a:pPr>
            <a:r>
              <a:rPr lang="en-US" err="1"/>
              <a:t>Mysterium</a:t>
            </a:r>
            <a:r>
              <a:rPr lang="en-US"/>
              <a:t> </a:t>
            </a:r>
            <a:r>
              <a:rPr lang="en-US" err="1"/>
              <a:t>cosmographicum</a:t>
            </a:r>
            <a:r>
              <a:rPr lang="en-US"/>
              <a:t>: </a:t>
            </a:r>
            <a:r>
              <a:rPr lang="en-US" err="1"/>
              <a:t>hier</a:t>
            </a:r>
            <a:r>
              <a:rPr lang="en-US"/>
              <a:t> </a:t>
            </a:r>
            <a:r>
              <a:rPr lang="en-US" err="1"/>
              <a:t>heeft</a:t>
            </a:r>
            <a:r>
              <a:rPr lang="en-US"/>
              <a:t> </a:t>
            </a:r>
            <a:r>
              <a:rPr lang="en-US" err="1"/>
              <a:t>hij</a:t>
            </a:r>
            <a:r>
              <a:rPr lang="en-US"/>
              <a:t> </a:t>
            </a:r>
            <a:r>
              <a:rPr lang="en-US" err="1"/>
              <a:t>voornamelijk</a:t>
            </a:r>
            <a:r>
              <a:rPr lang="en-US"/>
              <a:t> de </a:t>
            </a:r>
            <a:r>
              <a:rPr lang="en-US" err="1"/>
              <a:t>vraag</a:t>
            </a:r>
            <a:r>
              <a:rPr lang="en-US"/>
              <a:t> </a:t>
            </a:r>
            <a:r>
              <a:rPr lang="en-US" err="1"/>
              <a:t>waarom</a:t>
            </a:r>
            <a:r>
              <a:rPr lang="en-US"/>
              <a:t> er 6 </a:t>
            </a:r>
            <a:r>
              <a:rPr lang="en-US" err="1"/>
              <a:t>planeten</a:t>
            </a:r>
            <a:r>
              <a:rPr lang="en-US"/>
              <a:t> </a:t>
            </a:r>
            <a:r>
              <a:rPr lang="en-US" err="1"/>
              <a:t>zijn</a:t>
            </a:r>
            <a:r>
              <a:rPr lang="en-US"/>
              <a:t> </a:t>
            </a:r>
            <a:r>
              <a:rPr lang="en-US" err="1"/>
              <a:t>behandeld</a:t>
            </a:r>
          </a:p>
          <a:p>
            <a:pPr marL="171450" indent="-171450">
              <a:buFont typeface="Calibri"/>
              <a:buChar char="-"/>
            </a:pPr>
            <a:r>
              <a:rPr lang="en-US" err="1"/>
              <a:t>Astronomia</a:t>
            </a:r>
            <a:r>
              <a:rPr lang="en-US"/>
              <a:t> nova: </a:t>
            </a:r>
            <a:r>
              <a:rPr lang="en-US" err="1"/>
              <a:t>voornamelijk</a:t>
            </a:r>
            <a:r>
              <a:rPr lang="en-US"/>
              <a:t> </a:t>
            </a:r>
            <a:r>
              <a:rPr lang="en-US" err="1"/>
              <a:t>een</a:t>
            </a:r>
            <a:r>
              <a:rPr lang="en-US"/>
              <a:t> </a:t>
            </a:r>
            <a:r>
              <a:rPr lang="en-US" err="1"/>
              <a:t>uiteenzetting</a:t>
            </a:r>
            <a:r>
              <a:rPr lang="en-US"/>
              <a:t> van </a:t>
            </a:r>
            <a:r>
              <a:rPr lang="en-US" err="1"/>
              <a:t>zijn</a:t>
            </a:r>
            <a:r>
              <a:rPr lang="en-US"/>
              <a:t> </a:t>
            </a:r>
            <a:r>
              <a:rPr lang="en-US" err="1"/>
              <a:t>berekeningen</a:t>
            </a:r>
            <a:r>
              <a:rPr lang="en-US"/>
              <a:t> </a:t>
            </a:r>
            <a:r>
              <a:rPr lang="en-US" err="1"/>
              <a:t>voor</a:t>
            </a:r>
            <a:r>
              <a:rPr lang="en-US"/>
              <a:t> de </a:t>
            </a:r>
            <a:r>
              <a:rPr lang="en-US" err="1"/>
              <a:t>baan</a:t>
            </a:r>
            <a:r>
              <a:rPr lang="en-US"/>
              <a:t> van Mars, </a:t>
            </a:r>
            <a:r>
              <a:rPr lang="en-US" err="1"/>
              <a:t>en</a:t>
            </a:r>
            <a:r>
              <a:rPr lang="en-US"/>
              <a:t> </a:t>
            </a:r>
            <a:r>
              <a:rPr lang="en-US" err="1"/>
              <a:t>bevindingen</a:t>
            </a:r>
            <a:r>
              <a:rPr lang="en-US"/>
              <a:t> </a:t>
            </a:r>
            <a:r>
              <a:rPr lang="en-US" err="1"/>
              <a:t>daarrond</a:t>
            </a:r>
            <a:r>
              <a:rPr lang="en-US"/>
              <a:t>, </a:t>
            </a:r>
            <a:r>
              <a:rPr lang="en-US" err="1"/>
              <a:t>zoals</a:t>
            </a:r>
            <a:r>
              <a:rPr lang="en-US"/>
              <a:t> de </a:t>
            </a:r>
            <a:r>
              <a:rPr lang="en-US" err="1"/>
              <a:t>eerste</a:t>
            </a:r>
            <a:r>
              <a:rPr lang="en-US"/>
              <a:t> twee </a:t>
            </a:r>
            <a:r>
              <a:rPr lang="en-US" err="1"/>
              <a:t>wetten</a:t>
            </a:r>
            <a:r>
              <a:rPr lang="en-US"/>
              <a:t> van Kepler</a:t>
            </a:r>
          </a:p>
          <a:p>
            <a:pPr marL="171450" indent="-171450">
              <a:buFont typeface="Calibri"/>
              <a:buChar char="-"/>
            </a:pPr>
            <a:r>
              <a:rPr lang="en-US" err="1"/>
              <a:t>Harmonice</a:t>
            </a:r>
            <a:r>
              <a:rPr lang="en-US"/>
              <a:t> mundi: Kepler </a:t>
            </a:r>
            <a:r>
              <a:rPr lang="en-US" err="1"/>
              <a:t>wist</a:t>
            </a:r>
            <a:r>
              <a:rPr lang="en-US"/>
              <a:t> wat van </a:t>
            </a:r>
            <a:r>
              <a:rPr lang="en-US" err="1"/>
              <a:t>muziek</a:t>
            </a:r>
            <a:r>
              <a:rPr lang="en-US"/>
              <a:t>, </a:t>
            </a:r>
            <a:r>
              <a:rPr lang="en-US" err="1"/>
              <a:t>hij</a:t>
            </a:r>
            <a:r>
              <a:rPr lang="en-US"/>
              <a:t> </a:t>
            </a:r>
            <a:r>
              <a:rPr lang="en-US" err="1"/>
              <a:t>vroeg</a:t>
            </a:r>
            <a:r>
              <a:rPr lang="en-US"/>
              <a:t> </a:t>
            </a:r>
            <a:r>
              <a:rPr lang="en-US" err="1"/>
              <a:t>zich</a:t>
            </a:r>
            <a:r>
              <a:rPr lang="en-US"/>
              <a:t> </a:t>
            </a:r>
            <a:r>
              <a:rPr lang="en-US" err="1"/>
              <a:t>daarom</a:t>
            </a:r>
            <a:r>
              <a:rPr lang="en-US"/>
              <a:t> </a:t>
            </a:r>
            <a:r>
              <a:rPr lang="en-US" err="1"/>
              <a:t>af</a:t>
            </a:r>
            <a:r>
              <a:rPr lang="en-US"/>
              <a:t> of er </a:t>
            </a:r>
            <a:r>
              <a:rPr lang="en-US" err="1"/>
              <a:t>vergelijkbare</a:t>
            </a:r>
            <a:r>
              <a:rPr lang="en-US"/>
              <a:t> </a:t>
            </a:r>
            <a:r>
              <a:rPr lang="en-US" err="1"/>
              <a:t>relaties</a:t>
            </a:r>
            <a:r>
              <a:rPr lang="en-US"/>
              <a:t> </a:t>
            </a:r>
            <a:r>
              <a:rPr lang="en-US" err="1"/>
              <a:t>waren</a:t>
            </a:r>
            <a:r>
              <a:rPr lang="en-US"/>
              <a:t> </a:t>
            </a:r>
            <a:r>
              <a:rPr lang="en-US" err="1"/>
              <a:t>tussen</a:t>
            </a:r>
            <a:r>
              <a:rPr lang="en-US"/>
              <a:t> de </a:t>
            </a:r>
            <a:r>
              <a:rPr lang="en-US" err="1"/>
              <a:t>planeten</a:t>
            </a:r>
            <a:r>
              <a:rPr lang="en-US"/>
              <a:t> </a:t>
            </a:r>
            <a:r>
              <a:rPr lang="en-US" err="1"/>
              <a:t>als</a:t>
            </a:r>
            <a:r>
              <a:rPr lang="en-US"/>
              <a:t> </a:t>
            </a:r>
            <a:r>
              <a:rPr lang="en-US" err="1"/>
              <a:t>tussen</a:t>
            </a:r>
            <a:r>
              <a:rPr lang="en-US"/>
              <a:t> </a:t>
            </a:r>
            <a:r>
              <a:rPr lang="en-US" err="1"/>
              <a:t>noten</a:t>
            </a:r>
            <a:r>
              <a:rPr lang="en-US"/>
              <a:t>, om </a:t>
            </a:r>
            <a:r>
              <a:rPr lang="en-US" err="1"/>
              <a:t>hierachter</a:t>
            </a:r>
            <a:r>
              <a:rPr lang="en-US"/>
              <a:t> </a:t>
            </a:r>
            <a:r>
              <a:rPr lang="en-US" err="1"/>
              <a:t>te</a:t>
            </a:r>
            <a:r>
              <a:rPr lang="en-US"/>
              <a:t> </a:t>
            </a:r>
            <a:r>
              <a:rPr lang="en-US" err="1"/>
              <a:t>komen</a:t>
            </a:r>
            <a:r>
              <a:rPr lang="en-US"/>
              <a:t> </a:t>
            </a:r>
            <a:r>
              <a:rPr lang="en-US" err="1"/>
              <a:t>heeft</a:t>
            </a:r>
            <a:r>
              <a:rPr lang="en-US"/>
              <a:t> </a:t>
            </a:r>
            <a:r>
              <a:rPr lang="en-US" err="1"/>
              <a:t>hij</a:t>
            </a:r>
            <a:r>
              <a:rPr lang="en-US"/>
              <a:t> </a:t>
            </a:r>
            <a:r>
              <a:rPr lang="en-US" err="1"/>
              <a:t>veel</a:t>
            </a:r>
            <a:r>
              <a:rPr lang="en-US"/>
              <a:t> </a:t>
            </a:r>
            <a:r>
              <a:rPr lang="en-US" err="1"/>
              <a:t>geprobeerd</a:t>
            </a:r>
            <a:r>
              <a:rPr lang="en-US"/>
              <a:t>. </a:t>
            </a:r>
            <a:r>
              <a:rPr lang="en-US" err="1"/>
              <a:t>Uiteindelijk</a:t>
            </a:r>
            <a:r>
              <a:rPr lang="en-US"/>
              <a:t> </a:t>
            </a:r>
            <a:r>
              <a:rPr lang="en-US" err="1"/>
              <a:t>kwam</a:t>
            </a:r>
            <a:r>
              <a:rPr lang="en-US"/>
              <a:t> </a:t>
            </a:r>
            <a:r>
              <a:rPr lang="en-US" err="1"/>
              <a:t>hij</a:t>
            </a:r>
            <a:r>
              <a:rPr lang="en-US"/>
              <a:t> </a:t>
            </a:r>
            <a:r>
              <a:rPr lang="en-US" err="1"/>
              <a:t>erachter</a:t>
            </a:r>
            <a:r>
              <a:rPr lang="en-US"/>
              <a:t> </a:t>
            </a:r>
            <a:r>
              <a:rPr lang="en-US" err="1"/>
              <a:t>dat</a:t>
            </a:r>
            <a:r>
              <a:rPr lang="en-US"/>
              <a:t> er </a:t>
            </a:r>
            <a:r>
              <a:rPr lang="en-US" err="1"/>
              <a:t>inderdaad</a:t>
            </a:r>
            <a:r>
              <a:rPr lang="en-US"/>
              <a:t> </a:t>
            </a:r>
            <a:r>
              <a:rPr lang="en-US" err="1"/>
              <a:t>zo'n</a:t>
            </a:r>
            <a:r>
              <a:rPr lang="en-US"/>
              <a:t> </a:t>
            </a:r>
            <a:r>
              <a:rPr lang="en-US" err="1"/>
              <a:t>relatie</a:t>
            </a:r>
            <a:r>
              <a:rPr lang="en-US"/>
              <a:t> </a:t>
            </a:r>
            <a:r>
              <a:rPr lang="en-US" err="1"/>
              <a:t>bestaat</a:t>
            </a:r>
            <a:r>
              <a:rPr lang="en-US"/>
              <a:t> </a:t>
            </a:r>
            <a:r>
              <a:rPr lang="en-US" err="1"/>
              <a:t>namelijk</a:t>
            </a:r>
            <a:r>
              <a:rPr lang="en-US"/>
              <a:t> </a:t>
            </a:r>
            <a:r>
              <a:rPr lang="en-US" err="1"/>
              <a:t>tussen</a:t>
            </a:r>
            <a:r>
              <a:rPr lang="en-US"/>
              <a:t> de aphelion </a:t>
            </a:r>
            <a:r>
              <a:rPr lang="en-US" err="1"/>
              <a:t>en</a:t>
            </a:r>
            <a:r>
              <a:rPr lang="en-US"/>
              <a:t> perihelion van </a:t>
            </a:r>
            <a:r>
              <a:rPr lang="en-US" err="1"/>
              <a:t>planeten</a:t>
            </a:r>
            <a:r>
              <a:rPr lang="en-US"/>
              <a:t> (</a:t>
            </a:r>
            <a:r>
              <a:rPr lang="en-US" err="1"/>
              <a:t>zichzelf</a:t>
            </a:r>
            <a:r>
              <a:rPr lang="en-US"/>
              <a:t> </a:t>
            </a:r>
            <a:r>
              <a:rPr lang="en-US" err="1"/>
              <a:t>en</a:t>
            </a:r>
            <a:r>
              <a:rPr lang="en-US"/>
              <a:t> </a:t>
            </a:r>
            <a:r>
              <a:rPr lang="en-US" err="1"/>
              <a:t>onderling</a:t>
            </a:r>
            <a:r>
              <a:rPr lang="en-US"/>
              <a:t>). </a:t>
            </a:r>
            <a:r>
              <a:rPr lang="en-US" err="1"/>
              <a:t>Hierin</a:t>
            </a:r>
            <a:r>
              <a:rPr lang="en-US"/>
              <a:t> </a:t>
            </a:r>
            <a:r>
              <a:rPr lang="en-US" err="1"/>
              <a:t>staat</a:t>
            </a:r>
            <a:r>
              <a:rPr lang="en-US"/>
              <a:t> </a:t>
            </a:r>
            <a:r>
              <a:rPr lang="en-US" err="1"/>
              <a:t>ook</a:t>
            </a:r>
            <a:r>
              <a:rPr lang="en-US"/>
              <a:t> de </a:t>
            </a:r>
            <a:r>
              <a:rPr lang="en-US" err="1"/>
              <a:t>derde</a:t>
            </a:r>
            <a:r>
              <a:rPr lang="en-US"/>
              <a:t> wet van Kepler.</a:t>
            </a:r>
          </a:p>
          <a:p>
            <a:endParaRPr lang="en-US"/>
          </a:p>
          <a:p>
            <a:endParaRPr lang="en-US"/>
          </a:p>
          <a:p>
            <a:endParaRPr lang="en-US"/>
          </a:p>
          <a:p>
            <a:endParaRPr lang="en-US"/>
          </a:p>
          <a:p>
            <a:endParaRPr lang="en-US"/>
          </a:p>
          <a:p>
            <a:r>
              <a:rPr lang="en-US"/>
              <a:t>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B0871FE-9DF2-774B-84C3-C14DE5A497FC}" type="slidenum">
              <a:rPr lang="en-NL" smtClean="0"/>
              <a:t>9</a:t>
            </a:fld>
            <a:endParaRPr lang="en-NL"/>
          </a:p>
        </p:txBody>
      </p:sp>
    </p:spTree>
    <p:extLst>
      <p:ext uri="{BB962C8B-B14F-4D97-AF65-F5344CB8AC3E}">
        <p14:creationId xmlns:p14="http://schemas.microsoft.com/office/powerpoint/2010/main" val="3185291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204085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0489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8702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08068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15127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0702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0947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extLst>
      <p:ext uri="{BB962C8B-B14F-4D97-AF65-F5344CB8AC3E}">
        <p14:creationId xmlns:p14="http://schemas.microsoft.com/office/powerpoint/2010/main" val="203087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0272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8471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5205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4047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433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5601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8677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5831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6113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3/4/2025</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8829742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athshistory.st-andrews.ac.uk/Biographies/Ferrari/poster/lived/" TargetMode="External"/><Relationship Id="rId2" Type="http://schemas.openxmlformats.org/officeDocument/2006/relationships/hyperlink" Target="https://isgeschiedenis.nl/nieuws/geschiedenis-van-universiteiten-in-nederlan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hyperlink" Target="https://www.biography.com/scholars-educators/francis-bac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D8D9-DEE7-0D47-1A0D-97CF5FC4843D}"/>
              </a:ext>
            </a:extLst>
          </p:cNvPr>
          <p:cNvSpPr>
            <a:spLocks noGrp="1"/>
          </p:cNvSpPr>
          <p:nvPr>
            <p:ph type="ctrTitle"/>
          </p:nvPr>
        </p:nvSpPr>
        <p:spPr>
          <a:xfrm>
            <a:off x="8180983" y="639097"/>
            <a:ext cx="3352256" cy="3746634"/>
          </a:xfrm>
        </p:spPr>
        <p:txBody>
          <a:bodyPr vert="horz" lIns="91440" tIns="45720" rIns="91440" bIns="45720" rtlCol="0">
            <a:normAutofit/>
          </a:bodyPr>
          <a:lstStyle/>
          <a:p>
            <a:r>
              <a:rPr lang="en-NL" sz="2600" err="1"/>
              <a:t>Wetenschappelijke</a:t>
            </a:r>
            <a:r>
              <a:rPr lang="en-NL" sz="2600"/>
              <a:t> </a:t>
            </a:r>
            <a:r>
              <a:rPr lang="en-NL" sz="2600" err="1"/>
              <a:t>revolutie</a:t>
            </a:r>
            <a:endParaRPr lang="en-US" sz="2600" err="1">
              <a:ea typeface="Calibri Light"/>
              <a:cs typeface="Calibri Light"/>
            </a:endParaRPr>
          </a:p>
        </p:txBody>
      </p:sp>
      <p:sp>
        <p:nvSpPr>
          <p:cNvPr id="3" name="Subtitle 2">
            <a:extLst>
              <a:ext uri="{FF2B5EF4-FFF2-40B4-BE49-F238E27FC236}">
                <a16:creationId xmlns:a16="http://schemas.microsoft.com/office/drawing/2014/main" id="{C393364C-DF19-4079-BAB4-4DA892B10422}"/>
              </a:ext>
            </a:extLst>
          </p:cNvPr>
          <p:cNvSpPr>
            <a:spLocks noGrp="1"/>
          </p:cNvSpPr>
          <p:nvPr>
            <p:ph type="subTitle" idx="1"/>
          </p:nvPr>
        </p:nvSpPr>
        <p:spPr>
          <a:xfrm>
            <a:off x="8190271" y="4385732"/>
            <a:ext cx="3342968" cy="1828256"/>
          </a:xfrm>
        </p:spPr>
        <p:txBody>
          <a:bodyPr vert="horz" lIns="91440" tIns="45720" rIns="91440" bIns="45720" rtlCol="0">
            <a:normAutofit/>
          </a:bodyPr>
          <a:lstStyle/>
          <a:p>
            <a:r>
              <a:rPr lang="en-NL"/>
              <a:t>Merlijn, Jorik </a:t>
            </a:r>
            <a:r>
              <a:rPr lang="en-NL" err="1"/>
              <a:t>en</a:t>
            </a:r>
            <a:r>
              <a:rPr lang="en-NL"/>
              <a:t> Jagna</a:t>
            </a:r>
          </a:p>
          <a:p>
            <a:r>
              <a:rPr lang="en-NL">
                <a:ea typeface="Calibri"/>
                <a:cs typeface="Calibri"/>
              </a:rPr>
              <a:t>4 </a:t>
            </a:r>
            <a:r>
              <a:rPr lang="en-NL" err="1">
                <a:ea typeface="Calibri"/>
                <a:cs typeface="Calibri"/>
              </a:rPr>
              <a:t>maart</a:t>
            </a:r>
            <a:r>
              <a:rPr lang="en-NL">
                <a:ea typeface="Calibri"/>
                <a:cs typeface="Calibri"/>
              </a:rPr>
              <a:t> 2025</a:t>
            </a:r>
          </a:p>
        </p:txBody>
      </p:sp>
      <p:pic>
        <p:nvPicPr>
          <p:cNvPr id="6" name="Picture 5" descr="Astronomer Copernicus, or Conversations with God - Wikipedia">
            <a:extLst>
              <a:ext uri="{FF2B5EF4-FFF2-40B4-BE49-F238E27FC236}">
                <a16:creationId xmlns:a16="http://schemas.microsoft.com/office/drawing/2014/main" id="{C8284220-7EA8-0F32-D067-5D5C67CA8680}"/>
              </a:ext>
            </a:extLst>
          </p:cNvPr>
          <p:cNvPicPr>
            <a:picLocks noChangeAspect="1"/>
          </p:cNvPicPr>
          <p:nvPr/>
        </p:nvPicPr>
        <p:blipFill>
          <a:blip r:embed="rId4"/>
          <a:stretch>
            <a:fillRect/>
          </a:stretch>
        </p:blipFill>
        <p:spPr>
          <a:xfrm>
            <a:off x="398900" y="639586"/>
            <a:ext cx="7945060" cy="572229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80816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8BD2-5DDC-34DD-CCE4-D3DEA23DBA98}"/>
              </a:ext>
            </a:extLst>
          </p:cNvPr>
          <p:cNvSpPr>
            <a:spLocks noGrp="1"/>
          </p:cNvSpPr>
          <p:nvPr>
            <p:ph type="title"/>
          </p:nvPr>
        </p:nvSpPr>
        <p:spPr/>
        <p:txBody>
          <a:bodyPr/>
          <a:lstStyle/>
          <a:p>
            <a:r>
              <a:rPr lang="en-NL"/>
              <a:t>Christiaan Huygens</a:t>
            </a:r>
          </a:p>
        </p:txBody>
      </p:sp>
      <p:sp>
        <p:nvSpPr>
          <p:cNvPr id="3" name="Content Placeholder 2">
            <a:extLst>
              <a:ext uri="{FF2B5EF4-FFF2-40B4-BE49-F238E27FC236}">
                <a16:creationId xmlns:a16="http://schemas.microsoft.com/office/drawing/2014/main" id="{EA8C166C-148A-1AFD-EE80-8955E3D7ADB7}"/>
              </a:ext>
            </a:extLst>
          </p:cNvPr>
          <p:cNvSpPr>
            <a:spLocks noGrp="1"/>
          </p:cNvSpPr>
          <p:nvPr>
            <p:ph idx="1"/>
          </p:nvPr>
        </p:nvSpPr>
        <p:spPr>
          <a:xfrm>
            <a:off x="685801" y="1335984"/>
            <a:ext cx="10131425" cy="3649133"/>
          </a:xfrm>
        </p:spPr>
        <p:txBody>
          <a:bodyPr>
            <a:normAutofit/>
          </a:bodyPr>
          <a:lstStyle/>
          <a:p>
            <a:r>
              <a:rPr lang="en-US">
                <a:ea typeface="Calibri"/>
                <a:cs typeface="Calibri"/>
              </a:rPr>
              <a:t>Constantijn Huygens </a:t>
            </a:r>
          </a:p>
          <a:p>
            <a:pPr>
              <a:buClr>
                <a:srgbClr val="FFFFFF"/>
              </a:buClr>
            </a:pPr>
            <a:r>
              <a:rPr lang="en-US">
                <a:ea typeface="Calibri"/>
                <a:cs typeface="Calibri"/>
              </a:rPr>
              <a:t>Ringen van Saturnus</a:t>
            </a:r>
          </a:p>
          <a:p>
            <a:pPr>
              <a:buClr>
                <a:srgbClr val="FFFFFF"/>
              </a:buClr>
            </a:pPr>
            <a:r>
              <a:rPr lang="en-US" err="1">
                <a:ea typeface="Calibri"/>
                <a:cs typeface="Calibri"/>
              </a:rPr>
              <a:t>Slingeruurwerk</a:t>
            </a:r>
            <a:endParaRPr lang="en-US">
              <a:ea typeface="Calibri"/>
              <a:cs typeface="Calibri"/>
            </a:endParaRPr>
          </a:p>
          <a:p>
            <a:pPr>
              <a:buClr>
                <a:srgbClr val="FFFFFF"/>
              </a:buClr>
            </a:pPr>
            <a:r>
              <a:rPr lang="en-US">
                <a:ea typeface="Calibri"/>
                <a:cs typeface="Calibri"/>
              </a:rPr>
              <a:t>Andere bijdragen</a:t>
            </a:r>
          </a:p>
        </p:txBody>
      </p:sp>
      <p:pic>
        <p:nvPicPr>
          <p:cNvPr id="4" name="Picture 3" descr="Christiaan Huygens - Wikipedia">
            <a:extLst>
              <a:ext uri="{FF2B5EF4-FFF2-40B4-BE49-F238E27FC236}">
                <a16:creationId xmlns:a16="http://schemas.microsoft.com/office/drawing/2014/main" id="{EB998847-5359-059D-12F5-683702226879}"/>
              </a:ext>
            </a:extLst>
          </p:cNvPr>
          <p:cNvPicPr>
            <a:picLocks noChangeAspect="1"/>
          </p:cNvPicPr>
          <p:nvPr/>
        </p:nvPicPr>
        <p:blipFill>
          <a:blip r:embed="rId3"/>
          <a:stretch>
            <a:fillRect/>
          </a:stretch>
        </p:blipFill>
        <p:spPr>
          <a:xfrm>
            <a:off x="7633856" y="1924216"/>
            <a:ext cx="2835562" cy="3686900"/>
          </a:xfrm>
          <a:prstGeom prst="rect">
            <a:avLst/>
          </a:prstGeom>
        </p:spPr>
      </p:pic>
    </p:spTree>
    <p:extLst>
      <p:ext uri="{BB962C8B-B14F-4D97-AF65-F5344CB8AC3E}">
        <p14:creationId xmlns:p14="http://schemas.microsoft.com/office/powerpoint/2010/main" val="3686866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DC57C-2E8F-126C-A512-53FF3D53664B}"/>
              </a:ext>
            </a:extLst>
          </p:cNvPr>
          <p:cNvSpPr>
            <a:spLocks noGrp="1"/>
          </p:cNvSpPr>
          <p:nvPr>
            <p:ph type="title"/>
          </p:nvPr>
        </p:nvSpPr>
        <p:spPr/>
        <p:txBody>
          <a:bodyPr/>
          <a:lstStyle/>
          <a:p>
            <a:r>
              <a:rPr lang="nl-NL"/>
              <a:t>Algebra</a:t>
            </a:r>
            <a:endParaRPr lang="en-NL"/>
          </a:p>
        </p:txBody>
      </p:sp>
      <p:sp>
        <p:nvSpPr>
          <p:cNvPr id="4" name="Tijdelijke aanduiding voor inhoud 3">
            <a:extLst>
              <a:ext uri="{FF2B5EF4-FFF2-40B4-BE49-F238E27FC236}">
                <a16:creationId xmlns:a16="http://schemas.microsoft.com/office/drawing/2014/main" id="{07B30E82-DA64-2106-F240-D41B4FA4DACB}"/>
              </a:ext>
            </a:extLst>
          </p:cNvPr>
          <p:cNvSpPr>
            <a:spLocks noGrp="1"/>
          </p:cNvSpPr>
          <p:nvPr>
            <p:ph idx="1"/>
          </p:nvPr>
        </p:nvSpPr>
        <p:spPr/>
        <p:txBody>
          <a:bodyPr/>
          <a:lstStyle/>
          <a:p>
            <a:pPr marL="0" indent="0">
              <a:buNone/>
            </a:pPr>
            <a:r>
              <a:rPr lang="en-US" err="1">
                <a:ea typeface="Calibri" panose="020F0502020204030204"/>
                <a:cs typeface="Calibri" panose="020F0502020204030204"/>
              </a:rPr>
              <a:t>Probleem</a:t>
            </a:r>
            <a:r>
              <a:rPr lang="en-US">
                <a:ea typeface="Calibri" panose="020F0502020204030204"/>
                <a:cs typeface="Calibri" panose="020F0502020204030204"/>
              </a:rPr>
              <a:t>: </a:t>
            </a:r>
            <a:endParaRPr lang="en-US"/>
          </a:p>
          <a:p>
            <a:pPr>
              <a:buClr>
                <a:srgbClr val="FFFFFF"/>
              </a:buClr>
            </a:pPr>
            <a:r>
              <a:rPr lang="en-NL">
                <a:ea typeface="Calibri" panose="020F0502020204030204"/>
                <a:cs typeface="Calibri" panose="020F0502020204030204"/>
              </a:rPr>
              <a:t>Snel </a:t>
            </a:r>
            <a:r>
              <a:rPr lang="en-NL" err="1">
                <a:ea typeface="Calibri" panose="020F0502020204030204"/>
                <a:cs typeface="Calibri" panose="020F0502020204030204"/>
              </a:rPr>
              <a:t>en</a:t>
            </a:r>
            <a:r>
              <a:rPr lang="en-NL">
                <a:ea typeface="Calibri" panose="020F0502020204030204"/>
                <a:cs typeface="Calibri" panose="020F0502020204030204"/>
              </a:rPr>
              <a:t> </a:t>
            </a:r>
            <a:r>
              <a:rPr lang="en-NL" err="1">
                <a:ea typeface="Calibri" panose="020F0502020204030204"/>
                <a:cs typeface="Calibri" panose="020F0502020204030204"/>
              </a:rPr>
              <a:t>efficiënt</a:t>
            </a:r>
            <a:r>
              <a:rPr lang="en-NL">
                <a:ea typeface="Calibri" panose="020F0502020204030204"/>
                <a:cs typeface="Calibri" panose="020F0502020204030204"/>
              </a:rPr>
              <a:t> </a:t>
            </a:r>
            <a:r>
              <a:rPr lang="en-NL" err="1">
                <a:ea typeface="Calibri" panose="020F0502020204030204"/>
                <a:cs typeface="Calibri" panose="020F0502020204030204"/>
              </a:rPr>
              <a:t>berekeningen</a:t>
            </a:r>
            <a:r>
              <a:rPr lang="en-NL">
                <a:ea typeface="Calibri" panose="020F0502020204030204"/>
                <a:cs typeface="Calibri" panose="020F0502020204030204"/>
              </a:rPr>
              <a:t> </a:t>
            </a:r>
            <a:r>
              <a:rPr lang="en-NL" err="1">
                <a:ea typeface="Calibri" panose="020F0502020204030204"/>
                <a:cs typeface="Calibri" panose="020F0502020204030204"/>
              </a:rPr>
              <a:t>uitvoeren</a:t>
            </a:r>
            <a:endParaRPr lang="en-US">
              <a:ea typeface="Calibri" panose="020F0502020204030204"/>
              <a:cs typeface="Calibri" panose="020F0502020204030204"/>
            </a:endParaRPr>
          </a:p>
          <a:p>
            <a:pPr marL="0" indent="0">
              <a:buClr>
                <a:srgbClr val="FFFFFF"/>
              </a:buClr>
              <a:buNone/>
            </a:pPr>
            <a:r>
              <a:rPr lang="en-US">
                <a:ea typeface="Calibri" panose="020F0502020204030204"/>
                <a:cs typeface="Calibri" panose="020F0502020204030204"/>
              </a:rPr>
              <a:t>Context:</a:t>
            </a:r>
          </a:p>
          <a:p>
            <a:r>
              <a:rPr lang="nl-NL" sz="1700">
                <a:ea typeface="Calibri" panose="020F0502020204030204"/>
                <a:cs typeface="Calibri" panose="020F0502020204030204"/>
              </a:rPr>
              <a:t>Vertaling Arabische algebra</a:t>
            </a:r>
            <a:endParaRPr lang="en-US">
              <a:ea typeface="Calibri" panose="020F0502020204030204"/>
              <a:cs typeface="Calibri" panose="020F0502020204030204"/>
            </a:endParaRPr>
          </a:p>
        </p:txBody>
      </p:sp>
    </p:spTree>
    <p:extLst>
      <p:ext uri="{BB962C8B-B14F-4D97-AF65-F5344CB8AC3E}">
        <p14:creationId xmlns:p14="http://schemas.microsoft.com/office/powerpoint/2010/main" val="223680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C1C8B-3C87-07FA-E445-01AE691BBEF4}"/>
              </a:ext>
            </a:extLst>
          </p:cNvPr>
          <p:cNvSpPr>
            <a:spLocks noGrp="1"/>
          </p:cNvSpPr>
          <p:nvPr>
            <p:ph type="title"/>
          </p:nvPr>
        </p:nvSpPr>
        <p:spPr/>
        <p:txBody>
          <a:bodyPr/>
          <a:lstStyle/>
          <a:p>
            <a:r>
              <a:rPr lang="nl-NL" dirty="0" err="1"/>
              <a:t>Cardano</a:t>
            </a:r>
            <a:r>
              <a:rPr lang="nl-NL" dirty="0"/>
              <a:t>, </a:t>
            </a:r>
            <a:r>
              <a:rPr lang="nl-NL" dirty="0" err="1"/>
              <a:t>Tartaglia</a:t>
            </a:r>
            <a:r>
              <a:rPr lang="nl-NL" dirty="0"/>
              <a:t>, en Ferrari</a:t>
            </a:r>
            <a:endParaRPr lang="en-NL" dirty="0"/>
          </a:p>
        </p:txBody>
      </p:sp>
      <p:sp>
        <p:nvSpPr>
          <p:cNvPr id="3" name="Tijdelijke aanduiding voor inhoud 2">
            <a:extLst>
              <a:ext uri="{FF2B5EF4-FFF2-40B4-BE49-F238E27FC236}">
                <a16:creationId xmlns:a16="http://schemas.microsoft.com/office/drawing/2014/main" id="{660CEE8D-465B-B4BA-1FEB-CE78596956FF}"/>
              </a:ext>
            </a:extLst>
          </p:cNvPr>
          <p:cNvSpPr>
            <a:spLocks noGrp="1"/>
          </p:cNvSpPr>
          <p:nvPr>
            <p:ph idx="1"/>
          </p:nvPr>
        </p:nvSpPr>
        <p:spPr/>
        <p:txBody>
          <a:bodyPr/>
          <a:lstStyle/>
          <a:p>
            <a:r>
              <a:rPr lang="nl-NL" i="1"/>
              <a:t>Ars Magna (1545)</a:t>
            </a:r>
          </a:p>
          <a:p>
            <a:pPr>
              <a:buClr>
                <a:srgbClr val="FFFFFF"/>
              </a:buClr>
            </a:pPr>
            <a:r>
              <a:rPr lang="nl-NL"/>
              <a:t>Algemene oplossing kubische vergelijking</a:t>
            </a:r>
            <a:endParaRPr lang="nl-NL">
              <a:ea typeface="Calibri"/>
              <a:cs typeface="Calibri"/>
            </a:endParaRPr>
          </a:p>
          <a:p>
            <a:pPr>
              <a:buClr>
                <a:srgbClr val="FFFFFF"/>
              </a:buClr>
            </a:pPr>
            <a:r>
              <a:rPr lang="nl-NL">
                <a:ea typeface="Calibri"/>
                <a:cs typeface="Calibri"/>
              </a:rPr>
              <a:t>Algemene oplossing 4e </a:t>
            </a:r>
            <a:r>
              <a:rPr lang="nl-NL" err="1">
                <a:ea typeface="Calibri"/>
                <a:cs typeface="Calibri"/>
              </a:rPr>
              <a:t>graads</a:t>
            </a:r>
            <a:r>
              <a:rPr lang="nl-NL">
                <a:ea typeface="Calibri"/>
                <a:cs typeface="Calibri"/>
              </a:rPr>
              <a:t> vergelijking</a:t>
            </a:r>
          </a:p>
        </p:txBody>
      </p:sp>
      <p:pic>
        <p:nvPicPr>
          <p:cNvPr id="4" name="Picture 3" descr="Gerolamo Cardano - Wikipedia">
            <a:extLst>
              <a:ext uri="{FF2B5EF4-FFF2-40B4-BE49-F238E27FC236}">
                <a16:creationId xmlns:a16="http://schemas.microsoft.com/office/drawing/2014/main" id="{7BBA341D-8622-8EB0-2686-C4538B360F47}"/>
              </a:ext>
            </a:extLst>
          </p:cNvPr>
          <p:cNvPicPr>
            <a:picLocks noChangeAspect="1"/>
          </p:cNvPicPr>
          <p:nvPr/>
        </p:nvPicPr>
        <p:blipFill>
          <a:blip r:embed="rId2"/>
          <a:stretch>
            <a:fillRect/>
          </a:stretch>
        </p:blipFill>
        <p:spPr>
          <a:xfrm>
            <a:off x="5428064" y="2707167"/>
            <a:ext cx="1962920" cy="2528935"/>
          </a:xfrm>
          <a:prstGeom prst="rect">
            <a:avLst/>
          </a:prstGeom>
        </p:spPr>
      </p:pic>
      <p:pic>
        <p:nvPicPr>
          <p:cNvPr id="5" name="Picture 4" descr="Bestand:Niccolò Tartaglia.jpg - Wikipedia">
            <a:extLst>
              <a:ext uri="{FF2B5EF4-FFF2-40B4-BE49-F238E27FC236}">
                <a16:creationId xmlns:a16="http://schemas.microsoft.com/office/drawing/2014/main" id="{3F101460-DAF6-E746-3811-06515DDBCD89}"/>
              </a:ext>
            </a:extLst>
          </p:cNvPr>
          <p:cNvPicPr>
            <a:picLocks noChangeAspect="1"/>
          </p:cNvPicPr>
          <p:nvPr/>
        </p:nvPicPr>
        <p:blipFill>
          <a:blip r:embed="rId3"/>
          <a:stretch>
            <a:fillRect/>
          </a:stretch>
        </p:blipFill>
        <p:spPr>
          <a:xfrm>
            <a:off x="7541492" y="2705800"/>
            <a:ext cx="2112049" cy="2523978"/>
          </a:xfrm>
          <a:prstGeom prst="rect">
            <a:avLst/>
          </a:prstGeom>
        </p:spPr>
      </p:pic>
      <p:pic>
        <p:nvPicPr>
          <p:cNvPr id="6" name="Picture 5" descr="Poster of Lodovico Ferrari">
            <a:extLst>
              <a:ext uri="{FF2B5EF4-FFF2-40B4-BE49-F238E27FC236}">
                <a16:creationId xmlns:a16="http://schemas.microsoft.com/office/drawing/2014/main" id="{3D510995-D0D3-80CA-C344-7D1C758B1E50}"/>
              </a:ext>
            </a:extLst>
          </p:cNvPr>
          <p:cNvPicPr>
            <a:picLocks noChangeAspect="1"/>
          </p:cNvPicPr>
          <p:nvPr/>
        </p:nvPicPr>
        <p:blipFill>
          <a:blip r:embed="rId4"/>
          <a:stretch>
            <a:fillRect/>
          </a:stretch>
        </p:blipFill>
        <p:spPr>
          <a:xfrm>
            <a:off x="9797475" y="2701636"/>
            <a:ext cx="2033538" cy="2524607"/>
          </a:xfrm>
          <a:prstGeom prst="rect">
            <a:avLst/>
          </a:prstGeom>
        </p:spPr>
      </p:pic>
    </p:spTree>
    <p:extLst>
      <p:ext uri="{BB962C8B-B14F-4D97-AF65-F5344CB8AC3E}">
        <p14:creationId xmlns:p14="http://schemas.microsoft.com/office/powerpoint/2010/main" val="61395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501E1-66A4-377C-44EC-30E948B69570}"/>
              </a:ext>
            </a:extLst>
          </p:cNvPr>
          <p:cNvSpPr>
            <a:spLocks noGrp="1"/>
          </p:cNvSpPr>
          <p:nvPr>
            <p:ph type="title"/>
          </p:nvPr>
        </p:nvSpPr>
        <p:spPr/>
        <p:txBody>
          <a:bodyPr/>
          <a:lstStyle/>
          <a:p>
            <a:r>
              <a:rPr lang="nl-NL"/>
              <a:t>François </a:t>
            </a:r>
            <a:r>
              <a:rPr lang="nl-NL" err="1"/>
              <a:t>Viète</a:t>
            </a:r>
            <a:endParaRPr lang="en-NL"/>
          </a:p>
        </p:txBody>
      </p:sp>
      <p:sp>
        <p:nvSpPr>
          <p:cNvPr id="3" name="Tijdelijke aanduiding voor inhoud 2">
            <a:extLst>
              <a:ext uri="{FF2B5EF4-FFF2-40B4-BE49-F238E27FC236}">
                <a16:creationId xmlns:a16="http://schemas.microsoft.com/office/drawing/2014/main" id="{53D69F97-D77F-10A0-F184-A8699C0E102F}"/>
              </a:ext>
            </a:extLst>
          </p:cNvPr>
          <p:cNvSpPr>
            <a:spLocks noGrp="1"/>
          </p:cNvSpPr>
          <p:nvPr>
            <p:ph idx="1"/>
          </p:nvPr>
        </p:nvSpPr>
        <p:spPr/>
        <p:txBody>
          <a:bodyPr/>
          <a:lstStyle/>
          <a:p>
            <a:r>
              <a:rPr lang="nl-NL" i="1"/>
              <a:t>in </a:t>
            </a:r>
            <a:r>
              <a:rPr lang="nl-NL" i="1" err="1"/>
              <a:t>artem</a:t>
            </a:r>
            <a:r>
              <a:rPr lang="nl-NL" i="1"/>
              <a:t> </a:t>
            </a:r>
            <a:r>
              <a:rPr lang="nl-NL" i="1" err="1"/>
              <a:t>analyticem</a:t>
            </a:r>
            <a:r>
              <a:rPr lang="nl-NL" i="1"/>
              <a:t> </a:t>
            </a:r>
            <a:r>
              <a:rPr lang="nl-NL" i="1" err="1"/>
              <a:t>isagoge</a:t>
            </a:r>
            <a:r>
              <a:rPr lang="nl-NL" i="1"/>
              <a:t> (1591)</a:t>
            </a:r>
          </a:p>
          <a:p>
            <a:pPr>
              <a:buClr>
                <a:srgbClr val="FFFFFF"/>
              </a:buClr>
            </a:pPr>
            <a:r>
              <a:rPr lang="nl-NL">
                <a:ea typeface="Calibri"/>
                <a:cs typeface="Calibri"/>
              </a:rPr>
              <a:t>Werkt voor Henri III en Henri IV, wiskunde als hobby</a:t>
            </a:r>
            <a:endParaRPr lang="nl-NL" err="1"/>
          </a:p>
          <a:p>
            <a:r>
              <a:rPr lang="nl-NL"/>
              <a:t>Gebruik van letters in de algebra voor </a:t>
            </a:r>
            <a:r>
              <a:rPr lang="nl-NL" u="sng"/>
              <a:t>onbekenden</a:t>
            </a:r>
            <a:endParaRPr lang="nl-NL"/>
          </a:p>
          <a:p>
            <a:pPr>
              <a:buClr>
                <a:srgbClr val="FFFFFF"/>
              </a:buClr>
            </a:pPr>
            <a:r>
              <a:rPr lang="nl-NL">
                <a:ea typeface="Calibri" panose="020F0502020204030204"/>
                <a:cs typeface="Calibri" panose="020F0502020204030204"/>
              </a:rPr>
              <a:t>Rekenregels geïnspireerd op en onderbouwt door de meetkunde</a:t>
            </a:r>
          </a:p>
          <a:p>
            <a:r>
              <a:rPr lang="nl-NL"/>
              <a:t>Homogeniteitsprincipe</a:t>
            </a:r>
            <a:endParaRPr lang="nl-NL">
              <a:ea typeface="Calibri"/>
              <a:cs typeface="Calibri"/>
            </a:endParaRPr>
          </a:p>
          <a:p>
            <a:endParaRPr lang="en-NL"/>
          </a:p>
        </p:txBody>
      </p:sp>
      <p:pic>
        <p:nvPicPr>
          <p:cNvPr id="7" name="Afbeelding 6">
            <a:extLst>
              <a:ext uri="{FF2B5EF4-FFF2-40B4-BE49-F238E27FC236}">
                <a16:creationId xmlns:a16="http://schemas.microsoft.com/office/drawing/2014/main" id="{7EB9ACE2-B513-97FE-1398-566D99A6C633}"/>
              </a:ext>
            </a:extLst>
          </p:cNvPr>
          <p:cNvPicPr>
            <a:picLocks noChangeAspect="1"/>
          </p:cNvPicPr>
          <p:nvPr/>
        </p:nvPicPr>
        <p:blipFill>
          <a:blip r:embed="rId2"/>
          <a:stretch>
            <a:fillRect/>
          </a:stretch>
        </p:blipFill>
        <p:spPr>
          <a:xfrm>
            <a:off x="7029449" y="483177"/>
            <a:ext cx="4476750" cy="2400300"/>
          </a:xfrm>
          <a:prstGeom prst="rect">
            <a:avLst/>
          </a:prstGeom>
        </p:spPr>
      </p:pic>
      <p:pic>
        <p:nvPicPr>
          <p:cNvPr id="4" name="Picture 3" descr="François Viète - Wikipedia">
            <a:extLst>
              <a:ext uri="{FF2B5EF4-FFF2-40B4-BE49-F238E27FC236}">
                <a16:creationId xmlns:a16="http://schemas.microsoft.com/office/drawing/2014/main" id="{06A9ADC9-C3AB-95CE-C6B8-7EA0A2F3695F}"/>
              </a:ext>
            </a:extLst>
          </p:cNvPr>
          <p:cNvPicPr>
            <a:picLocks noChangeAspect="1"/>
          </p:cNvPicPr>
          <p:nvPr/>
        </p:nvPicPr>
        <p:blipFill>
          <a:blip r:embed="rId3"/>
          <a:stretch>
            <a:fillRect/>
          </a:stretch>
        </p:blipFill>
        <p:spPr>
          <a:xfrm>
            <a:off x="8370239" y="3041842"/>
            <a:ext cx="1786128" cy="2744739"/>
          </a:xfrm>
          <a:prstGeom prst="rect">
            <a:avLst/>
          </a:prstGeom>
        </p:spPr>
      </p:pic>
    </p:spTree>
    <p:extLst>
      <p:ext uri="{BB962C8B-B14F-4D97-AF65-F5344CB8AC3E}">
        <p14:creationId xmlns:p14="http://schemas.microsoft.com/office/powerpoint/2010/main" val="4265767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EF220-6A60-06A5-992E-60B2E89FCA42}"/>
              </a:ext>
            </a:extLst>
          </p:cNvPr>
          <p:cNvSpPr>
            <a:spLocks noGrp="1"/>
          </p:cNvSpPr>
          <p:nvPr>
            <p:ph type="title"/>
          </p:nvPr>
        </p:nvSpPr>
        <p:spPr/>
        <p:txBody>
          <a:bodyPr/>
          <a:lstStyle/>
          <a:p>
            <a:r>
              <a:rPr lang="nl-NL"/>
              <a:t>Pierre de Fermat &amp;</a:t>
            </a:r>
            <a:br>
              <a:rPr lang="nl-NL"/>
            </a:br>
            <a:r>
              <a:rPr lang="nl-NL"/>
              <a:t>Réné Descartes</a:t>
            </a:r>
            <a:endParaRPr lang="en-NL"/>
          </a:p>
        </p:txBody>
      </p:sp>
      <p:sp>
        <p:nvSpPr>
          <p:cNvPr id="3" name="Tijdelijke aanduiding voor inhoud 2">
            <a:extLst>
              <a:ext uri="{FF2B5EF4-FFF2-40B4-BE49-F238E27FC236}">
                <a16:creationId xmlns:a16="http://schemas.microsoft.com/office/drawing/2014/main" id="{CA7C7287-ABF4-066E-F3CF-1013DCCFFD83}"/>
              </a:ext>
            </a:extLst>
          </p:cNvPr>
          <p:cNvSpPr>
            <a:spLocks noGrp="1"/>
          </p:cNvSpPr>
          <p:nvPr>
            <p:ph idx="1"/>
          </p:nvPr>
        </p:nvSpPr>
        <p:spPr/>
        <p:txBody>
          <a:bodyPr>
            <a:normAutofit/>
          </a:bodyPr>
          <a:lstStyle/>
          <a:p>
            <a:endParaRPr lang="nl-NL" i="1"/>
          </a:p>
          <a:p>
            <a:endParaRPr lang="nl-NL" i="1"/>
          </a:p>
          <a:p>
            <a:pPr marL="0" indent="0">
              <a:buNone/>
            </a:pPr>
            <a:endParaRPr lang="nl-NL" i="1"/>
          </a:p>
          <a:p>
            <a:r>
              <a:rPr lang="nl-NL" i="1"/>
              <a:t>La Géometrie (1637)</a:t>
            </a:r>
            <a:endParaRPr lang="nl-NL" i="1">
              <a:ea typeface="Calibri"/>
              <a:cs typeface="Calibri"/>
            </a:endParaRPr>
          </a:p>
          <a:p>
            <a:pPr>
              <a:buClr>
                <a:srgbClr val="FFFFFF"/>
              </a:buClr>
            </a:pPr>
            <a:r>
              <a:rPr lang="nl-NL">
                <a:ea typeface="Calibri" panose="020F0502020204030204"/>
                <a:cs typeface="Calibri" panose="020F0502020204030204"/>
              </a:rPr>
              <a:t>Appendix </a:t>
            </a:r>
            <a:r>
              <a:rPr lang="nl-NL" i="1">
                <a:ea typeface="+mn-lt"/>
                <a:cs typeface="+mn-lt"/>
              </a:rPr>
              <a:t>Discours de la Méthode</a:t>
            </a:r>
            <a:endParaRPr lang="nl-NL" i="1">
              <a:ea typeface="Calibri"/>
              <a:cs typeface="Calibri"/>
            </a:endParaRPr>
          </a:p>
          <a:p>
            <a:r>
              <a:rPr lang="nl-NL" i="1"/>
              <a:t>Koppelt algebra en meetkunde</a:t>
            </a:r>
            <a:endParaRPr lang="nl-NL" i="1">
              <a:ea typeface="Calibri" panose="020F0502020204030204"/>
              <a:cs typeface="Calibri" panose="020F0502020204030204"/>
            </a:endParaRPr>
          </a:p>
          <a:p>
            <a:r>
              <a:rPr lang="nl-NL" i="1"/>
              <a:t>Loslaten strikte grootheden (</a:t>
            </a:r>
            <a:r>
              <a:rPr lang="nl-NL" i="1" err="1"/>
              <a:t>aa</a:t>
            </a:r>
            <a:r>
              <a:rPr lang="nl-NL" i="1"/>
              <a:t> kan een lijn zijn, niet enkel een vlak)</a:t>
            </a:r>
            <a:endParaRPr lang="nl-NL" i="1">
              <a:ea typeface="Calibri"/>
              <a:cs typeface="Calibri"/>
            </a:endParaRPr>
          </a:p>
          <a:p>
            <a:r>
              <a:rPr lang="nl-NL" i="1"/>
              <a:t>Vergelijkingen ~ krommen</a:t>
            </a:r>
            <a:endParaRPr lang="nl-NL" i="1">
              <a:ea typeface="Calibri"/>
              <a:cs typeface="Calibri"/>
            </a:endParaRPr>
          </a:p>
          <a:p>
            <a:endParaRPr lang="nl-NL" i="1"/>
          </a:p>
        </p:txBody>
      </p:sp>
      <p:pic>
        <p:nvPicPr>
          <p:cNvPr id="5" name="Afbeelding 4">
            <a:extLst>
              <a:ext uri="{FF2B5EF4-FFF2-40B4-BE49-F238E27FC236}">
                <a16:creationId xmlns:a16="http://schemas.microsoft.com/office/drawing/2014/main" id="{4B99E006-875F-1ABC-7724-AA7F6E06FEFC}"/>
              </a:ext>
            </a:extLst>
          </p:cNvPr>
          <p:cNvPicPr>
            <a:picLocks noChangeAspect="1"/>
          </p:cNvPicPr>
          <p:nvPr/>
        </p:nvPicPr>
        <p:blipFill>
          <a:blip r:embed="rId3"/>
          <a:stretch>
            <a:fillRect/>
          </a:stretch>
        </p:blipFill>
        <p:spPr>
          <a:xfrm>
            <a:off x="5467921" y="609600"/>
            <a:ext cx="6486525" cy="2371725"/>
          </a:xfrm>
          <a:prstGeom prst="rect">
            <a:avLst/>
          </a:prstGeom>
        </p:spPr>
      </p:pic>
      <p:sp>
        <p:nvSpPr>
          <p:cNvPr id="6" name="Tekstvak 5">
            <a:extLst>
              <a:ext uri="{FF2B5EF4-FFF2-40B4-BE49-F238E27FC236}">
                <a16:creationId xmlns:a16="http://schemas.microsoft.com/office/drawing/2014/main" id="{4F0AD2C1-5FC4-D7E5-8602-105E4913320D}"/>
              </a:ext>
            </a:extLst>
          </p:cNvPr>
          <p:cNvSpPr txBox="1"/>
          <p:nvPr/>
        </p:nvSpPr>
        <p:spPr>
          <a:xfrm>
            <a:off x="6262255" y="3214255"/>
            <a:ext cx="5796780" cy="923330"/>
          </a:xfrm>
          <a:prstGeom prst="rect">
            <a:avLst/>
          </a:prstGeom>
          <a:noFill/>
        </p:spPr>
        <p:txBody>
          <a:bodyPr wrap="none" rtlCol="0">
            <a:spAutoFit/>
          </a:bodyPr>
          <a:lstStyle/>
          <a:p>
            <a:r>
              <a:rPr lang="nl-NL"/>
              <a:t>Voorbeeld: vermenigvuldiging voorstellen in de meetkunde.</a:t>
            </a:r>
            <a:br>
              <a:rPr lang="nl-NL"/>
            </a:br>
            <a:br>
              <a:rPr lang="nl-NL"/>
            </a:br>
            <a:endParaRPr lang="en-NL"/>
          </a:p>
        </p:txBody>
      </p:sp>
    </p:spTree>
    <p:extLst>
      <p:ext uri="{BB962C8B-B14F-4D97-AF65-F5344CB8AC3E}">
        <p14:creationId xmlns:p14="http://schemas.microsoft.com/office/powerpoint/2010/main" val="4162625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5163F-7EE9-D893-27D5-445B0FD01EE3}"/>
              </a:ext>
            </a:extLst>
          </p:cNvPr>
          <p:cNvSpPr>
            <a:spLocks noGrp="1"/>
          </p:cNvSpPr>
          <p:nvPr>
            <p:ph type="title"/>
          </p:nvPr>
        </p:nvSpPr>
        <p:spPr/>
        <p:txBody>
          <a:bodyPr/>
          <a:lstStyle/>
          <a:p>
            <a:r>
              <a:rPr lang="nl-NL"/>
              <a:t>Infinitesimaalrekening</a:t>
            </a:r>
            <a:endParaRPr lang="en-NL"/>
          </a:p>
        </p:txBody>
      </p:sp>
      <p:sp>
        <p:nvSpPr>
          <p:cNvPr id="3" name="Tijdelijke aanduiding voor inhoud 2">
            <a:extLst>
              <a:ext uri="{FF2B5EF4-FFF2-40B4-BE49-F238E27FC236}">
                <a16:creationId xmlns:a16="http://schemas.microsoft.com/office/drawing/2014/main" id="{4629C4DE-572E-A1A3-7DF1-6150D64B53A9}"/>
              </a:ext>
            </a:extLst>
          </p:cNvPr>
          <p:cNvSpPr>
            <a:spLocks noGrp="1"/>
          </p:cNvSpPr>
          <p:nvPr>
            <p:ph idx="1"/>
          </p:nvPr>
        </p:nvSpPr>
        <p:spPr>
          <a:xfrm>
            <a:off x="685801" y="2142067"/>
            <a:ext cx="5409031" cy="4104216"/>
          </a:xfrm>
        </p:spPr>
        <p:txBody>
          <a:bodyPr>
            <a:normAutofit/>
          </a:bodyPr>
          <a:lstStyle/>
          <a:p>
            <a:pPr marL="0" indent="0">
              <a:buNone/>
            </a:pPr>
            <a:r>
              <a:rPr lang="nl-NL"/>
              <a:t>Problemen:</a:t>
            </a:r>
          </a:p>
          <a:p>
            <a:r>
              <a:rPr lang="nl-NL">
                <a:ea typeface="Calibri"/>
                <a:cs typeface="Calibri"/>
              </a:rPr>
              <a:t>Zwaartepunten</a:t>
            </a:r>
            <a:endParaRPr lang="nl-NL"/>
          </a:p>
          <a:p>
            <a:pPr>
              <a:buClr>
                <a:srgbClr val="FFFFFF"/>
              </a:buClr>
            </a:pPr>
            <a:r>
              <a:rPr lang="nl-NL"/>
              <a:t>Kwadratuur</a:t>
            </a:r>
            <a:endParaRPr lang="nl-NL">
              <a:ea typeface="Calibri" panose="020F0502020204030204"/>
              <a:cs typeface="Calibri" panose="020F0502020204030204"/>
            </a:endParaRPr>
          </a:p>
          <a:p>
            <a:r>
              <a:rPr lang="nl-NL"/>
              <a:t>Volume</a:t>
            </a:r>
            <a:endParaRPr lang="nl-NL">
              <a:ea typeface="Calibri"/>
              <a:cs typeface="Calibri"/>
            </a:endParaRPr>
          </a:p>
          <a:p>
            <a:pPr>
              <a:buClr>
                <a:srgbClr val="FFFFFF"/>
              </a:buClr>
            </a:pPr>
            <a:r>
              <a:rPr lang="nl-NL">
                <a:ea typeface="Calibri"/>
                <a:cs typeface="Calibri"/>
              </a:rPr>
              <a:t>Maxima &amp; Minima</a:t>
            </a:r>
          </a:p>
          <a:p>
            <a:r>
              <a:rPr lang="nl-NL"/>
              <a:t>Booglengte</a:t>
            </a:r>
            <a:endParaRPr lang="nl-NL">
              <a:ea typeface="Calibri"/>
              <a:cs typeface="Calibri"/>
            </a:endParaRPr>
          </a:p>
          <a:p>
            <a:r>
              <a:rPr lang="nl-NL"/>
              <a:t>Raaklijn</a:t>
            </a:r>
            <a:endParaRPr lang="nl-NL">
              <a:ea typeface="Calibri"/>
              <a:cs typeface="Calibri"/>
            </a:endParaRPr>
          </a:p>
          <a:p>
            <a:pPr marL="0" indent="0">
              <a:buClr>
                <a:srgbClr val="FFFFFF"/>
              </a:buClr>
              <a:buNone/>
            </a:pPr>
            <a:r>
              <a:rPr lang="nl-NL">
                <a:ea typeface="Calibri"/>
                <a:cs typeface="Calibri"/>
              </a:rPr>
              <a:t>Context:</a:t>
            </a:r>
          </a:p>
          <a:p>
            <a:pPr>
              <a:buClr>
                <a:srgbClr val="FFFFFF"/>
              </a:buClr>
            </a:pPr>
            <a:r>
              <a:rPr lang="nl-NL">
                <a:ea typeface="Calibri"/>
                <a:cs typeface="Calibri"/>
              </a:rPr>
              <a:t>Griekse uitputtingsmethode</a:t>
            </a:r>
          </a:p>
          <a:p>
            <a:pPr>
              <a:buClr>
                <a:srgbClr val="FFFFFF"/>
              </a:buClr>
            </a:pPr>
            <a:r>
              <a:rPr lang="nl-NL" strike="sngStrike">
                <a:ea typeface="Calibri"/>
                <a:cs typeface="Calibri"/>
              </a:rPr>
              <a:t>Mechanische methode</a:t>
            </a:r>
          </a:p>
        </p:txBody>
      </p:sp>
      <p:sp>
        <p:nvSpPr>
          <p:cNvPr id="4" name="TextBox 3">
            <a:extLst>
              <a:ext uri="{FF2B5EF4-FFF2-40B4-BE49-F238E27FC236}">
                <a16:creationId xmlns:a16="http://schemas.microsoft.com/office/drawing/2014/main" id="{307F8B70-D1CF-3597-F82E-02621C0E8094}"/>
              </a:ext>
            </a:extLst>
          </p:cNvPr>
          <p:cNvSpPr txBox="1"/>
          <p:nvPr/>
        </p:nvSpPr>
        <p:spPr>
          <a:xfrm>
            <a:off x="5270500" y="2529416"/>
            <a:ext cx="58814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Calibri"/>
                <a:cs typeface="Calibri"/>
              </a:rPr>
              <a:t>Vragen</a:t>
            </a:r>
            <a:r>
              <a:rPr lang="en-US">
                <a:ea typeface="Calibri"/>
                <a:cs typeface="Calibri"/>
              </a:rPr>
              <a:t>:</a:t>
            </a:r>
          </a:p>
          <a:p>
            <a:pPr marL="285750" indent="-285750">
              <a:buFont typeface="Arial"/>
              <a:buChar char="•"/>
            </a:pPr>
            <a:r>
              <a:rPr lang="en-US">
                <a:ea typeface="Calibri"/>
                <a:cs typeface="Calibri"/>
              </a:rPr>
              <a:t>Wat is de </a:t>
            </a:r>
            <a:r>
              <a:rPr lang="en-US" err="1">
                <a:ea typeface="Calibri"/>
                <a:cs typeface="Calibri"/>
              </a:rPr>
              <a:t>hoek</a:t>
            </a:r>
            <a:r>
              <a:rPr lang="en-US">
                <a:ea typeface="Calibri"/>
                <a:cs typeface="Calibri"/>
              </a:rPr>
              <a:t> </a:t>
            </a:r>
            <a:r>
              <a:rPr lang="en-US" err="1">
                <a:ea typeface="Calibri"/>
                <a:cs typeface="Calibri"/>
              </a:rPr>
              <a:t>tussen</a:t>
            </a:r>
            <a:r>
              <a:rPr lang="en-US">
                <a:ea typeface="Calibri"/>
                <a:cs typeface="Calibri"/>
              </a:rPr>
              <a:t> twee </a:t>
            </a:r>
            <a:r>
              <a:rPr lang="en-US" err="1">
                <a:ea typeface="Calibri"/>
                <a:cs typeface="Calibri"/>
              </a:rPr>
              <a:t>rakende</a:t>
            </a:r>
            <a:r>
              <a:rPr lang="en-US">
                <a:ea typeface="Calibri"/>
                <a:cs typeface="Calibri"/>
              </a:rPr>
              <a:t> </a:t>
            </a:r>
            <a:r>
              <a:rPr lang="en-US" err="1">
                <a:ea typeface="Calibri"/>
                <a:cs typeface="Calibri"/>
              </a:rPr>
              <a:t>krommen</a:t>
            </a:r>
            <a:r>
              <a:rPr lang="en-US">
                <a:ea typeface="Calibri"/>
                <a:cs typeface="Calibri"/>
              </a:rPr>
              <a:t>?</a:t>
            </a:r>
          </a:p>
          <a:p>
            <a:pPr marL="285750" indent="-285750">
              <a:buFont typeface="Arial"/>
              <a:buChar char="•"/>
            </a:pPr>
            <a:r>
              <a:rPr lang="en-US" err="1">
                <a:ea typeface="Calibri"/>
                <a:cs typeface="Calibri"/>
              </a:rPr>
              <a:t>Bestaat</a:t>
            </a:r>
            <a:r>
              <a:rPr lang="en-US">
                <a:ea typeface="Calibri"/>
                <a:cs typeface="Calibri"/>
              </a:rPr>
              <a:t> er </a:t>
            </a:r>
            <a:r>
              <a:rPr lang="en-US" err="1">
                <a:ea typeface="Calibri"/>
                <a:cs typeface="Calibri"/>
              </a:rPr>
              <a:t>zoiets</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oneindig</a:t>
            </a:r>
            <a:r>
              <a:rPr lang="en-US">
                <a:ea typeface="Calibri"/>
                <a:cs typeface="Calibri"/>
              </a:rPr>
              <a:t> </a:t>
            </a:r>
            <a:r>
              <a:rPr lang="en-US" err="1">
                <a:ea typeface="Calibri"/>
                <a:cs typeface="Calibri"/>
              </a:rPr>
              <a:t>grote</a:t>
            </a:r>
            <a:r>
              <a:rPr lang="en-US">
                <a:ea typeface="Calibri"/>
                <a:cs typeface="Calibri"/>
              </a:rPr>
              <a:t> of </a:t>
            </a:r>
            <a:r>
              <a:rPr lang="en-US" err="1">
                <a:ea typeface="Calibri"/>
                <a:cs typeface="Calibri"/>
              </a:rPr>
              <a:t>kleine</a:t>
            </a:r>
            <a:r>
              <a:rPr lang="en-US">
                <a:ea typeface="Calibri"/>
                <a:cs typeface="Calibri"/>
              </a:rPr>
              <a:t> </a:t>
            </a:r>
            <a:r>
              <a:rPr lang="en-US" err="1">
                <a:ea typeface="Calibri"/>
                <a:cs typeface="Calibri"/>
              </a:rPr>
              <a:t>dingen</a:t>
            </a:r>
            <a:r>
              <a:rPr lang="en-US">
                <a:ea typeface="Calibri"/>
                <a:cs typeface="Calibri"/>
              </a:rPr>
              <a:t>?</a:t>
            </a:r>
          </a:p>
          <a:p>
            <a:pPr marL="285750" indent="-285750">
              <a:buFont typeface="Arial"/>
              <a:buChar char="•"/>
            </a:pPr>
            <a:r>
              <a:rPr lang="en-US">
                <a:ea typeface="Calibri"/>
                <a:cs typeface="Calibri"/>
              </a:rPr>
              <a:t>Is </a:t>
            </a:r>
            <a:r>
              <a:rPr lang="en-US" err="1">
                <a:ea typeface="Calibri"/>
                <a:cs typeface="Calibri"/>
              </a:rPr>
              <a:t>een</a:t>
            </a:r>
            <a:r>
              <a:rPr lang="en-US">
                <a:ea typeface="Calibri"/>
                <a:cs typeface="Calibri"/>
              </a:rPr>
              <a:t> </a:t>
            </a:r>
            <a:r>
              <a:rPr lang="en-US" err="1">
                <a:ea typeface="Calibri"/>
                <a:cs typeface="Calibri"/>
              </a:rPr>
              <a:t>lijn</a:t>
            </a:r>
            <a:r>
              <a:rPr lang="en-US">
                <a:ea typeface="Calibri"/>
                <a:cs typeface="Calibri"/>
              </a:rPr>
              <a:t> </a:t>
            </a:r>
            <a:r>
              <a:rPr lang="en-US" err="1">
                <a:ea typeface="Calibri"/>
                <a:cs typeface="Calibri"/>
              </a:rPr>
              <a:t>opgebouwd</a:t>
            </a:r>
            <a:r>
              <a:rPr lang="en-US">
                <a:ea typeface="Calibri"/>
                <a:cs typeface="Calibri"/>
              </a:rPr>
              <a:t> </a:t>
            </a:r>
            <a:r>
              <a:rPr lang="en-US" err="1">
                <a:ea typeface="Calibri"/>
                <a:cs typeface="Calibri"/>
              </a:rPr>
              <a:t>uit</a:t>
            </a:r>
            <a:r>
              <a:rPr lang="en-US">
                <a:ea typeface="Calibri"/>
                <a:cs typeface="Calibri"/>
              </a:rPr>
              <a:t> </a:t>
            </a:r>
            <a:r>
              <a:rPr lang="en-US" err="1">
                <a:ea typeface="Calibri"/>
                <a:cs typeface="Calibri"/>
              </a:rPr>
              <a:t>punten</a:t>
            </a:r>
            <a:r>
              <a:rPr lang="en-US">
                <a:ea typeface="Calibri"/>
                <a:cs typeface="Calibri"/>
              </a:rPr>
              <a:t>?</a:t>
            </a:r>
          </a:p>
        </p:txBody>
      </p:sp>
      <p:pic>
        <p:nvPicPr>
          <p:cNvPr id="6" name="Picture 5" descr="A white lines with a yellow circle in the middle&#10;&#10;AI-generated content may be incorrect.">
            <a:extLst>
              <a:ext uri="{FF2B5EF4-FFF2-40B4-BE49-F238E27FC236}">
                <a16:creationId xmlns:a16="http://schemas.microsoft.com/office/drawing/2014/main" id="{847659C3-5017-EFA9-34BE-300DA5BBD1A1}"/>
              </a:ext>
            </a:extLst>
          </p:cNvPr>
          <p:cNvPicPr>
            <a:picLocks noChangeAspect="1"/>
          </p:cNvPicPr>
          <p:nvPr/>
        </p:nvPicPr>
        <p:blipFill>
          <a:blip r:embed="rId2"/>
          <a:stretch>
            <a:fillRect/>
          </a:stretch>
        </p:blipFill>
        <p:spPr>
          <a:xfrm>
            <a:off x="5445126" y="4196292"/>
            <a:ext cx="2000250" cy="2000250"/>
          </a:xfrm>
          <a:prstGeom prst="rect">
            <a:avLst/>
          </a:prstGeom>
        </p:spPr>
      </p:pic>
    </p:spTree>
    <p:extLst>
      <p:ext uri="{BB962C8B-B14F-4D97-AF65-F5344CB8AC3E}">
        <p14:creationId xmlns:p14="http://schemas.microsoft.com/office/powerpoint/2010/main" val="207371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9595E-ED10-3BB3-CE5E-FCAB2306DA70}"/>
              </a:ext>
            </a:extLst>
          </p:cNvPr>
          <p:cNvSpPr>
            <a:spLocks noGrp="1"/>
          </p:cNvSpPr>
          <p:nvPr>
            <p:ph type="title"/>
          </p:nvPr>
        </p:nvSpPr>
        <p:spPr/>
        <p:txBody>
          <a:bodyPr/>
          <a:lstStyle/>
          <a:p>
            <a:pPr algn="ctr"/>
            <a:r>
              <a:rPr lang="nl-NL"/>
              <a:t>Luca </a:t>
            </a:r>
            <a:r>
              <a:rPr lang="nl-NL" err="1"/>
              <a:t>Valerio</a:t>
            </a:r>
            <a:r>
              <a:rPr lang="nl-NL"/>
              <a:t> &amp; Simon Stevin</a:t>
            </a:r>
            <a:endParaRPr lang="en-NL">
              <a:ea typeface="Calibri Light" panose="020F0302020204030204"/>
              <a:cs typeface="Calibri Light" panose="020F0302020204030204"/>
            </a:endParaRPr>
          </a:p>
        </p:txBody>
      </p:sp>
      <p:sp>
        <p:nvSpPr>
          <p:cNvPr id="3" name="Tijdelijke aanduiding voor inhoud 2">
            <a:extLst>
              <a:ext uri="{FF2B5EF4-FFF2-40B4-BE49-F238E27FC236}">
                <a16:creationId xmlns:a16="http://schemas.microsoft.com/office/drawing/2014/main" id="{3D502B42-8D83-2847-8DEF-4F17C0605BFE}"/>
              </a:ext>
            </a:extLst>
          </p:cNvPr>
          <p:cNvSpPr>
            <a:spLocks noGrp="1"/>
          </p:cNvSpPr>
          <p:nvPr>
            <p:ph idx="1"/>
          </p:nvPr>
        </p:nvSpPr>
        <p:spPr>
          <a:xfrm>
            <a:off x="6093884" y="2057400"/>
            <a:ext cx="5411259" cy="3141133"/>
          </a:xfrm>
        </p:spPr>
        <p:txBody>
          <a:bodyPr vert="horz" lIns="91440" tIns="45720" rIns="91440" bIns="45720" rtlCol="0" anchor="t">
            <a:normAutofit/>
          </a:bodyPr>
          <a:lstStyle/>
          <a:p>
            <a:pPr>
              <a:buClr>
                <a:srgbClr val="FFFFFF"/>
              </a:buClr>
            </a:pPr>
            <a:r>
              <a:rPr lang="en-US" dirty="0" err="1">
                <a:ea typeface="+mn-lt"/>
                <a:cs typeface="+mn-lt"/>
              </a:rPr>
              <a:t>o.a.</a:t>
            </a:r>
            <a:r>
              <a:rPr lang="en-US" dirty="0">
                <a:ea typeface="+mn-lt"/>
                <a:cs typeface="+mn-lt"/>
              </a:rPr>
              <a:t> docent Maurits</a:t>
            </a:r>
          </a:p>
          <a:p>
            <a:pPr>
              <a:buClr>
                <a:srgbClr val="FFFFFF"/>
              </a:buClr>
            </a:pPr>
            <a:r>
              <a:rPr lang="en-US" i="1" dirty="0">
                <a:ea typeface="+mn-lt"/>
                <a:cs typeface="+mn-lt"/>
              </a:rPr>
              <a:t>De </a:t>
            </a:r>
            <a:r>
              <a:rPr lang="en-US" i="1" dirty="0" err="1">
                <a:ea typeface="+mn-lt"/>
                <a:cs typeface="+mn-lt"/>
              </a:rPr>
              <a:t>Beghinselen</a:t>
            </a:r>
            <a:r>
              <a:rPr lang="en-US" i="1" dirty="0">
                <a:ea typeface="+mn-lt"/>
                <a:cs typeface="+mn-lt"/>
              </a:rPr>
              <a:t> der </a:t>
            </a:r>
            <a:r>
              <a:rPr lang="en-US" i="1" dirty="0" err="1">
                <a:ea typeface="+mn-lt"/>
                <a:cs typeface="+mn-lt"/>
              </a:rPr>
              <a:t>Weeghconst</a:t>
            </a:r>
            <a:r>
              <a:rPr lang="en-US" i="1" dirty="0">
                <a:ea typeface="+mn-lt"/>
                <a:cs typeface="+mn-lt"/>
              </a:rPr>
              <a:t> </a:t>
            </a:r>
            <a:r>
              <a:rPr lang="en-US" dirty="0">
                <a:ea typeface="+mn-lt"/>
                <a:cs typeface="+mn-lt"/>
              </a:rPr>
              <a:t>(1586)</a:t>
            </a:r>
            <a:endParaRPr lang="en-US" dirty="0"/>
          </a:p>
          <a:p>
            <a:pPr>
              <a:buClr>
                <a:srgbClr val="FFFFFF"/>
              </a:buClr>
            </a:pPr>
            <a:r>
              <a:rPr lang="en-US" err="1">
                <a:ea typeface="+mn-lt"/>
                <a:cs typeface="+mn-lt"/>
              </a:rPr>
              <a:t>Zwaartepunten</a:t>
            </a:r>
            <a:endParaRPr lang="en-US">
              <a:ea typeface="+mn-lt"/>
              <a:cs typeface="+mn-lt"/>
            </a:endParaRPr>
          </a:p>
          <a:p>
            <a:pPr>
              <a:buClr>
                <a:srgbClr val="FFFFFF"/>
              </a:buClr>
            </a:pPr>
            <a:r>
              <a:rPr lang="en-US" err="1">
                <a:ea typeface="+mn-lt"/>
                <a:cs typeface="+mn-lt"/>
              </a:rPr>
              <a:t>Waterdruk</a:t>
            </a:r>
            <a:endParaRPr lang="en-US">
              <a:ea typeface="+mn-lt"/>
              <a:cs typeface="+mn-lt"/>
            </a:endParaRPr>
          </a:p>
          <a:p>
            <a:pPr>
              <a:buClr>
                <a:srgbClr val="FFFFFF"/>
              </a:buClr>
            </a:pPr>
            <a:r>
              <a:rPr lang="en-US" dirty="0" err="1">
                <a:ea typeface="+mn-lt"/>
                <a:cs typeface="+mn-lt"/>
              </a:rPr>
              <a:t>Werkzaam</a:t>
            </a:r>
            <a:r>
              <a:rPr lang="en-US" dirty="0">
                <a:ea typeface="+mn-lt"/>
                <a:cs typeface="+mn-lt"/>
              </a:rPr>
              <a:t> </a:t>
            </a:r>
            <a:r>
              <a:rPr lang="en-US" dirty="0" err="1">
                <a:ea typeface="+mn-lt"/>
                <a:cs typeface="+mn-lt"/>
              </a:rPr>
              <a:t>universiteit</a:t>
            </a:r>
            <a:r>
              <a:rPr lang="en-US" dirty="0">
                <a:ea typeface="+mn-lt"/>
                <a:cs typeface="+mn-lt"/>
              </a:rPr>
              <a:t> Leiden,</a:t>
            </a:r>
            <a:br>
              <a:rPr lang="en-US" dirty="0">
                <a:ea typeface="+mn-lt"/>
                <a:cs typeface="+mn-lt"/>
              </a:rPr>
            </a:br>
            <a:r>
              <a:rPr lang="en-US" dirty="0" err="1">
                <a:ea typeface="+mn-lt"/>
                <a:cs typeface="+mn-lt"/>
              </a:rPr>
              <a:t>lesboeken</a:t>
            </a:r>
            <a:r>
              <a:rPr lang="en-US" dirty="0">
                <a:ea typeface="+mn-lt"/>
                <a:cs typeface="+mn-lt"/>
              </a:rPr>
              <a:t> </a:t>
            </a:r>
            <a:r>
              <a:rPr lang="en-US" dirty="0" err="1">
                <a:ea typeface="+mn-lt"/>
                <a:cs typeface="+mn-lt"/>
              </a:rPr>
              <a:t>vertaald</a:t>
            </a:r>
          </a:p>
          <a:p>
            <a:pPr>
              <a:buClr>
                <a:srgbClr val="FFFFFF"/>
              </a:buClr>
            </a:pPr>
            <a:endParaRPr lang="en-US">
              <a:ea typeface="+mn-lt"/>
              <a:cs typeface="+mn-lt"/>
            </a:endParaRPr>
          </a:p>
          <a:p>
            <a:pPr>
              <a:buClr>
                <a:srgbClr val="FFFFFF"/>
              </a:buClr>
            </a:pPr>
            <a:endParaRPr lang="en-US">
              <a:ea typeface="+mn-lt"/>
              <a:cs typeface="+mn-lt"/>
            </a:endParaRPr>
          </a:p>
        </p:txBody>
      </p:sp>
      <p:sp>
        <p:nvSpPr>
          <p:cNvPr id="5" name="TextBox 4">
            <a:extLst>
              <a:ext uri="{FF2B5EF4-FFF2-40B4-BE49-F238E27FC236}">
                <a16:creationId xmlns:a16="http://schemas.microsoft.com/office/drawing/2014/main" id="{421CD4DC-A52C-0BA7-9882-521457E7586A}"/>
              </a:ext>
            </a:extLst>
          </p:cNvPr>
          <p:cNvSpPr txBox="1"/>
          <p:nvPr/>
        </p:nvSpPr>
        <p:spPr>
          <a:xfrm>
            <a:off x="1682749" y="2063749"/>
            <a:ext cx="4064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i="1">
                <a:ea typeface="+mn-lt"/>
                <a:cs typeface="+mn-lt"/>
              </a:rPr>
              <a:t>De Centro </a:t>
            </a:r>
            <a:r>
              <a:rPr lang="en-US" i="1" err="1">
                <a:ea typeface="+mn-lt"/>
                <a:cs typeface="+mn-lt"/>
              </a:rPr>
              <a:t>Gravitatis</a:t>
            </a:r>
            <a:r>
              <a:rPr lang="en-US" i="1">
                <a:ea typeface="+mn-lt"/>
                <a:cs typeface="+mn-lt"/>
              </a:rPr>
              <a:t> </a:t>
            </a:r>
            <a:r>
              <a:rPr lang="en-US" i="1" err="1">
                <a:ea typeface="+mn-lt"/>
                <a:cs typeface="+mn-lt"/>
              </a:rPr>
              <a:t>Solidorum</a:t>
            </a:r>
            <a:r>
              <a:rPr lang="en-US">
                <a:ea typeface="+mn-lt"/>
                <a:cs typeface="+mn-lt"/>
              </a:rPr>
              <a:t> (1604)</a:t>
            </a:r>
          </a:p>
          <a:p>
            <a:pPr marL="285750" indent="-285750">
              <a:buFont typeface="Arial"/>
              <a:buChar char="•"/>
            </a:pPr>
            <a:r>
              <a:rPr lang="en-US" err="1">
                <a:ea typeface="+mn-lt"/>
                <a:cs typeface="+mn-lt"/>
              </a:rPr>
              <a:t>Zwaartepunten</a:t>
            </a:r>
          </a:p>
        </p:txBody>
      </p:sp>
      <p:sp>
        <p:nvSpPr>
          <p:cNvPr id="6" name="TextBox 5">
            <a:extLst>
              <a:ext uri="{FF2B5EF4-FFF2-40B4-BE49-F238E27FC236}">
                <a16:creationId xmlns:a16="http://schemas.microsoft.com/office/drawing/2014/main" id="{048E10B7-0F7F-1339-A4B6-1981F0A53CB4}"/>
              </a:ext>
            </a:extLst>
          </p:cNvPr>
          <p:cNvSpPr txBox="1"/>
          <p:nvPr/>
        </p:nvSpPr>
        <p:spPr>
          <a:xfrm>
            <a:off x="941916" y="5016500"/>
            <a:ext cx="9609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err="1">
                <a:ea typeface="Calibri"/>
                <a:cs typeface="Calibri"/>
              </a:rPr>
              <a:t>Vereenvoudigen</a:t>
            </a:r>
            <a:r>
              <a:rPr lang="en-US">
                <a:ea typeface="Calibri"/>
                <a:cs typeface="Calibri"/>
              </a:rPr>
              <a:t> de </a:t>
            </a:r>
            <a:r>
              <a:rPr lang="en-US" err="1">
                <a:ea typeface="Calibri"/>
                <a:cs typeface="Calibri"/>
              </a:rPr>
              <a:t>uitputtingsmethode</a:t>
            </a:r>
            <a:endParaRPr lang="en-US" sz="2000" b="1">
              <a:ea typeface="Calibri"/>
              <a:cs typeface="Calibri"/>
            </a:endParaRPr>
          </a:p>
        </p:txBody>
      </p:sp>
      <p:pic>
        <p:nvPicPr>
          <p:cNvPr id="4" name="Picture 3" descr="Simon Stevin - Wikipedia">
            <a:extLst>
              <a:ext uri="{FF2B5EF4-FFF2-40B4-BE49-F238E27FC236}">
                <a16:creationId xmlns:a16="http://schemas.microsoft.com/office/drawing/2014/main" id="{11DCB0F1-179B-93A4-4A7F-1989A2E61781}"/>
              </a:ext>
            </a:extLst>
          </p:cNvPr>
          <p:cNvPicPr>
            <a:picLocks noChangeAspect="1"/>
          </p:cNvPicPr>
          <p:nvPr/>
        </p:nvPicPr>
        <p:blipFill>
          <a:blip r:embed="rId2"/>
          <a:stretch>
            <a:fillRect/>
          </a:stretch>
        </p:blipFill>
        <p:spPr>
          <a:xfrm>
            <a:off x="9760142" y="3195815"/>
            <a:ext cx="1834957" cy="2294398"/>
          </a:xfrm>
          <a:prstGeom prst="rect">
            <a:avLst/>
          </a:prstGeom>
        </p:spPr>
      </p:pic>
    </p:spTree>
    <p:extLst>
      <p:ext uri="{BB962C8B-B14F-4D97-AF65-F5344CB8AC3E}">
        <p14:creationId xmlns:p14="http://schemas.microsoft.com/office/powerpoint/2010/main" val="59876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54749-8453-3924-5B48-D39B18716670}"/>
              </a:ext>
            </a:extLst>
          </p:cNvPr>
          <p:cNvSpPr>
            <a:spLocks noGrp="1"/>
          </p:cNvSpPr>
          <p:nvPr>
            <p:ph type="title"/>
          </p:nvPr>
        </p:nvSpPr>
        <p:spPr/>
        <p:txBody>
          <a:bodyPr/>
          <a:lstStyle/>
          <a:p>
            <a:r>
              <a:rPr lang="en-GB"/>
              <a:t>Bonaventura Cavalieri</a:t>
            </a:r>
            <a:endParaRPr lang="en-NL"/>
          </a:p>
        </p:txBody>
      </p:sp>
      <p:sp>
        <p:nvSpPr>
          <p:cNvPr id="3" name="Tijdelijke aanduiding voor inhoud 2">
            <a:extLst>
              <a:ext uri="{FF2B5EF4-FFF2-40B4-BE49-F238E27FC236}">
                <a16:creationId xmlns:a16="http://schemas.microsoft.com/office/drawing/2014/main" id="{360E89EB-E9C5-3613-D8D3-E2D3A7095A32}"/>
              </a:ext>
            </a:extLst>
          </p:cNvPr>
          <p:cNvSpPr>
            <a:spLocks noGrp="1"/>
          </p:cNvSpPr>
          <p:nvPr>
            <p:ph idx="1"/>
          </p:nvPr>
        </p:nvSpPr>
        <p:spPr/>
        <p:txBody>
          <a:bodyPr/>
          <a:lstStyle/>
          <a:p>
            <a:r>
              <a:rPr lang="pt-BR">
                <a:ea typeface="Calibri"/>
                <a:cs typeface="Calibri"/>
              </a:rPr>
              <a:t>Professor te </a:t>
            </a:r>
            <a:r>
              <a:rPr lang="pt-BR" err="1">
                <a:ea typeface="Calibri"/>
                <a:cs typeface="Calibri"/>
              </a:rPr>
              <a:t>Bologona</a:t>
            </a:r>
            <a:endParaRPr lang="pt-BR" err="1"/>
          </a:p>
          <a:p>
            <a:pPr>
              <a:buClr>
                <a:srgbClr val="FFFFFF"/>
              </a:buClr>
            </a:pPr>
            <a:r>
              <a:rPr lang="pt-BR" i="1"/>
              <a:t>Geometria </a:t>
            </a:r>
            <a:r>
              <a:rPr lang="pt-BR" i="1" err="1"/>
              <a:t>indiuisibilibus</a:t>
            </a:r>
            <a:r>
              <a:rPr lang="pt-BR" i="1"/>
              <a:t> </a:t>
            </a:r>
            <a:r>
              <a:rPr lang="pt-BR" i="1" err="1"/>
              <a:t>continuorum</a:t>
            </a:r>
            <a:r>
              <a:rPr lang="pt-BR" i="1"/>
              <a:t> </a:t>
            </a:r>
            <a:r>
              <a:rPr lang="pt-BR" i="1" err="1"/>
              <a:t>noua</a:t>
            </a:r>
            <a:r>
              <a:rPr lang="pt-BR" i="1"/>
              <a:t> </a:t>
            </a:r>
            <a:r>
              <a:rPr lang="pt-BR" i="1" err="1"/>
              <a:t>quadam</a:t>
            </a:r>
            <a:r>
              <a:rPr lang="pt-BR" i="1"/>
              <a:t> ratione </a:t>
            </a:r>
            <a:r>
              <a:rPr lang="pt-BR" i="1" err="1"/>
              <a:t>promota</a:t>
            </a:r>
            <a:r>
              <a:rPr lang="pt-BR" i="1"/>
              <a:t> (1635)</a:t>
            </a:r>
            <a:endParaRPr lang="pt-BR"/>
          </a:p>
          <a:p>
            <a:r>
              <a:rPr lang="pt-BR" i="1" err="1"/>
              <a:t>Methode</a:t>
            </a:r>
            <a:r>
              <a:rPr lang="pt-BR" i="1"/>
              <a:t> van </a:t>
            </a:r>
            <a:r>
              <a:rPr lang="pt-BR" i="1" err="1"/>
              <a:t>ondeelbaarheden</a:t>
            </a:r>
            <a:endParaRPr lang="pt-BR" i="1" err="1">
              <a:ea typeface="Calibri"/>
              <a:cs typeface="Calibri"/>
            </a:endParaRPr>
          </a:p>
          <a:p>
            <a:r>
              <a:rPr lang="pt-BR" i="1"/>
              <a:t>~</a:t>
            </a:r>
            <a:r>
              <a:rPr lang="pt-BR" i="1" err="1"/>
              <a:t>Mechanische</a:t>
            </a:r>
            <a:r>
              <a:rPr lang="pt-BR" i="1"/>
              <a:t> </a:t>
            </a:r>
            <a:r>
              <a:rPr lang="pt-BR" i="1" err="1"/>
              <a:t>principe</a:t>
            </a:r>
            <a:r>
              <a:rPr lang="pt-BR" i="1"/>
              <a:t> Archimedes</a:t>
            </a:r>
            <a:endParaRPr lang="en-NL" i="1"/>
          </a:p>
        </p:txBody>
      </p:sp>
      <p:pic>
        <p:nvPicPr>
          <p:cNvPr id="4" name="Picture 3" descr="Bonaventura Cavalieri - Wikipedia">
            <a:extLst>
              <a:ext uri="{FF2B5EF4-FFF2-40B4-BE49-F238E27FC236}">
                <a16:creationId xmlns:a16="http://schemas.microsoft.com/office/drawing/2014/main" id="{EE66E3DB-C7CA-EED9-6D9C-87F468E2BD09}"/>
              </a:ext>
            </a:extLst>
          </p:cNvPr>
          <p:cNvPicPr>
            <a:picLocks noChangeAspect="1"/>
          </p:cNvPicPr>
          <p:nvPr/>
        </p:nvPicPr>
        <p:blipFill>
          <a:blip r:embed="rId2"/>
          <a:stretch>
            <a:fillRect/>
          </a:stretch>
        </p:blipFill>
        <p:spPr>
          <a:xfrm>
            <a:off x="8922420" y="2372205"/>
            <a:ext cx="1890193" cy="3183467"/>
          </a:xfrm>
          <a:prstGeom prst="rect">
            <a:avLst/>
          </a:prstGeom>
        </p:spPr>
      </p:pic>
    </p:spTree>
    <p:extLst>
      <p:ext uri="{BB962C8B-B14F-4D97-AF65-F5344CB8AC3E}">
        <p14:creationId xmlns:p14="http://schemas.microsoft.com/office/powerpoint/2010/main" val="815320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D84BC-03CD-544F-D7DC-4AAE2B077F61}"/>
              </a:ext>
            </a:extLst>
          </p:cNvPr>
          <p:cNvSpPr>
            <a:spLocks noGrp="1"/>
          </p:cNvSpPr>
          <p:nvPr>
            <p:ph type="title"/>
          </p:nvPr>
        </p:nvSpPr>
        <p:spPr/>
        <p:txBody>
          <a:bodyPr/>
          <a:lstStyle/>
          <a:p>
            <a:r>
              <a:rPr lang="nl-NL"/>
              <a:t>Pierre de Fermat</a:t>
            </a:r>
            <a:endParaRPr lang="en-NL"/>
          </a:p>
        </p:txBody>
      </p:sp>
      <p:sp>
        <p:nvSpPr>
          <p:cNvPr id="3" name="Tijdelijke aanduiding voor inhoud 2">
            <a:extLst>
              <a:ext uri="{FF2B5EF4-FFF2-40B4-BE49-F238E27FC236}">
                <a16:creationId xmlns:a16="http://schemas.microsoft.com/office/drawing/2014/main" id="{BDBD99DC-125A-1BD8-91B6-D641DB38406E}"/>
              </a:ext>
            </a:extLst>
          </p:cNvPr>
          <p:cNvSpPr>
            <a:spLocks noGrp="1"/>
          </p:cNvSpPr>
          <p:nvPr>
            <p:ph idx="1"/>
          </p:nvPr>
        </p:nvSpPr>
        <p:spPr/>
        <p:txBody>
          <a:bodyPr/>
          <a:lstStyle/>
          <a:p>
            <a:r>
              <a:rPr lang="nl-NL">
                <a:ea typeface="Calibri"/>
                <a:cs typeface="Calibri"/>
              </a:rPr>
              <a:t>Jurist, wiskunde als hobby</a:t>
            </a:r>
          </a:p>
          <a:p>
            <a:pPr>
              <a:buClr>
                <a:srgbClr val="FFFFFF"/>
              </a:buClr>
            </a:pPr>
            <a:r>
              <a:rPr lang="nl-NL">
                <a:ea typeface="Calibri"/>
                <a:cs typeface="Calibri"/>
              </a:rPr>
              <a:t>Publiceert niet, wel correspondentie</a:t>
            </a:r>
            <a:endParaRPr lang="nl-NL"/>
          </a:p>
          <a:p>
            <a:pPr>
              <a:buClr>
                <a:srgbClr val="FFFFFF"/>
              </a:buClr>
            </a:pPr>
            <a:r>
              <a:rPr lang="nl-NL">
                <a:ea typeface="Calibri"/>
                <a:cs typeface="Calibri"/>
              </a:rPr>
              <a:t>Methode maxima/minima vinden</a:t>
            </a:r>
          </a:p>
          <a:p>
            <a:pPr>
              <a:buClr>
                <a:srgbClr val="FFFFFF"/>
              </a:buClr>
            </a:pPr>
            <a:r>
              <a:rPr lang="nl-NL">
                <a:ea typeface="Calibri"/>
                <a:cs typeface="Calibri"/>
              </a:rPr>
              <a:t>Ondeelbaarheid -&gt; oneindig klein getal E</a:t>
            </a:r>
          </a:p>
          <a:p>
            <a:pPr>
              <a:buClr>
                <a:srgbClr val="FFFFFF"/>
              </a:buClr>
            </a:pPr>
            <a:r>
              <a:rPr lang="nl-NL">
                <a:ea typeface="Calibri"/>
                <a:cs typeface="Calibri"/>
              </a:rPr>
              <a:t>Pseudo-gelijkheid</a:t>
            </a:r>
          </a:p>
          <a:p>
            <a:pPr>
              <a:buClr>
                <a:srgbClr val="FFFFFF"/>
              </a:buClr>
            </a:pPr>
            <a:r>
              <a:rPr lang="nl-NL">
                <a:ea typeface="Calibri"/>
                <a:cs typeface="Calibri"/>
              </a:rPr>
              <a:t>Ook raaklijnen</a:t>
            </a:r>
          </a:p>
          <a:p>
            <a:pPr>
              <a:buClr>
                <a:srgbClr val="FFFFFF"/>
              </a:buClr>
            </a:pPr>
            <a:endParaRPr lang="nl-NL">
              <a:ea typeface="Calibri"/>
              <a:cs typeface="Calibri"/>
            </a:endParaRPr>
          </a:p>
          <a:p>
            <a:pPr marL="0" indent="0">
              <a:buClr>
                <a:srgbClr val="FFFFFF"/>
              </a:buClr>
              <a:buNone/>
            </a:pPr>
            <a:endParaRPr lang="nl-NL">
              <a:ea typeface="Calibri"/>
              <a:cs typeface="Calibri"/>
            </a:endParaRPr>
          </a:p>
        </p:txBody>
      </p:sp>
      <p:pic>
        <p:nvPicPr>
          <p:cNvPr id="4" name="Picture 3" descr="Pierre de Fermat - Wikipedia">
            <a:extLst>
              <a:ext uri="{FF2B5EF4-FFF2-40B4-BE49-F238E27FC236}">
                <a16:creationId xmlns:a16="http://schemas.microsoft.com/office/drawing/2014/main" id="{13E0D808-F2D2-6B36-5BDD-4CC442501FD9}"/>
              </a:ext>
            </a:extLst>
          </p:cNvPr>
          <p:cNvPicPr>
            <a:picLocks noChangeAspect="1"/>
          </p:cNvPicPr>
          <p:nvPr/>
        </p:nvPicPr>
        <p:blipFill>
          <a:blip r:embed="rId2"/>
          <a:stretch>
            <a:fillRect/>
          </a:stretch>
        </p:blipFill>
        <p:spPr>
          <a:xfrm>
            <a:off x="7680037" y="1878872"/>
            <a:ext cx="2897138" cy="3908437"/>
          </a:xfrm>
          <a:prstGeom prst="rect">
            <a:avLst/>
          </a:prstGeom>
        </p:spPr>
      </p:pic>
    </p:spTree>
    <p:extLst>
      <p:ext uri="{BB962C8B-B14F-4D97-AF65-F5344CB8AC3E}">
        <p14:creationId xmlns:p14="http://schemas.microsoft.com/office/powerpoint/2010/main" val="102105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CC65D-2923-159D-03F1-205CD9F2F615}"/>
              </a:ext>
            </a:extLst>
          </p:cNvPr>
          <p:cNvSpPr>
            <a:spLocks noGrp="1"/>
          </p:cNvSpPr>
          <p:nvPr>
            <p:ph type="title"/>
          </p:nvPr>
        </p:nvSpPr>
        <p:spPr/>
        <p:txBody>
          <a:bodyPr/>
          <a:lstStyle/>
          <a:p>
            <a:r>
              <a:rPr lang="nl-NL"/>
              <a:t>Réné Descartes</a:t>
            </a:r>
            <a:endParaRPr lang="en-NL"/>
          </a:p>
        </p:txBody>
      </p:sp>
      <p:sp>
        <p:nvSpPr>
          <p:cNvPr id="3" name="Tijdelijke aanduiding voor inhoud 2">
            <a:extLst>
              <a:ext uri="{FF2B5EF4-FFF2-40B4-BE49-F238E27FC236}">
                <a16:creationId xmlns:a16="http://schemas.microsoft.com/office/drawing/2014/main" id="{1BEAFEB8-945E-0FE0-6396-74ED8CC432A5}"/>
              </a:ext>
            </a:extLst>
          </p:cNvPr>
          <p:cNvSpPr>
            <a:spLocks noGrp="1"/>
          </p:cNvSpPr>
          <p:nvPr>
            <p:ph idx="1"/>
          </p:nvPr>
        </p:nvSpPr>
        <p:spPr/>
        <p:txBody>
          <a:bodyPr/>
          <a:lstStyle/>
          <a:p>
            <a:r>
              <a:rPr lang="nl-NL" i="1">
                <a:ea typeface="Calibri"/>
                <a:cs typeface="Calibri"/>
              </a:rPr>
              <a:t>La Géometrie (1637)</a:t>
            </a:r>
            <a:endParaRPr lang="nl-NL">
              <a:ea typeface="Calibri"/>
              <a:cs typeface="Calibri"/>
            </a:endParaRPr>
          </a:p>
          <a:p>
            <a:pPr>
              <a:buClr>
                <a:srgbClr val="FFFFFF"/>
              </a:buClr>
            </a:pPr>
            <a:r>
              <a:rPr lang="en-NL" err="1">
                <a:ea typeface="Calibri"/>
                <a:cs typeface="Calibri"/>
              </a:rPr>
              <a:t>Kritiek</a:t>
            </a:r>
            <a:r>
              <a:rPr lang="en-NL">
                <a:ea typeface="Calibri"/>
                <a:cs typeface="Calibri"/>
              </a:rPr>
              <a:t> op Fermat</a:t>
            </a:r>
          </a:p>
          <a:p>
            <a:pPr>
              <a:buClr>
                <a:srgbClr val="FFFFFF"/>
              </a:buClr>
            </a:pPr>
            <a:r>
              <a:rPr lang="en-NL" err="1">
                <a:ea typeface="Calibri"/>
                <a:cs typeface="Calibri"/>
              </a:rPr>
              <a:t>Algebraïsche</a:t>
            </a:r>
            <a:r>
              <a:rPr lang="en-NL">
                <a:ea typeface="Calibri"/>
                <a:cs typeface="Calibri"/>
              </a:rPr>
              <a:t> </a:t>
            </a:r>
            <a:r>
              <a:rPr lang="en-NL" err="1">
                <a:ea typeface="Calibri"/>
                <a:cs typeface="Calibri"/>
              </a:rPr>
              <a:t>methode</a:t>
            </a:r>
            <a:r>
              <a:rPr lang="en-NL">
                <a:ea typeface="Calibri"/>
                <a:cs typeface="Calibri"/>
              </a:rPr>
              <a:t> </a:t>
            </a:r>
            <a:r>
              <a:rPr lang="en-NL" err="1">
                <a:ea typeface="Calibri"/>
                <a:cs typeface="Calibri"/>
              </a:rPr>
              <a:t>voor</a:t>
            </a:r>
            <a:r>
              <a:rPr lang="en-NL">
                <a:ea typeface="Calibri"/>
                <a:cs typeface="Calibri"/>
              </a:rPr>
              <a:t> </a:t>
            </a:r>
            <a:r>
              <a:rPr lang="en-NL" err="1">
                <a:ea typeface="Calibri"/>
                <a:cs typeface="Calibri"/>
              </a:rPr>
              <a:t>raaklijnen</a:t>
            </a:r>
          </a:p>
          <a:p>
            <a:pPr>
              <a:buClr>
                <a:srgbClr val="FFFFFF"/>
              </a:buClr>
            </a:pPr>
            <a:r>
              <a:rPr lang="en-NL" err="1">
                <a:ea typeface="Calibri"/>
                <a:cs typeface="Calibri"/>
              </a:rPr>
              <a:t>Beperkt</a:t>
            </a:r>
            <a:r>
              <a:rPr lang="en-NL">
                <a:ea typeface="Calibri"/>
                <a:cs typeface="Calibri"/>
              </a:rPr>
              <a:t> tot </a:t>
            </a:r>
            <a:r>
              <a:rPr lang="en-NL" err="1">
                <a:ea typeface="Calibri"/>
                <a:cs typeface="Calibri"/>
              </a:rPr>
              <a:t>algebraïsche</a:t>
            </a:r>
            <a:r>
              <a:rPr lang="en-NL">
                <a:ea typeface="Calibri"/>
                <a:cs typeface="Calibri"/>
              </a:rPr>
              <a:t> </a:t>
            </a:r>
            <a:r>
              <a:rPr lang="en-NL" err="1">
                <a:ea typeface="Calibri"/>
                <a:cs typeface="Calibri"/>
              </a:rPr>
              <a:t>krommen</a:t>
            </a:r>
            <a:endParaRPr lang="en-NL">
              <a:ea typeface="Calibri"/>
              <a:cs typeface="Calibri"/>
            </a:endParaRPr>
          </a:p>
          <a:p>
            <a:pPr>
              <a:buClr>
                <a:srgbClr val="FFFFFF"/>
              </a:buClr>
            </a:pPr>
            <a:endParaRPr lang="en-NL">
              <a:ea typeface="Calibri"/>
              <a:cs typeface="Calibri"/>
            </a:endParaRPr>
          </a:p>
        </p:txBody>
      </p:sp>
      <p:pic>
        <p:nvPicPr>
          <p:cNvPr id="4" name="Picture 3" descr="René Descartes - Wikipedia">
            <a:extLst>
              <a:ext uri="{FF2B5EF4-FFF2-40B4-BE49-F238E27FC236}">
                <a16:creationId xmlns:a16="http://schemas.microsoft.com/office/drawing/2014/main" id="{CBD42EE7-C6D4-6039-4F76-09F2F5D00105}"/>
              </a:ext>
            </a:extLst>
          </p:cNvPr>
          <p:cNvPicPr>
            <a:picLocks noChangeAspect="1"/>
          </p:cNvPicPr>
          <p:nvPr/>
        </p:nvPicPr>
        <p:blipFill>
          <a:blip r:embed="rId2"/>
          <a:stretch>
            <a:fillRect/>
          </a:stretch>
        </p:blipFill>
        <p:spPr>
          <a:xfrm>
            <a:off x="8593989" y="2055498"/>
            <a:ext cx="2850957" cy="3503232"/>
          </a:xfrm>
          <a:prstGeom prst="rect">
            <a:avLst/>
          </a:prstGeom>
        </p:spPr>
      </p:pic>
    </p:spTree>
    <p:extLst>
      <p:ext uri="{BB962C8B-B14F-4D97-AF65-F5344CB8AC3E}">
        <p14:creationId xmlns:p14="http://schemas.microsoft.com/office/powerpoint/2010/main" val="423489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75C4-837B-CA7E-72B6-1EC641025762}"/>
              </a:ext>
            </a:extLst>
          </p:cNvPr>
          <p:cNvSpPr>
            <a:spLocks noGrp="1"/>
          </p:cNvSpPr>
          <p:nvPr>
            <p:ph type="title"/>
          </p:nvPr>
        </p:nvSpPr>
        <p:spPr/>
        <p:txBody>
          <a:bodyPr/>
          <a:lstStyle/>
          <a:p>
            <a:r>
              <a:rPr lang="en-US" err="1"/>
              <a:t>Inhoud</a:t>
            </a:r>
          </a:p>
        </p:txBody>
      </p:sp>
      <p:sp>
        <p:nvSpPr>
          <p:cNvPr id="3" name="Content Placeholder 2">
            <a:extLst>
              <a:ext uri="{FF2B5EF4-FFF2-40B4-BE49-F238E27FC236}">
                <a16:creationId xmlns:a16="http://schemas.microsoft.com/office/drawing/2014/main" id="{85BBDBB9-445F-4296-106B-1CA746656BBA}"/>
              </a:ext>
            </a:extLst>
          </p:cNvPr>
          <p:cNvSpPr>
            <a:spLocks noGrp="1"/>
          </p:cNvSpPr>
          <p:nvPr>
            <p:ph idx="1"/>
          </p:nvPr>
        </p:nvSpPr>
        <p:spPr/>
        <p:txBody>
          <a:bodyPr vert="horz" lIns="91440" tIns="45720" rIns="91440" bIns="45720" rtlCol="0" anchor="t">
            <a:normAutofit/>
          </a:bodyPr>
          <a:lstStyle/>
          <a:p>
            <a:r>
              <a:rPr lang="en-US" err="1"/>
              <a:t>Historische</a:t>
            </a:r>
            <a:r>
              <a:rPr lang="en-US"/>
              <a:t> context </a:t>
            </a:r>
            <a:endParaRPr lang="en-US">
              <a:ea typeface="Calibri"/>
              <a:cs typeface="Calibri"/>
            </a:endParaRPr>
          </a:p>
          <a:p>
            <a:pPr>
              <a:buClr>
                <a:srgbClr val="FFFFFF"/>
              </a:buClr>
            </a:pPr>
            <a:r>
              <a:rPr lang="en-US">
                <a:ea typeface="Calibri"/>
                <a:cs typeface="Calibri"/>
              </a:rPr>
              <a:t>Wat is de </a:t>
            </a:r>
            <a:r>
              <a:rPr lang="en-US" err="1">
                <a:ea typeface="Calibri"/>
                <a:cs typeface="Calibri"/>
              </a:rPr>
              <a:t>Wetenschappelijke</a:t>
            </a:r>
            <a:r>
              <a:rPr lang="en-US">
                <a:ea typeface="Calibri"/>
                <a:cs typeface="Calibri"/>
              </a:rPr>
              <a:t> </a:t>
            </a:r>
            <a:r>
              <a:rPr lang="en-US" err="1">
                <a:ea typeface="Calibri"/>
                <a:cs typeface="Calibri"/>
              </a:rPr>
              <a:t>Revolutie</a:t>
            </a:r>
            <a:r>
              <a:rPr lang="en-US">
                <a:ea typeface="Calibri"/>
                <a:cs typeface="Calibri"/>
              </a:rPr>
              <a:t>?</a:t>
            </a:r>
          </a:p>
          <a:p>
            <a:r>
              <a:rPr lang="en-US" err="1"/>
              <a:t>Natuur</a:t>
            </a:r>
            <a:r>
              <a:rPr lang="en-US"/>
              <a:t>- </a:t>
            </a:r>
            <a:r>
              <a:rPr lang="en-US" err="1"/>
              <a:t>en</a:t>
            </a:r>
            <a:r>
              <a:rPr lang="en-US"/>
              <a:t> </a:t>
            </a:r>
            <a:r>
              <a:rPr lang="en-US" err="1"/>
              <a:t>sterrenkunde</a:t>
            </a:r>
            <a:endParaRPr lang="en-US">
              <a:ea typeface="Calibri"/>
              <a:cs typeface="Calibri"/>
            </a:endParaRPr>
          </a:p>
          <a:p>
            <a:pPr>
              <a:buClr>
                <a:srgbClr val="FFFFFF"/>
              </a:buClr>
            </a:pPr>
            <a:r>
              <a:rPr lang="en-US">
                <a:ea typeface="Calibri"/>
                <a:cs typeface="Calibri"/>
              </a:rPr>
              <a:t>Algebra</a:t>
            </a:r>
            <a:endParaRPr lang="en-US"/>
          </a:p>
          <a:p>
            <a:pPr>
              <a:buClr>
                <a:srgbClr val="FFFFFF"/>
              </a:buClr>
            </a:pPr>
            <a:r>
              <a:rPr lang="en-US" err="1">
                <a:ea typeface="Calibri"/>
                <a:cs typeface="Calibri"/>
              </a:rPr>
              <a:t>Infinitesimaalrekening</a:t>
            </a:r>
            <a:endParaRPr lang="en-US" err="1"/>
          </a:p>
          <a:p>
            <a:r>
              <a:rPr lang="en-US" err="1"/>
              <a:t>Wiskunde</a:t>
            </a:r>
            <a:r>
              <a:rPr lang="en-US"/>
              <a:t> </a:t>
            </a:r>
            <a:r>
              <a:rPr lang="en-US" err="1"/>
              <a:t>en</a:t>
            </a:r>
            <a:r>
              <a:rPr lang="en-US"/>
              <a:t> kunst</a:t>
            </a:r>
            <a:endParaRPr lang="en-US">
              <a:ea typeface="Calibri"/>
              <a:cs typeface="Calibri"/>
            </a:endParaRPr>
          </a:p>
          <a:p>
            <a:endParaRPr lang="en-US"/>
          </a:p>
        </p:txBody>
      </p:sp>
    </p:spTree>
    <p:extLst>
      <p:ext uri="{BB962C8B-B14F-4D97-AF65-F5344CB8AC3E}">
        <p14:creationId xmlns:p14="http://schemas.microsoft.com/office/powerpoint/2010/main" val="424008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8FE3-0A1D-D694-750D-8AF123035A31}"/>
              </a:ext>
            </a:extLst>
          </p:cNvPr>
          <p:cNvSpPr>
            <a:spLocks noGrp="1"/>
          </p:cNvSpPr>
          <p:nvPr>
            <p:ph type="title"/>
          </p:nvPr>
        </p:nvSpPr>
        <p:spPr/>
        <p:txBody>
          <a:bodyPr/>
          <a:lstStyle/>
          <a:p>
            <a:r>
              <a:rPr lang="en-US">
                <a:ea typeface="Calibri Light"/>
                <a:cs typeface="Calibri Light"/>
              </a:rPr>
              <a:t>Isaac Barrow</a:t>
            </a:r>
            <a:endParaRPr lang="en-US"/>
          </a:p>
        </p:txBody>
      </p:sp>
      <p:sp>
        <p:nvSpPr>
          <p:cNvPr id="3" name="Content Placeholder 2">
            <a:extLst>
              <a:ext uri="{FF2B5EF4-FFF2-40B4-BE49-F238E27FC236}">
                <a16:creationId xmlns:a16="http://schemas.microsoft.com/office/drawing/2014/main" id="{CB632ABB-2AC9-16AE-8931-8152ADF76950}"/>
              </a:ext>
            </a:extLst>
          </p:cNvPr>
          <p:cNvSpPr>
            <a:spLocks noGrp="1"/>
          </p:cNvSpPr>
          <p:nvPr>
            <p:ph idx="1"/>
          </p:nvPr>
        </p:nvSpPr>
        <p:spPr/>
        <p:txBody>
          <a:bodyPr/>
          <a:lstStyle/>
          <a:p>
            <a:pPr>
              <a:buClr>
                <a:srgbClr val="FFFFFF"/>
              </a:buClr>
            </a:pPr>
            <a:r>
              <a:rPr lang="nl-NL" dirty="0">
                <a:ea typeface="Calibri"/>
                <a:cs typeface="Calibri"/>
              </a:rPr>
              <a:t>Professor wiskunde te Cambridge</a:t>
            </a:r>
            <a:endParaRPr lang="en-US"/>
          </a:p>
          <a:p>
            <a:pPr>
              <a:buClr>
                <a:srgbClr val="FFFFFF"/>
              </a:buClr>
            </a:pPr>
            <a:r>
              <a:rPr lang="nl-NL" dirty="0">
                <a:ea typeface="Calibri"/>
                <a:cs typeface="Calibri"/>
              </a:rPr>
              <a:t>Bekritiseert het loslaten van grootheden in de algebra</a:t>
            </a:r>
          </a:p>
          <a:p>
            <a:pPr>
              <a:buClr>
                <a:srgbClr val="FFFFFF"/>
              </a:buClr>
            </a:pPr>
            <a:r>
              <a:rPr lang="nl-NL" dirty="0">
                <a:ea typeface="Calibri"/>
                <a:cs typeface="Calibri"/>
              </a:rPr>
              <a:t>Erkent wel het nut in berekeningen</a:t>
            </a:r>
          </a:p>
          <a:p>
            <a:pPr>
              <a:buClr>
                <a:srgbClr val="FFFFFF"/>
              </a:buClr>
            </a:pPr>
            <a:r>
              <a:rPr lang="nl-NL" dirty="0">
                <a:ea typeface="Calibri"/>
                <a:cs typeface="Calibri"/>
              </a:rPr>
              <a:t>Tijd ~ lijn</a:t>
            </a:r>
          </a:p>
          <a:p>
            <a:pPr>
              <a:buClr>
                <a:srgbClr val="FFFFFF"/>
              </a:buClr>
            </a:pPr>
            <a:r>
              <a:rPr lang="nl-NL" dirty="0">
                <a:ea typeface="Calibri"/>
                <a:cs typeface="Calibri"/>
              </a:rPr>
              <a:t>Oppervlak ~ raaklijn</a:t>
            </a:r>
          </a:p>
          <a:p>
            <a:pPr>
              <a:buClr>
                <a:srgbClr val="FFFFFF"/>
              </a:buClr>
            </a:pPr>
            <a:endParaRPr lang="nl-NL">
              <a:ea typeface="Calibri"/>
              <a:cs typeface="Calibri"/>
            </a:endParaRPr>
          </a:p>
          <a:p>
            <a:pPr>
              <a:buClr>
                <a:srgbClr val="FFFFFF"/>
              </a:buClr>
            </a:pPr>
            <a:endParaRPr lang="nl-NL">
              <a:ea typeface="Calibri"/>
              <a:cs typeface="Calibri"/>
            </a:endParaRPr>
          </a:p>
        </p:txBody>
      </p:sp>
      <p:pic>
        <p:nvPicPr>
          <p:cNvPr id="4" name="Picture 3" descr="Isaac Barrow - Wikipedia">
            <a:extLst>
              <a:ext uri="{FF2B5EF4-FFF2-40B4-BE49-F238E27FC236}">
                <a16:creationId xmlns:a16="http://schemas.microsoft.com/office/drawing/2014/main" id="{0C6853A1-F7AF-DB51-9744-F533005E069B}"/>
              </a:ext>
            </a:extLst>
          </p:cNvPr>
          <p:cNvPicPr>
            <a:picLocks noChangeAspect="1"/>
          </p:cNvPicPr>
          <p:nvPr/>
        </p:nvPicPr>
        <p:blipFill>
          <a:blip r:embed="rId2"/>
          <a:stretch>
            <a:fillRect/>
          </a:stretch>
        </p:blipFill>
        <p:spPr>
          <a:xfrm>
            <a:off x="8064885" y="1612989"/>
            <a:ext cx="2750897" cy="3639719"/>
          </a:xfrm>
          <a:prstGeom prst="rect">
            <a:avLst/>
          </a:prstGeom>
        </p:spPr>
      </p:pic>
    </p:spTree>
    <p:extLst>
      <p:ext uri="{BB962C8B-B14F-4D97-AF65-F5344CB8AC3E}">
        <p14:creationId xmlns:p14="http://schemas.microsoft.com/office/powerpoint/2010/main" val="3164903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F71D6-EF9F-36B1-F786-49A6F1B75F62}"/>
              </a:ext>
            </a:extLst>
          </p:cNvPr>
          <p:cNvSpPr>
            <a:spLocks noGrp="1"/>
          </p:cNvSpPr>
          <p:nvPr>
            <p:ph type="title"/>
          </p:nvPr>
        </p:nvSpPr>
        <p:spPr/>
        <p:txBody>
          <a:bodyPr/>
          <a:lstStyle/>
          <a:p>
            <a:r>
              <a:rPr lang="en-US">
                <a:ea typeface="Calibri Light"/>
                <a:cs typeface="Calibri Light"/>
              </a:rPr>
              <a:t>Isaac Newton</a:t>
            </a:r>
            <a:endParaRPr lang="en-US"/>
          </a:p>
        </p:txBody>
      </p:sp>
      <p:sp>
        <p:nvSpPr>
          <p:cNvPr id="3" name="Content Placeholder 2">
            <a:extLst>
              <a:ext uri="{FF2B5EF4-FFF2-40B4-BE49-F238E27FC236}">
                <a16:creationId xmlns:a16="http://schemas.microsoft.com/office/drawing/2014/main" id="{F89C9981-F381-CAE6-E4B3-D2076F552CF3}"/>
              </a:ext>
            </a:extLst>
          </p:cNvPr>
          <p:cNvSpPr>
            <a:spLocks noGrp="1"/>
          </p:cNvSpPr>
          <p:nvPr>
            <p:ph idx="1"/>
          </p:nvPr>
        </p:nvSpPr>
        <p:spPr/>
        <p:txBody>
          <a:bodyPr/>
          <a:lstStyle/>
          <a:p>
            <a:r>
              <a:rPr lang="nl-NL">
                <a:ea typeface="Calibri"/>
                <a:cs typeface="Calibri"/>
              </a:rPr>
              <a:t>Leerling </a:t>
            </a:r>
            <a:r>
              <a:rPr lang="nl-NL" err="1">
                <a:ea typeface="Calibri"/>
                <a:cs typeface="Calibri"/>
              </a:rPr>
              <a:t>Barrow</a:t>
            </a:r>
          </a:p>
          <a:p>
            <a:pPr>
              <a:buClr>
                <a:srgbClr val="FFFFFF"/>
              </a:buClr>
            </a:pPr>
            <a:r>
              <a:rPr lang="nl-NL">
                <a:ea typeface="Calibri"/>
                <a:cs typeface="Calibri"/>
              </a:rPr>
              <a:t>Leest zich in </a:t>
            </a:r>
            <a:r>
              <a:rPr lang="nl-NL" err="1">
                <a:ea typeface="Calibri"/>
                <a:cs typeface="Calibri"/>
              </a:rPr>
              <a:t>in</a:t>
            </a:r>
            <a:r>
              <a:rPr lang="nl-NL">
                <a:ea typeface="Calibri"/>
                <a:cs typeface="Calibri"/>
              </a:rPr>
              <a:t> de algebra</a:t>
            </a:r>
          </a:p>
          <a:p>
            <a:pPr>
              <a:buClr>
                <a:srgbClr val="FFFFFF"/>
              </a:buClr>
            </a:pPr>
            <a:r>
              <a:rPr lang="nl-NL" i="1">
                <a:ea typeface="+mn-lt"/>
                <a:cs typeface="+mn-lt"/>
              </a:rPr>
              <a:t>De </a:t>
            </a:r>
            <a:r>
              <a:rPr lang="nl-NL" i="1" err="1">
                <a:ea typeface="+mn-lt"/>
                <a:cs typeface="+mn-lt"/>
              </a:rPr>
              <a:t>Methodis</a:t>
            </a:r>
            <a:r>
              <a:rPr lang="nl-NL" i="1">
                <a:ea typeface="+mn-lt"/>
                <a:cs typeface="+mn-lt"/>
              </a:rPr>
              <a:t> </a:t>
            </a:r>
            <a:r>
              <a:rPr lang="nl-NL" i="1" err="1">
                <a:ea typeface="+mn-lt"/>
                <a:cs typeface="+mn-lt"/>
              </a:rPr>
              <a:t>Serierum</a:t>
            </a:r>
            <a:r>
              <a:rPr lang="nl-NL" i="1">
                <a:ea typeface="+mn-lt"/>
                <a:cs typeface="+mn-lt"/>
              </a:rPr>
              <a:t> et </a:t>
            </a:r>
            <a:r>
              <a:rPr lang="nl-NL" i="1" err="1">
                <a:ea typeface="+mn-lt"/>
                <a:cs typeface="+mn-lt"/>
              </a:rPr>
              <a:t>Fluxionum</a:t>
            </a:r>
          </a:p>
          <a:p>
            <a:pPr>
              <a:buClr>
                <a:srgbClr val="FFFFFF"/>
              </a:buClr>
            </a:pPr>
            <a:r>
              <a:rPr lang="nl-NL">
                <a:ea typeface="Calibri"/>
                <a:cs typeface="Calibri"/>
              </a:rPr>
              <a:t>Kromme bestaat uit beweging punt</a:t>
            </a:r>
          </a:p>
          <a:p>
            <a:pPr>
              <a:buClr>
                <a:srgbClr val="FFFFFF"/>
              </a:buClr>
            </a:pPr>
            <a:r>
              <a:rPr lang="nl-NL">
                <a:ea typeface="Calibri"/>
                <a:cs typeface="Calibri"/>
              </a:rPr>
              <a:t>Oppervlak berekenen d.m.v. afgeleide</a:t>
            </a:r>
          </a:p>
          <a:p>
            <a:pPr>
              <a:buClr>
                <a:srgbClr val="FFFFFF"/>
              </a:buClr>
            </a:pPr>
            <a:r>
              <a:rPr lang="nl-NL">
                <a:ea typeface="Calibri"/>
                <a:cs typeface="Calibri"/>
              </a:rPr>
              <a:t>Publiceert het niet</a:t>
            </a:r>
          </a:p>
        </p:txBody>
      </p:sp>
      <p:pic>
        <p:nvPicPr>
          <p:cNvPr id="6" name="Picture 5" descr="Isaac Newton - The Decision Lab">
            <a:extLst>
              <a:ext uri="{FF2B5EF4-FFF2-40B4-BE49-F238E27FC236}">
                <a16:creationId xmlns:a16="http://schemas.microsoft.com/office/drawing/2014/main" id="{3988F63E-365C-195C-1ACE-34F33B881D56}"/>
              </a:ext>
            </a:extLst>
          </p:cNvPr>
          <p:cNvPicPr>
            <a:picLocks noChangeAspect="1"/>
          </p:cNvPicPr>
          <p:nvPr/>
        </p:nvPicPr>
        <p:blipFill>
          <a:blip r:embed="rId2"/>
          <a:stretch>
            <a:fillRect/>
          </a:stretch>
        </p:blipFill>
        <p:spPr>
          <a:xfrm>
            <a:off x="7504545" y="1775176"/>
            <a:ext cx="3311237" cy="3303540"/>
          </a:xfrm>
          <a:prstGeom prst="rect">
            <a:avLst/>
          </a:prstGeom>
        </p:spPr>
      </p:pic>
    </p:spTree>
    <p:extLst>
      <p:ext uri="{BB962C8B-B14F-4D97-AF65-F5344CB8AC3E}">
        <p14:creationId xmlns:p14="http://schemas.microsoft.com/office/powerpoint/2010/main" val="224654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C56E-0BBF-51F9-7C16-B0D618D4DBB6}"/>
              </a:ext>
            </a:extLst>
          </p:cNvPr>
          <p:cNvSpPr>
            <a:spLocks noGrp="1"/>
          </p:cNvSpPr>
          <p:nvPr>
            <p:ph type="title"/>
          </p:nvPr>
        </p:nvSpPr>
        <p:spPr/>
        <p:txBody>
          <a:bodyPr/>
          <a:lstStyle/>
          <a:p>
            <a:r>
              <a:rPr lang="en-US">
                <a:ea typeface="+mj-lt"/>
                <a:cs typeface="+mj-lt"/>
              </a:rPr>
              <a:t>Gottfried Wilhelm Leibniz</a:t>
            </a:r>
            <a:endParaRPr lang="en-US"/>
          </a:p>
        </p:txBody>
      </p:sp>
      <p:sp>
        <p:nvSpPr>
          <p:cNvPr id="3" name="Content Placeholder 2">
            <a:extLst>
              <a:ext uri="{FF2B5EF4-FFF2-40B4-BE49-F238E27FC236}">
                <a16:creationId xmlns:a16="http://schemas.microsoft.com/office/drawing/2014/main" id="{03BEA793-E6F7-F751-06D8-EAF61D629937}"/>
              </a:ext>
            </a:extLst>
          </p:cNvPr>
          <p:cNvSpPr>
            <a:spLocks noGrp="1"/>
          </p:cNvSpPr>
          <p:nvPr>
            <p:ph idx="1"/>
          </p:nvPr>
        </p:nvSpPr>
        <p:spPr/>
        <p:txBody>
          <a:bodyPr/>
          <a:lstStyle/>
          <a:p>
            <a:r>
              <a:rPr lang="nl-NL" dirty="0">
                <a:ea typeface="+mn-lt"/>
                <a:cs typeface="+mn-lt"/>
              </a:rPr>
              <a:t>Diplomaat, naar eigen zeggen gebrekkige wiskundeopleiding</a:t>
            </a:r>
          </a:p>
          <a:p>
            <a:pPr>
              <a:buClr>
                <a:srgbClr val="FFFFFF"/>
              </a:buClr>
            </a:pPr>
            <a:r>
              <a:rPr lang="nl-NL" dirty="0">
                <a:ea typeface="+mn-lt"/>
                <a:cs typeface="+mn-lt"/>
              </a:rPr>
              <a:t>Combinatoriek</a:t>
            </a:r>
            <a:endParaRPr lang="nl-NL"/>
          </a:p>
          <a:p>
            <a:pPr>
              <a:buClr>
                <a:srgbClr val="FFFFFF"/>
              </a:buClr>
            </a:pPr>
            <a:r>
              <a:rPr lang="nl-NL" dirty="0">
                <a:ea typeface="+mn-lt"/>
                <a:cs typeface="+mn-lt"/>
              </a:rPr>
              <a:t>Ontmoet Huygens in Parijs</a:t>
            </a:r>
          </a:p>
          <a:p>
            <a:pPr>
              <a:buClr>
                <a:srgbClr val="FFFFFF"/>
              </a:buClr>
            </a:pPr>
            <a:r>
              <a:rPr lang="nl-NL" dirty="0">
                <a:ea typeface="+mn-lt"/>
                <a:cs typeface="+mn-lt"/>
              </a:rPr>
              <a:t>Bestudeert geometrie</a:t>
            </a:r>
          </a:p>
          <a:p>
            <a:pPr>
              <a:buClr>
                <a:srgbClr val="FFFFFF"/>
              </a:buClr>
            </a:pPr>
            <a:r>
              <a:rPr lang="nl-NL" dirty="0">
                <a:ea typeface="+mn-lt"/>
                <a:cs typeface="+mn-lt"/>
              </a:rPr>
              <a:t>Karakteristieke driehoek dx, </a:t>
            </a:r>
            <a:r>
              <a:rPr lang="nl-NL" dirty="0" err="1">
                <a:ea typeface="+mn-lt"/>
                <a:cs typeface="+mn-lt"/>
              </a:rPr>
              <a:t>dy</a:t>
            </a:r>
            <a:r>
              <a:rPr lang="nl-NL" dirty="0">
                <a:ea typeface="+mn-lt"/>
                <a:cs typeface="+mn-lt"/>
              </a:rPr>
              <a:t>, </a:t>
            </a:r>
            <a:r>
              <a:rPr lang="nl-NL" dirty="0" err="1">
                <a:ea typeface="+mn-lt"/>
                <a:cs typeface="+mn-lt"/>
              </a:rPr>
              <a:t>ds</a:t>
            </a:r>
            <a:r>
              <a:rPr lang="nl-NL" dirty="0">
                <a:ea typeface="+mn-lt"/>
                <a:cs typeface="+mn-lt"/>
              </a:rPr>
              <a:t>, geïnspireerd door Pascal</a:t>
            </a:r>
          </a:p>
          <a:p>
            <a:pPr>
              <a:buClr>
                <a:srgbClr val="FFFFFF"/>
              </a:buClr>
            </a:pPr>
            <a:r>
              <a:rPr lang="nl-NL" dirty="0">
                <a:ea typeface="+mn-lt"/>
                <a:cs typeface="+mn-lt"/>
              </a:rPr>
              <a:t>De </a:t>
            </a:r>
            <a:r>
              <a:rPr lang="nl-NL" dirty="0" err="1">
                <a:ea typeface="+mn-lt"/>
                <a:cs typeface="+mn-lt"/>
              </a:rPr>
              <a:t>Geometria</a:t>
            </a:r>
            <a:r>
              <a:rPr lang="nl-NL" dirty="0">
                <a:ea typeface="+mn-lt"/>
                <a:cs typeface="+mn-lt"/>
              </a:rPr>
              <a:t> </a:t>
            </a:r>
            <a:r>
              <a:rPr lang="nl-NL" dirty="0" err="1">
                <a:ea typeface="+mn-lt"/>
                <a:cs typeface="+mn-lt"/>
              </a:rPr>
              <a:t>Recondita</a:t>
            </a:r>
            <a:r>
              <a:rPr lang="nl-NL" dirty="0">
                <a:ea typeface="+mn-lt"/>
                <a:cs typeface="+mn-lt"/>
              </a:rPr>
              <a:t> et </a:t>
            </a:r>
            <a:r>
              <a:rPr lang="nl-NL" dirty="0" err="1">
                <a:ea typeface="+mn-lt"/>
                <a:cs typeface="+mn-lt"/>
              </a:rPr>
              <a:t>analysi</a:t>
            </a:r>
            <a:r>
              <a:rPr lang="nl-NL" dirty="0">
                <a:ea typeface="+mn-lt"/>
                <a:cs typeface="+mn-lt"/>
              </a:rPr>
              <a:t> </a:t>
            </a:r>
            <a:r>
              <a:rPr lang="nl-NL" dirty="0" err="1">
                <a:ea typeface="+mn-lt"/>
                <a:cs typeface="+mn-lt"/>
              </a:rPr>
              <a:t>indivisibilium</a:t>
            </a:r>
            <a:r>
              <a:rPr lang="nl-NL" dirty="0">
                <a:ea typeface="+mn-lt"/>
                <a:cs typeface="+mn-lt"/>
              </a:rPr>
              <a:t> </a:t>
            </a:r>
            <a:r>
              <a:rPr lang="nl-NL" dirty="0" err="1">
                <a:ea typeface="+mn-lt"/>
                <a:cs typeface="+mn-lt"/>
              </a:rPr>
              <a:t>atque</a:t>
            </a:r>
            <a:r>
              <a:rPr lang="nl-NL" dirty="0">
                <a:ea typeface="+mn-lt"/>
                <a:cs typeface="+mn-lt"/>
              </a:rPr>
              <a:t> </a:t>
            </a:r>
            <a:r>
              <a:rPr lang="nl-NL" dirty="0" err="1">
                <a:ea typeface="+mn-lt"/>
                <a:cs typeface="+mn-lt"/>
              </a:rPr>
              <a:t>infinitorum</a:t>
            </a:r>
            <a:r>
              <a:rPr lang="nl-NL" dirty="0">
                <a:ea typeface="+mn-lt"/>
                <a:cs typeface="+mn-lt"/>
              </a:rPr>
              <a:t> (1686)</a:t>
            </a:r>
            <a:endParaRPr lang="nl-NL">
              <a:ea typeface="Calibri"/>
              <a:cs typeface="Calibri"/>
            </a:endParaRPr>
          </a:p>
          <a:p>
            <a:pPr>
              <a:buClr>
                <a:srgbClr val="FFFFFF"/>
              </a:buClr>
            </a:pPr>
            <a:r>
              <a:rPr lang="nl-NL" dirty="0">
                <a:ea typeface="Calibri"/>
                <a:cs typeface="Calibri"/>
              </a:rPr>
              <a:t>Handige notatie, rekenregels</a:t>
            </a:r>
          </a:p>
          <a:p>
            <a:pPr>
              <a:buClr>
                <a:srgbClr val="FFFFFF"/>
              </a:buClr>
            </a:pPr>
            <a:r>
              <a:rPr lang="nl-NL" dirty="0">
                <a:ea typeface="Calibri"/>
                <a:cs typeface="Calibri"/>
              </a:rPr>
              <a:t>Erkent het als nieuwe tak wiskunde</a:t>
            </a:r>
          </a:p>
          <a:p>
            <a:pPr>
              <a:buClr>
                <a:srgbClr val="FFFFFF"/>
              </a:buClr>
            </a:pPr>
            <a:endParaRPr lang="nl-NL">
              <a:ea typeface="Calibri"/>
              <a:cs typeface="Calibri"/>
            </a:endParaRPr>
          </a:p>
        </p:txBody>
      </p:sp>
      <p:pic>
        <p:nvPicPr>
          <p:cNvPr id="5" name="Afbeelding 4" descr="A diagram of a curve&#10;&#10;AI-generated content may be incorrect.">
            <a:extLst>
              <a:ext uri="{FF2B5EF4-FFF2-40B4-BE49-F238E27FC236}">
                <a16:creationId xmlns:a16="http://schemas.microsoft.com/office/drawing/2014/main" id="{0177343F-EA7F-A542-F8B1-0F97DF5D60A8}"/>
              </a:ext>
            </a:extLst>
          </p:cNvPr>
          <p:cNvPicPr>
            <a:picLocks noChangeAspect="1"/>
          </p:cNvPicPr>
          <p:nvPr/>
        </p:nvPicPr>
        <p:blipFill>
          <a:blip r:embed="rId2"/>
          <a:stretch>
            <a:fillRect/>
          </a:stretch>
        </p:blipFill>
        <p:spPr>
          <a:xfrm>
            <a:off x="8880681" y="413979"/>
            <a:ext cx="2775567" cy="2607351"/>
          </a:xfrm>
          <a:prstGeom prst="rect">
            <a:avLst/>
          </a:prstGeom>
        </p:spPr>
      </p:pic>
      <p:sp>
        <p:nvSpPr>
          <p:cNvPr id="6" name="TextBox 5">
            <a:extLst>
              <a:ext uri="{FF2B5EF4-FFF2-40B4-BE49-F238E27FC236}">
                <a16:creationId xmlns:a16="http://schemas.microsoft.com/office/drawing/2014/main" id="{7F8EF9BC-58B1-8AF8-BCC8-E1F0A9475E6D}"/>
              </a:ext>
            </a:extLst>
          </p:cNvPr>
          <p:cNvSpPr txBox="1"/>
          <p:nvPr/>
        </p:nvSpPr>
        <p:spPr>
          <a:xfrm>
            <a:off x="7747001" y="3022240"/>
            <a:ext cx="44439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Plaatje van Blaise Pascal,</a:t>
            </a:r>
            <a:br>
              <a:rPr lang="en-US">
                <a:ea typeface="Calibri"/>
                <a:cs typeface="Calibri"/>
              </a:rPr>
            </a:br>
            <a:r>
              <a:rPr lang="en-US" i="1">
                <a:ea typeface="Calibri"/>
                <a:cs typeface="Calibri"/>
              </a:rPr>
              <a:t>Traité de sinus de quart de cercle</a:t>
            </a:r>
            <a:r>
              <a:rPr lang="en-US">
                <a:ea typeface="Calibri"/>
                <a:cs typeface="Calibri"/>
              </a:rPr>
              <a:t>, 1659</a:t>
            </a:r>
          </a:p>
        </p:txBody>
      </p:sp>
      <p:pic>
        <p:nvPicPr>
          <p:cNvPr id="4" name="Picture 3" descr="Gottfried Wilhelm Leibniz - World History Encyclopedia">
            <a:extLst>
              <a:ext uri="{FF2B5EF4-FFF2-40B4-BE49-F238E27FC236}">
                <a16:creationId xmlns:a16="http://schemas.microsoft.com/office/drawing/2014/main" id="{AA9A6501-44C1-5DFA-8DAE-DABE2CC8FF96}"/>
              </a:ext>
            </a:extLst>
          </p:cNvPr>
          <p:cNvPicPr>
            <a:picLocks noChangeAspect="1"/>
          </p:cNvPicPr>
          <p:nvPr/>
        </p:nvPicPr>
        <p:blipFill>
          <a:blip r:embed="rId3"/>
          <a:stretch>
            <a:fillRect/>
          </a:stretch>
        </p:blipFill>
        <p:spPr>
          <a:xfrm>
            <a:off x="8048978" y="3723762"/>
            <a:ext cx="3605259" cy="1989474"/>
          </a:xfrm>
          <a:prstGeom prst="rect">
            <a:avLst/>
          </a:prstGeom>
        </p:spPr>
      </p:pic>
    </p:spTree>
    <p:extLst>
      <p:ext uri="{BB962C8B-B14F-4D97-AF65-F5344CB8AC3E}">
        <p14:creationId xmlns:p14="http://schemas.microsoft.com/office/powerpoint/2010/main" val="3900152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6900-9F74-9D00-54FD-47EB184DCF70}"/>
              </a:ext>
            </a:extLst>
          </p:cNvPr>
          <p:cNvSpPr>
            <a:spLocks noGrp="1"/>
          </p:cNvSpPr>
          <p:nvPr>
            <p:ph type="title"/>
          </p:nvPr>
        </p:nvSpPr>
        <p:spPr/>
        <p:txBody>
          <a:bodyPr/>
          <a:lstStyle/>
          <a:p>
            <a:r>
              <a:rPr lang="en-NL"/>
              <a:t>Wiskunde en kunst</a:t>
            </a:r>
          </a:p>
        </p:txBody>
      </p:sp>
      <p:sp>
        <p:nvSpPr>
          <p:cNvPr id="3" name="Text Placeholder 2">
            <a:extLst>
              <a:ext uri="{FF2B5EF4-FFF2-40B4-BE49-F238E27FC236}">
                <a16:creationId xmlns:a16="http://schemas.microsoft.com/office/drawing/2014/main" id="{E4CA824E-F53C-F47A-E966-CB81BD8639F8}"/>
              </a:ext>
            </a:extLst>
          </p:cNvPr>
          <p:cNvSpPr>
            <a:spLocks noGrp="1"/>
          </p:cNvSpPr>
          <p:nvPr>
            <p:ph type="body" idx="1"/>
          </p:nvPr>
        </p:nvSpPr>
        <p:spPr>
          <a:xfrm>
            <a:off x="686123" y="1772569"/>
            <a:ext cx="4709054" cy="576262"/>
          </a:xfrm>
        </p:spPr>
        <p:txBody>
          <a:bodyPr/>
          <a:lstStyle/>
          <a:p>
            <a:r>
              <a:rPr lang="en-NL"/>
              <a:t>Raffaelo</a:t>
            </a:r>
          </a:p>
        </p:txBody>
      </p:sp>
      <p:pic>
        <p:nvPicPr>
          <p:cNvPr id="7" name="Content Placeholder 6" descr="School of Athens edited by Jagna">
            <a:extLst>
              <a:ext uri="{FF2B5EF4-FFF2-40B4-BE49-F238E27FC236}">
                <a16:creationId xmlns:a16="http://schemas.microsoft.com/office/drawing/2014/main" id="{46729733-C8F1-7C16-04FA-D4B31B7105B9}"/>
              </a:ext>
            </a:extLst>
          </p:cNvPr>
          <p:cNvPicPr>
            <a:picLocks noGrp="1" noChangeAspect="1"/>
          </p:cNvPicPr>
          <p:nvPr>
            <p:ph sz="half" idx="2"/>
          </p:nvPr>
        </p:nvPicPr>
        <p:blipFill>
          <a:blip r:embed="rId3"/>
          <a:stretch>
            <a:fillRect/>
          </a:stretch>
        </p:blipFill>
        <p:spPr>
          <a:xfrm>
            <a:off x="687815" y="2346923"/>
            <a:ext cx="3856081" cy="3055245"/>
          </a:xfrm>
        </p:spPr>
      </p:pic>
      <p:sp>
        <p:nvSpPr>
          <p:cNvPr id="5" name="Text Placeholder 4">
            <a:extLst>
              <a:ext uri="{FF2B5EF4-FFF2-40B4-BE49-F238E27FC236}">
                <a16:creationId xmlns:a16="http://schemas.microsoft.com/office/drawing/2014/main" id="{90B13740-6252-E3AA-B674-07D8C52B3653}"/>
              </a:ext>
            </a:extLst>
          </p:cNvPr>
          <p:cNvSpPr>
            <a:spLocks noGrp="1"/>
          </p:cNvSpPr>
          <p:nvPr>
            <p:ph type="body" sz="quarter" idx="3"/>
          </p:nvPr>
        </p:nvSpPr>
        <p:spPr>
          <a:xfrm>
            <a:off x="5865965" y="1773847"/>
            <a:ext cx="4722813" cy="576262"/>
          </a:xfrm>
        </p:spPr>
        <p:txBody>
          <a:bodyPr/>
          <a:lstStyle/>
          <a:p>
            <a:r>
              <a:rPr lang="en-GB"/>
              <a:t>Duccio di </a:t>
            </a:r>
            <a:r>
              <a:rPr lang="en-GB" err="1"/>
              <a:t>Buoninsegna</a:t>
            </a:r>
            <a:endParaRPr lang="en-NL"/>
          </a:p>
        </p:txBody>
      </p:sp>
      <p:pic>
        <p:nvPicPr>
          <p:cNvPr id="9" name="Content Placeholder 8" descr="Painting of Last supper by Duccio di buoninsegna">
            <a:extLst>
              <a:ext uri="{FF2B5EF4-FFF2-40B4-BE49-F238E27FC236}">
                <a16:creationId xmlns:a16="http://schemas.microsoft.com/office/drawing/2014/main" id="{9836FC54-3AE2-D82C-7EAA-9CDF09F8FA40}"/>
              </a:ext>
            </a:extLst>
          </p:cNvPr>
          <p:cNvPicPr>
            <a:picLocks noGrp="1" noChangeAspect="1"/>
          </p:cNvPicPr>
          <p:nvPr>
            <p:ph sz="quarter" idx="4"/>
          </p:nvPr>
        </p:nvPicPr>
        <p:blipFill>
          <a:blip r:embed="rId4"/>
          <a:stretch>
            <a:fillRect/>
          </a:stretch>
        </p:blipFill>
        <p:spPr>
          <a:xfrm>
            <a:off x="6098883" y="2346924"/>
            <a:ext cx="3644009" cy="3125988"/>
          </a:xfrm>
        </p:spPr>
      </p:pic>
      <p:sp>
        <p:nvSpPr>
          <p:cNvPr id="4" name="TextBox 3">
            <a:extLst>
              <a:ext uri="{FF2B5EF4-FFF2-40B4-BE49-F238E27FC236}">
                <a16:creationId xmlns:a16="http://schemas.microsoft.com/office/drawing/2014/main" id="{95B55786-B159-B140-46C3-DADD3B3C32AE}"/>
              </a:ext>
            </a:extLst>
          </p:cNvPr>
          <p:cNvSpPr txBox="1"/>
          <p:nvPr/>
        </p:nvSpPr>
        <p:spPr>
          <a:xfrm>
            <a:off x="6101354" y="5472912"/>
            <a:ext cx="3655915" cy="923330"/>
          </a:xfrm>
          <a:prstGeom prst="rect">
            <a:avLst/>
          </a:prstGeom>
          <a:noFill/>
        </p:spPr>
        <p:txBody>
          <a:bodyPr wrap="square" rtlCol="0">
            <a:spAutoFit/>
          </a:bodyPr>
          <a:lstStyle/>
          <a:p>
            <a:r>
              <a:rPr lang="en-NL"/>
              <a:t>Bron: </a:t>
            </a:r>
            <a:r>
              <a:rPr lang="en-GB"/>
              <a:t>https://</a:t>
            </a:r>
            <a:r>
              <a:rPr lang="en-GB" err="1"/>
              <a:t>www.artbible.info</a:t>
            </a:r>
            <a:r>
              <a:rPr lang="en-GB"/>
              <a:t>/art/last-</a:t>
            </a:r>
            <a:r>
              <a:rPr lang="en-GB" err="1"/>
              <a:t>supper.html</a:t>
            </a:r>
            <a:endParaRPr lang="en-NL"/>
          </a:p>
        </p:txBody>
      </p:sp>
      <p:sp>
        <p:nvSpPr>
          <p:cNvPr id="6" name="TextBox 5">
            <a:extLst>
              <a:ext uri="{FF2B5EF4-FFF2-40B4-BE49-F238E27FC236}">
                <a16:creationId xmlns:a16="http://schemas.microsoft.com/office/drawing/2014/main" id="{0A916396-EDD2-516F-2B22-DE902D853B0B}"/>
              </a:ext>
            </a:extLst>
          </p:cNvPr>
          <p:cNvSpPr txBox="1"/>
          <p:nvPr/>
        </p:nvSpPr>
        <p:spPr>
          <a:xfrm>
            <a:off x="686734" y="5380809"/>
            <a:ext cx="4716272" cy="1477328"/>
          </a:xfrm>
          <a:prstGeom prst="rect">
            <a:avLst/>
          </a:prstGeom>
          <a:noFill/>
        </p:spPr>
        <p:txBody>
          <a:bodyPr wrap="square" rtlCol="0">
            <a:spAutoFit/>
          </a:bodyPr>
          <a:lstStyle/>
          <a:p>
            <a:r>
              <a:rPr lang="en-NL"/>
              <a:t>Bron: bewerking van  </a:t>
            </a:r>
            <a:r>
              <a:rPr lang="en-GB"/>
              <a:t>https://</a:t>
            </a:r>
            <a:r>
              <a:rPr lang="en-GB" err="1"/>
              <a:t>www.museivaticani.va</a:t>
            </a:r>
            <a:r>
              <a:rPr lang="en-GB"/>
              <a:t>/content/</a:t>
            </a:r>
            <a:r>
              <a:rPr lang="en-GB" err="1"/>
              <a:t>museivaticani</a:t>
            </a:r>
            <a:r>
              <a:rPr lang="en-GB"/>
              <a:t>/</a:t>
            </a:r>
            <a:r>
              <a:rPr lang="en-GB" err="1"/>
              <a:t>en</a:t>
            </a:r>
            <a:r>
              <a:rPr lang="en-GB"/>
              <a:t>/</a:t>
            </a:r>
            <a:r>
              <a:rPr lang="en-GB" err="1"/>
              <a:t>collezioni</a:t>
            </a:r>
            <a:r>
              <a:rPr lang="en-GB"/>
              <a:t>/</a:t>
            </a:r>
            <a:r>
              <a:rPr lang="en-GB" err="1"/>
              <a:t>musei</a:t>
            </a:r>
            <a:r>
              <a:rPr lang="en-GB"/>
              <a:t>/</a:t>
            </a:r>
            <a:r>
              <a:rPr lang="en-GB" err="1"/>
              <a:t>stanze</a:t>
            </a:r>
            <a:r>
              <a:rPr lang="en-GB"/>
              <a:t>-di-</a:t>
            </a:r>
            <a:r>
              <a:rPr lang="en-GB" err="1"/>
              <a:t>raffaello</a:t>
            </a:r>
            <a:r>
              <a:rPr lang="en-GB"/>
              <a:t>/stanza-</a:t>
            </a:r>
            <a:r>
              <a:rPr lang="en-GB" err="1"/>
              <a:t>della</a:t>
            </a:r>
            <a:r>
              <a:rPr lang="en-GB"/>
              <a:t>-</a:t>
            </a:r>
            <a:r>
              <a:rPr lang="en-GB" err="1"/>
              <a:t>segnatura</a:t>
            </a:r>
            <a:r>
              <a:rPr lang="en-GB"/>
              <a:t>/</a:t>
            </a:r>
            <a:r>
              <a:rPr lang="en-GB" err="1"/>
              <a:t>scuola</a:t>
            </a:r>
            <a:r>
              <a:rPr lang="en-GB"/>
              <a:t>-di-</a:t>
            </a:r>
            <a:r>
              <a:rPr lang="en-GB" err="1"/>
              <a:t>atene.html</a:t>
            </a:r>
            <a:endParaRPr lang="en-NL"/>
          </a:p>
        </p:txBody>
      </p:sp>
    </p:spTree>
    <p:extLst>
      <p:ext uri="{BB962C8B-B14F-4D97-AF65-F5344CB8AC3E}">
        <p14:creationId xmlns:p14="http://schemas.microsoft.com/office/powerpoint/2010/main" val="2011980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35F9E-AD10-9586-453B-AD30AB0B03A9}"/>
              </a:ext>
            </a:extLst>
          </p:cNvPr>
          <p:cNvSpPr>
            <a:spLocks noGrp="1"/>
          </p:cNvSpPr>
          <p:nvPr>
            <p:ph type="title"/>
          </p:nvPr>
        </p:nvSpPr>
        <p:spPr/>
        <p:txBody>
          <a:bodyPr/>
          <a:lstStyle/>
          <a:p>
            <a:r>
              <a:rPr lang="en-NL"/>
              <a:t>Wiskunde en kunst</a:t>
            </a:r>
          </a:p>
        </p:txBody>
      </p:sp>
      <p:sp>
        <p:nvSpPr>
          <p:cNvPr id="3" name="Content Placeholder 2">
            <a:extLst>
              <a:ext uri="{FF2B5EF4-FFF2-40B4-BE49-F238E27FC236}">
                <a16:creationId xmlns:a16="http://schemas.microsoft.com/office/drawing/2014/main" id="{CA558AD6-9594-87F6-E204-23F7E55B66ED}"/>
              </a:ext>
            </a:extLst>
          </p:cNvPr>
          <p:cNvSpPr>
            <a:spLocks noGrp="1"/>
          </p:cNvSpPr>
          <p:nvPr>
            <p:ph idx="1"/>
          </p:nvPr>
        </p:nvSpPr>
        <p:spPr>
          <a:xfrm>
            <a:off x="685801" y="1341321"/>
            <a:ext cx="10131425" cy="3649133"/>
          </a:xfrm>
        </p:spPr>
        <p:txBody>
          <a:bodyPr/>
          <a:lstStyle/>
          <a:p>
            <a:r>
              <a:rPr lang="en-NL"/>
              <a:t>Leon Battista Alberti (1404-1472)</a:t>
            </a:r>
          </a:p>
          <a:p>
            <a:pPr lvl="1"/>
            <a:r>
              <a:rPr lang="en-NL"/>
              <a:t>Della Pittura (1435)</a:t>
            </a:r>
          </a:p>
          <a:p>
            <a:r>
              <a:rPr lang="en-NL"/>
              <a:t>Albrecht Dürer (1471-1528)</a:t>
            </a:r>
          </a:p>
          <a:p>
            <a:pPr lvl="1"/>
            <a:r>
              <a:rPr lang="en-GB" err="1"/>
              <a:t>Underweysung</a:t>
            </a:r>
            <a:r>
              <a:rPr lang="en-GB"/>
              <a:t> der </a:t>
            </a:r>
            <a:r>
              <a:rPr lang="en-GB" err="1"/>
              <a:t>Messung</a:t>
            </a:r>
            <a:r>
              <a:rPr lang="en-GB"/>
              <a:t> </a:t>
            </a:r>
            <a:r>
              <a:rPr lang="en-GB" err="1"/>
              <a:t>mit</a:t>
            </a:r>
            <a:r>
              <a:rPr lang="en-GB"/>
              <a:t> </a:t>
            </a:r>
            <a:r>
              <a:rPr lang="en-GB" err="1"/>
              <a:t>Zirckel</a:t>
            </a:r>
            <a:r>
              <a:rPr lang="en-GB"/>
              <a:t> und </a:t>
            </a:r>
            <a:r>
              <a:rPr lang="en-GB" err="1"/>
              <a:t>Richtscheyt</a:t>
            </a:r>
            <a:r>
              <a:rPr lang="en-GB"/>
              <a:t> in </a:t>
            </a:r>
            <a:r>
              <a:rPr lang="en-GB" err="1"/>
              <a:t>Linien</a:t>
            </a:r>
            <a:r>
              <a:rPr lang="en-GB"/>
              <a:t>, </a:t>
            </a:r>
            <a:r>
              <a:rPr lang="en-GB" err="1"/>
              <a:t>Ebnen</a:t>
            </a:r>
            <a:r>
              <a:rPr lang="en-GB"/>
              <a:t>, und </a:t>
            </a:r>
            <a:r>
              <a:rPr lang="en-GB" err="1"/>
              <a:t>gantzen</a:t>
            </a:r>
            <a:r>
              <a:rPr lang="en-GB"/>
              <a:t> </a:t>
            </a:r>
            <a:r>
              <a:rPr lang="en-GB" err="1"/>
              <a:t>Corporen</a:t>
            </a:r>
            <a:r>
              <a:rPr lang="en-GB"/>
              <a:t> (1525)</a:t>
            </a:r>
          </a:p>
          <a:p>
            <a:pPr lvl="1"/>
            <a:endParaRPr lang="en-NL"/>
          </a:p>
          <a:p>
            <a:endParaRPr lang="en-NL"/>
          </a:p>
        </p:txBody>
      </p:sp>
    </p:spTree>
    <p:extLst>
      <p:ext uri="{BB962C8B-B14F-4D97-AF65-F5344CB8AC3E}">
        <p14:creationId xmlns:p14="http://schemas.microsoft.com/office/powerpoint/2010/main" val="4212002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B1B2-B3D4-ED08-55EB-125CC2391D60}"/>
              </a:ext>
            </a:extLst>
          </p:cNvPr>
          <p:cNvSpPr>
            <a:spLocks noGrp="1"/>
          </p:cNvSpPr>
          <p:nvPr>
            <p:ph type="title"/>
          </p:nvPr>
        </p:nvSpPr>
        <p:spPr/>
        <p:txBody>
          <a:bodyPr/>
          <a:lstStyle/>
          <a:p>
            <a:r>
              <a:rPr lang="en-NL"/>
              <a:t>Leon Battista Alberti</a:t>
            </a:r>
          </a:p>
        </p:txBody>
      </p:sp>
      <p:sp>
        <p:nvSpPr>
          <p:cNvPr id="3" name="Content Placeholder 2">
            <a:extLst>
              <a:ext uri="{FF2B5EF4-FFF2-40B4-BE49-F238E27FC236}">
                <a16:creationId xmlns:a16="http://schemas.microsoft.com/office/drawing/2014/main" id="{74659698-B5C8-5C04-DD43-3EF2AC908223}"/>
              </a:ext>
            </a:extLst>
          </p:cNvPr>
          <p:cNvSpPr>
            <a:spLocks noGrp="1"/>
          </p:cNvSpPr>
          <p:nvPr>
            <p:ph idx="1"/>
          </p:nvPr>
        </p:nvSpPr>
        <p:spPr>
          <a:xfrm>
            <a:off x="683216" y="1341303"/>
            <a:ext cx="10181897" cy="4351338"/>
          </a:xfrm>
        </p:spPr>
        <p:txBody>
          <a:bodyPr/>
          <a:lstStyle/>
          <a:p>
            <a:r>
              <a:rPr lang="en-NL"/>
              <a:t>Della Pittura, 1435</a:t>
            </a:r>
          </a:p>
          <a:p>
            <a:r>
              <a:rPr lang="en-NL"/>
              <a:t>Van Latijn naar Italiaans</a:t>
            </a:r>
          </a:p>
          <a:p>
            <a:r>
              <a:rPr lang="en-NL"/>
              <a:t>Meer dan alleen perspectief</a:t>
            </a:r>
          </a:p>
          <a:p>
            <a:r>
              <a:rPr lang="en-NL"/>
              <a:t>Invloed op grote schilders, zoals Leonardo da Vinci en Raffaelo</a:t>
            </a:r>
          </a:p>
          <a:p>
            <a:r>
              <a:rPr lang="en-NL"/>
              <a:t>Grondvlak, beeldvlak, stationair punt, centraal verdwijnpunt, horizon lijn</a:t>
            </a:r>
          </a:p>
          <a:p>
            <a:endParaRPr lang="en-NL"/>
          </a:p>
          <a:p>
            <a:endParaRPr lang="en-NL"/>
          </a:p>
        </p:txBody>
      </p:sp>
      <p:pic>
        <p:nvPicPr>
          <p:cNvPr id="5" name="Picture 4" descr="A drawing of a pyramid&#10;&#10;AI-generated content may be incorrect.">
            <a:extLst>
              <a:ext uri="{FF2B5EF4-FFF2-40B4-BE49-F238E27FC236}">
                <a16:creationId xmlns:a16="http://schemas.microsoft.com/office/drawing/2014/main" id="{11268E0E-CF32-0AC5-8E66-B3DAEF992A55}"/>
              </a:ext>
            </a:extLst>
          </p:cNvPr>
          <p:cNvPicPr>
            <a:picLocks noChangeAspect="1"/>
          </p:cNvPicPr>
          <p:nvPr/>
        </p:nvPicPr>
        <p:blipFill>
          <a:blip r:embed="rId3"/>
          <a:stretch>
            <a:fillRect/>
          </a:stretch>
        </p:blipFill>
        <p:spPr>
          <a:xfrm>
            <a:off x="7337096" y="365125"/>
            <a:ext cx="4191000" cy="2108200"/>
          </a:xfrm>
          <a:prstGeom prst="rect">
            <a:avLst/>
          </a:prstGeom>
        </p:spPr>
      </p:pic>
      <p:pic>
        <p:nvPicPr>
          <p:cNvPr id="9" name="Picture 8" descr="A diagram of a triangle and a triangle&#10;&#10;AI-generated content may be incorrect.">
            <a:extLst>
              <a:ext uri="{FF2B5EF4-FFF2-40B4-BE49-F238E27FC236}">
                <a16:creationId xmlns:a16="http://schemas.microsoft.com/office/drawing/2014/main" id="{517D8F15-19A5-FB81-36C3-ED30738707F1}"/>
              </a:ext>
            </a:extLst>
          </p:cNvPr>
          <p:cNvPicPr>
            <a:picLocks noChangeAspect="1"/>
          </p:cNvPicPr>
          <p:nvPr/>
        </p:nvPicPr>
        <p:blipFill>
          <a:blip r:embed="rId4"/>
          <a:stretch>
            <a:fillRect/>
          </a:stretch>
        </p:blipFill>
        <p:spPr>
          <a:xfrm>
            <a:off x="838199" y="4825027"/>
            <a:ext cx="6145925" cy="1875317"/>
          </a:xfrm>
          <a:prstGeom prst="rect">
            <a:avLst/>
          </a:prstGeom>
        </p:spPr>
      </p:pic>
      <p:sp>
        <p:nvSpPr>
          <p:cNvPr id="10" name="TextBox 9">
            <a:extLst>
              <a:ext uri="{FF2B5EF4-FFF2-40B4-BE49-F238E27FC236}">
                <a16:creationId xmlns:a16="http://schemas.microsoft.com/office/drawing/2014/main" id="{177DBACA-D9E5-68EC-0523-1C4FA085AADA}"/>
              </a:ext>
            </a:extLst>
          </p:cNvPr>
          <p:cNvSpPr txBox="1"/>
          <p:nvPr/>
        </p:nvSpPr>
        <p:spPr>
          <a:xfrm>
            <a:off x="7337096" y="2473325"/>
            <a:ext cx="4191000" cy="923330"/>
          </a:xfrm>
          <a:prstGeom prst="rect">
            <a:avLst/>
          </a:prstGeom>
          <a:noFill/>
        </p:spPr>
        <p:txBody>
          <a:bodyPr wrap="square" lIns="91440" tIns="45720" rIns="91440" bIns="45720" rtlCol="0" anchor="t">
            <a:spAutoFit/>
          </a:bodyPr>
          <a:lstStyle/>
          <a:p>
            <a:r>
              <a:rPr lang="en-NL"/>
              <a:t>Bron: screenshot </a:t>
            </a:r>
            <a:r>
              <a:rPr lang="en-NL" err="1"/>
              <a:t>genomen</a:t>
            </a:r>
            <a:r>
              <a:rPr lang="en-NL"/>
              <a:t> van Della </a:t>
            </a:r>
            <a:r>
              <a:rPr lang="en-NL" err="1"/>
              <a:t>Pittura</a:t>
            </a:r>
            <a:r>
              <a:rPr lang="en-NL"/>
              <a:t> e Della </a:t>
            </a:r>
            <a:r>
              <a:rPr lang="en-NL" err="1"/>
              <a:t>Statua</a:t>
            </a:r>
            <a:r>
              <a:rPr lang="en-NL"/>
              <a:t> di Leon Battista Alberti anno 1804</a:t>
            </a:r>
          </a:p>
        </p:txBody>
      </p:sp>
      <p:sp>
        <p:nvSpPr>
          <p:cNvPr id="11" name="TextBox 10">
            <a:extLst>
              <a:ext uri="{FF2B5EF4-FFF2-40B4-BE49-F238E27FC236}">
                <a16:creationId xmlns:a16="http://schemas.microsoft.com/office/drawing/2014/main" id="{8F0DC413-E2CC-73D5-43DA-E91A0FC4AFAB}"/>
              </a:ext>
            </a:extLst>
          </p:cNvPr>
          <p:cNvSpPr txBox="1"/>
          <p:nvPr/>
        </p:nvSpPr>
        <p:spPr>
          <a:xfrm>
            <a:off x="6984124" y="5111571"/>
            <a:ext cx="1907628" cy="1200329"/>
          </a:xfrm>
          <a:prstGeom prst="rect">
            <a:avLst/>
          </a:prstGeom>
          <a:noFill/>
        </p:spPr>
        <p:txBody>
          <a:bodyPr wrap="square" rtlCol="0">
            <a:spAutoFit/>
          </a:bodyPr>
          <a:lstStyle/>
          <a:p>
            <a:r>
              <a:rPr lang="en-NL"/>
              <a:t>Bron: A history of mathematics Pearson 2008 (figure 13.4)</a:t>
            </a:r>
          </a:p>
        </p:txBody>
      </p:sp>
    </p:spTree>
    <p:extLst>
      <p:ext uri="{BB962C8B-B14F-4D97-AF65-F5344CB8AC3E}">
        <p14:creationId xmlns:p14="http://schemas.microsoft.com/office/powerpoint/2010/main" val="2563595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C31F-6D38-55C0-DCA6-94100D39C54C}"/>
              </a:ext>
            </a:extLst>
          </p:cNvPr>
          <p:cNvSpPr>
            <a:spLocks noGrp="1"/>
          </p:cNvSpPr>
          <p:nvPr>
            <p:ph type="title"/>
          </p:nvPr>
        </p:nvSpPr>
        <p:spPr/>
        <p:txBody>
          <a:bodyPr/>
          <a:lstStyle/>
          <a:p>
            <a:r>
              <a:rPr lang="en-NL"/>
              <a:t>Albrecht Dürer</a:t>
            </a:r>
          </a:p>
        </p:txBody>
      </p:sp>
      <p:sp>
        <p:nvSpPr>
          <p:cNvPr id="3" name="Content Placeholder 2">
            <a:extLst>
              <a:ext uri="{FF2B5EF4-FFF2-40B4-BE49-F238E27FC236}">
                <a16:creationId xmlns:a16="http://schemas.microsoft.com/office/drawing/2014/main" id="{4B60CBB3-F77A-AD45-A782-C5A1E25DF3C9}"/>
              </a:ext>
            </a:extLst>
          </p:cNvPr>
          <p:cNvSpPr>
            <a:spLocks noGrp="1"/>
          </p:cNvSpPr>
          <p:nvPr>
            <p:ph idx="1"/>
          </p:nvPr>
        </p:nvSpPr>
        <p:spPr>
          <a:xfrm>
            <a:off x="685801" y="1336935"/>
            <a:ext cx="10131425" cy="3649133"/>
          </a:xfrm>
        </p:spPr>
        <p:txBody>
          <a:bodyPr/>
          <a:lstStyle/>
          <a:p>
            <a:r>
              <a:rPr lang="en-GB" err="1">
                <a:effectLst/>
              </a:rPr>
              <a:t>Studeren</a:t>
            </a:r>
            <a:r>
              <a:rPr lang="en-GB">
                <a:effectLst/>
              </a:rPr>
              <a:t> in </a:t>
            </a:r>
            <a:r>
              <a:rPr lang="en-GB" err="1">
                <a:effectLst/>
              </a:rPr>
              <a:t>Italië</a:t>
            </a:r>
            <a:endParaRPr lang="en-GB">
              <a:effectLst/>
              <a:ea typeface="Calibri"/>
              <a:cs typeface="Calibri"/>
            </a:endParaRPr>
          </a:p>
          <a:p>
            <a:r>
              <a:rPr lang="en-GB" err="1">
                <a:effectLst/>
              </a:rPr>
              <a:t>Underweysung</a:t>
            </a:r>
            <a:r>
              <a:rPr lang="en-GB">
                <a:effectLst/>
              </a:rPr>
              <a:t> der </a:t>
            </a:r>
            <a:r>
              <a:rPr lang="en-GB" err="1">
                <a:effectLst/>
              </a:rPr>
              <a:t>Messung</a:t>
            </a:r>
            <a:r>
              <a:rPr lang="en-GB">
                <a:effectLst/>
              </a:rPr>
              <a:t> </a:t>
            </a:r>
            <a:r>
              <a:rPr lang="en-GB" err="1">
                <a:effectLst/>
              </a:rPr>
              <a:t>mit</a:t>
            </a:r>
            <a:r>
              <a:rPr lang="en-GB">
                <a:effectLst/>
              </a:rPr>
              <a:t> </a:t>
            </a:r>
            <a:r>
              <a:rPr lang="en-GB" err="1">
                <a:effectLst/>
              </a:rPr>
              <a:t>Zirckel</a:t>
            </a:r>
            <a:r>
              <a:rPr lang="en-GB">
                <a:effectLst/>
              </a:rPr>
              <a:t> und </a:t>
            </a:r>
            <a:br>
              <a:rPr lang="en-GB">
                <a:effectLst/>
              </a:rPr>
            </a:br>
            <a:r>
              <a:rPr lang="en-GB" err="1">
                <a:effectLst/>
              </a:rPr>
              <a:t>Richtscheyt</a:t>
            </a:r>
            <a:r>
              <a:rPr lang="en-GB">
                <a:effectLst/>
              </a:rPr>
              <a:t> in Linien,</a:t>
            </a:r>
            <a:r>
              <a:rPr lang="en-GB"/>
              <a:t> </a:t>
            </a:r>
            <a:r>
              <a:rPr lang="en-GB" err="1">
                <a:effectLst/>
              </a:rPr>
              <a:t>Ebnen</a:t>
            </a:r>
            <a:r>
              <a:rPr lang="en-GB">
                <a:effectLst/>
              </a:rPr>
              <a:t>, und </a:t>
            </a:r>
            <a:br>
              <a:rPr lang="en-GB">
                <a:effectLst/>
              </a:rPr>
            </a:br>
            <a:r>
              <a:rPr lang="en-GB" err="1">
                <a:effectLst/>
              </a:rPr>
              <a:t>gantzen</a:t>
            </a:r>
            <a:r>
              <a:rPr lang="en-GB">
                <a:effectLst/>
              </a:rPr>
              <a:t> </a:t>
            </a:r>
            <a:r>
              <a:rPr lang="en-GB" err="1">
                <a:effectLst/>
              </a:rPr>
              <a:t>Corporen</a:t>
            </a:r>
            <a:r>
              <a:rPr lang="en-GB">
                <a:effectLst/>
              </a:rPr>
              <a:t>, 1525</a:t>
            </a:r>
            <a:endParaRPr lang="en-GB">
              <a:effectLst/>
              <a:ea typeface="Calibri"/>
              <a:cs typeface="Calibri"/>
            </a:endParaRPr>
          </a:p>
          <a:p>
            <a:r>
              <a:rPr lang="en-GB"/>
              <a:t>Ter </a:t>
            </a:r>
            <a:r>
              <a:rPr lang="en-GB" err="1"/>
              <a:t>onderwijzing</a:t>
            </a:r>
            <a:r>
              <a:rPr lang="en-GB"/>
              <a:t> van </a:t>
            </a:r>
            <a:r>
              <a:rPr lang="en-GB" err="1"/>
              <a:t>Duitse</a:t>
            </a:r>
            <a:r>
              <a:rPr lang="en-GB"/>
              <a:t> </a:t>
            </a:r>
            <a:r>
              <a:rPr lang="en-GB" err="1"/>
              <a:t>artiesten</a:t>
            </a:r>
            <a:endParaRPr lang="en-GB">
              <a:ea typeface="Calibri"/>
              <a:cs typeface="Calibri"/>
            </a:endParaRPr>
          </a:p>
          <a:p>
            <a:r>
              <a:rPr lang="en-GB" err="1">
                <a:effectLst/>
              </a:rPr>
              <a:t>Focust</a:t>
            </a:r>
            <a:r>
              <a:rPr lang="en-GB">
                <a:effectLst/>
              </a:rPr>
              <a:t> op </a:t>
            </a:r>
            <a:r>
              <a:rPr lang="en-GB" err="1">
                <a:effectLst/>
              </a:rPr>
              <a:t>weergeven</a:t>
            </a:r>
            <a:r>
              <a:rPr lang="en-GB">
                <a:effectLst/>
              </a:rPr>
              <a:t> van </a:t>
            </a:r>
            <a:r>
              <a:rPr lang="en-GB" err="1">
                <a:effectLst/>
              </a:rPr>
              <a:t>ruimtelijke</a:t>
            </a:r>
            <a:r>
              <a:rPr lang="en-GB">
                <a:effectLst/>
              </a:rPr>
              <a:t> </a:t>
            </a:r>
            <a:r>
              <a:rPr lang="en-GB" err="1">
                <a:effectLst/>
              </a:rPr>
              <a:t>krommen</a:t>
            </a:r>
            <a:endParaRPr lang="en-GB">
              <a:effectLst/>
              <a:ea typeface="Calibri"/>
              <a:cs typeface="Calibri"/>
            </a:endParaRPr>
          </a:p>
          <a:p>
            <a:endParaRPr lang="en-NL">
              <a:ea typeface="Calibri"/>
              <a:cs typeface="Calibri"/>
            </a:endParaRPr>
          </a:p>
        </p:txBody>
      </p:sp>
      <p:pic>
        <p:nvPicPr>
          <p:cNvPr id="5" name="Picture 4" descr="A close-up of a letter&#10;&#10;AI-generated content may be incorrect.">
            <a:extLst>
              <a:ext uri="{FF2B5EF4-FFF2-40B4-BE49-F238E27FC236}">
                <a16:creationId xmlns:a16="http://schemas.microsoft.com/office/drawing/2014/main" id="{DAAF56CD-9E95-DC72-A45A-7E0CF04F9FA6}"/>
              </a:ext>
            </a:extLst>
          </p:cNvPr>
          <p:cNvPicPr>
            <a:picLocks noChangeAspect="1"/>
          </p:cNvPicPr>
          <p:nvPr/>
        </p:nvPicPr>
        <p:blipFill>
          <a:blip r:embed="rId3"/>
          <a:stretch>
            <a:fillRect/>
          </a:stretch>
        </p:blipFill>
        <p:spPr>
          <a:xfrm>
            <a:off x="4265497" y="4865649"/>
            <a:ext cx="4148483" cy="1756147"/>
          </a:xfrm>
          <a:prstGeom prst="rect">
            <a:avLst/>
          </a:prstGeom>
        </p:spPr>
      </p:pic>
      <p:pic>
        <p:nvPicPr>
          <p:cNvPr id="11" name="Picture 10" descr="A drawing of a pyramid&#10;&#10;AI-generated content may be incorrect.">
            <a:extLst>
              <a:ext uri="{FF2B5EF4-FFF2-40B4-BE49-F238E27FC236}">
                <a16:creationId xmlns:a16="http://schemas.microsoft.com/office/drawing/2014/main" id="{31524D3D-2F08-017F-324D-5A193648C034}"/>
              </a:ext>
            </a:extLst>
          </p:cNvPr>
          <p:cNvPicPr>
            <a:picLocks noChangeAspect="1"/>
          </p:cNvPicPr>
          <p:nvPr/>
        </p:nvPicPr>
        <p:blipFill>
          <a:blip r:embed="rId4"/>
          <a:stretch>
            <a:fillRect/>
          </a:stretch>
        </p:blipFill>
        <p:spPr>
          <a:xfrm>
            <a:off x="634921" y="4696690"/>
            <a:ext cx="3375162" cy="2005714"/>
          </a:xfrm>
          <a:prstGeom prst="rect">
            <a:avLst/>
          </a:prstGeom>
        </p:spPr>
      </p:pic>
      <p:sp>
        <p:nvSpPr>
          <p:cNvPr id="12" name="TextBox 11">
            <a:extLst>
              <a:ext uri="{FF2B5EF4-FFF2-40B4-BE49-F238E27FC236}">
                <a16:creationId xmlns:a16="http://schemas.microsoft.com/office/drawing/2014/main" id="{7C5E40EA-7C04-6BB4-F58C-A26A83645E9C}"/>
              </a:ext>
            </a:extLst>
          </p:cNvPr>
          <p:cNvSpPr txBox="1"/>
          <p:nvPr/>
        </p:nvSpPr>
        <p:spPr>
          <a:xfrm>
            <a:off x="8582222" y="5008808"/>
            <a:ext cx="3477425" cy="1754326"/>
          </a:xfrm>
          <a:prstGeom prst="rect">
            <a:avLst/>
          </a:prstGeom>
          <a:noFill/>
        </p:spPr>
        <p:txBody>
          <a:bodyPr wrap="square" lIns="91440" tIns="45720" rIns="91440" bIns="45720" rtlCol="0" anchor="t">
            <a:spAutoFit/>
          </a:bodyPr>
          <a:lstStyle/>
          <a:p>
            <a:r>
              <a:rPr lang="en-NL"/>
              <a:t>Bron: screenshots </a:t>
            </a:r>
            <a:r>
              <a:rPr lang="en-NL" err="1"/>
              <a:t>genomen</a:t>
            </a:r>
            <a:r>
              <a:rPr lang="en-NL"/>
              <a:t> van </a:t>
            </a:r>
            <a:r>
              <a:rPr lang="en-GB" err="1">
                <a:effectLst/>
              </a:rPr>
              <a:t>Underweysung</a:t>
            </a:r>
            <a:r>
              <a:rPr lang="en-GB">
                <a:effectLst/>
              </a:rPr>
              <a:t> der </a:t>
            </a:r>
            <a:r>
              <a:rPr lang="en-GB" err="1">
                <a:effectLst/>
              </a:rPr>
              <a:t>Messung</a:t>
            </a:r>
            <a:r>
              <a:rPr lang="en-GB">
                <a:effectLst/>
              </a:rPr>
              <a:t> </a:t>
            </a:r>
            <a:r>
              <a:rPr lang="en-GB" err="1">
                <a:effectLst/>
              </a:rPr>
              <a:t>mit</a:t>
            </a:r>
            <a:r>
              <a:rPr lang="en-GB">
                <a:effectLst/>
              </a:rPr>
              <a:t> </a:t>
            </a:r>
            <a:r>
              <a:rPr lang="en-GB" err="1">
                <a:effectLst/>
              </a:rPr>
              <a:t>Zirckel</a:t>
            </a:r>
            <a:r>
              <a:rPr lang="en-GB">
                <a:effectLst/>
              </a:rPr>
              <a:t> und </a:t>
            </a:r>
            <a:r>
              <a:rPr lang="en-GB" err="1">
                <a:effectLst/>
              </a:rPr>
              <a:t>Richtscheyt</a:t>
            </a:r>
            <a:r>
              <a:rPr lang="en-GB">
                <a:effectLst/>
              </a:rPr>
              <a:t> in Linien,</a:t>
            </a:r>
            <a:r>
              <a:rPr lang="en-GB"/>
              <a:t> </a:t>
            </a:r>
            <a:r>
              <a:rPr lang="en-GB" err="1">
                <a:effectLst/>
              </a:rPr>
              <a:t>Ebnen</a:t>
            </a:r>
            <a:r>
              <a:rPr lang="en-GB">
                <a:effectLst/>
              </a:rPr>
              <a:t>, und </a:t>
            </a:r>
            <a:r>
              <a:rPr lang="en-GB" err="1">
                <a:effectLst/>
              </a:rPr>
              <a:t>gantzen</a:t>
            </a:r>
            <a:r>
              <a:rPr lang="en-GB">
                <a:effectLst/>
              </a:rPr>
              <a:t> </a:t>
            </a:r>
            <a:r>
              <a:rPr lang="en-GB" err="1">
                <a:effectLst/>
              </a:rPr>
              <a:t>Corporen</a:t>
            </a:r>
            <a:r>
              <a:rPr lang="en-GB">
                <a:effectLst/>
              </a:rPr>
              <a:t>, 1525</a:t>
            </a:r>
            <a:endParaRPr lang="en-GB">
              <a:effectLst/>
              <a:ea typeface="Calibri"/>
              <a:cs typeface="Calibri"/>
            </a:endParaRPr>
          </a:p>
          <a:p>
            <a:endParaRPr lang="en-NL"/>
          </a:p>
        </p:txBody>
      </p:sp>
      <p:pic>
        <p:nvPicPr>
          <p:cNvPr id="14" name="Picture 13" descr="A diagram of a triangle and a circle&#10;&#10;AI-generated content may be incorrect.">
            <a:extLst>
              <a:ext uri="{FF2B5EF4-FFF2-40B4-BE49-F238E27FC236}">
                <a16:creationId xmlns:a16="http://schemas.microsoft.com/office/drawing/2014/main" id="{188384CF-E933-8F7E-6D17-AE05BF818BE0}"/>
              </a:ext>
            </a:extLst>
          </p:cNvPr>
          <p:cNvPicPr>
            <a:picLocks noChangeAspect="1"/>
          </p:cNvPicPr>
          <p:nvPr/>
        </p:nvPicPr>
        <p:blipFill>
          <a:blip r:embed="rId5"/>
          <a:stretch>
            <a:fillRect/>
          </a:stretch>
        </p:blipFill>
        <p:spPr>
          <a:xfrm>
            <a:off x="8317191" y="276492"/>
            <a:ext cx="3742456" cy="4193999"/>
          </a:xfrm>
          <a:prstGeom prst="rect">
            <a:avLst/>
          </a:prstGeom>
        </p:spPr>
      </p:pic>
    </p:spTree>
    <p:extLst>
      <p:ext uri="{BB962C8B-B14F-4D97-AF65-F5344CB8AC3E}">
        <p14:creationId xmlns:p14="http://schemas.microsoft.com/office/powerpoint/2010/main" val="895065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4807-34A5-CF40-89CA-15A7D8CD2E72}"/>
              </a:ext>
            </a:extLst>
          </p:cNvPr>
          <p:cNvSpPr>
            <a:spLocks noGrp="1"/>
          </p:cNvSpPr>
          <p:nvPr>
            <p:ph type="title"/>
          </p:nvPr>
        </p:nvSpPr>
        <p:spPr/>
        <p:txBody>
          <a:bodyPr/>
          <a:lstStyle/>
          <a:p>
            <a:r>
              <a:rPr lang="en-US" err="1">
                <a:ea typeface="Calibri Light"/>
                <a:cs typeface="Calibri Light"/>
              </a:rPr>
              <a:t>Conclusie</a:t>
            </a:r>
            <a:endParaRPr lang="en-US" err="1"/>
          </a:p>
        </p:txBody>
      </p:sp>
      <p:pic>
        <p:nvPicPr>
          <p:cNvPr id="15" name="Content Placeholder 14" descr="Francis Bacon: Biography, English Statesman, Philosopher">
            <a:extLst>
              <a:ext uri="{FF2B5EF4-FFF2-40B4-BE49-F238E27FC236}">
                <a16:creationId xmlns:a16="http://schemas.microsoft.com/office/drawing/2014/main" id="{0CAD4160-C9D6-89D0-440D-799F1E569385}"/>
              </a:ext>
            </a:extLst>
          </p:cNvPr>
          <p:cNvPicPr>
            <a:picLocks noGrp="1" noChangeAspect="1"/>
          </p:cNvPicPr>
          <p:nvPr>
            <p:ph idx="1"/>
          </p:nvPr>
        </p:nvPicPr>
        <p:blipFill>
          <a:blip r:embed="rId2"/>
          <a:stretch>
            <a:fillRect/>
          </a:stretch>
        </p:blipFill>
        <p:spPr>
          <a:xfrm>
            <a:off x="8170538" y="2327804"/>
            <a:ext cx="2646482" cy="3119085"/>
          </a:xfrm>
        </p:spPr>
      </p:pic>
      <p:sp>
        <p:nvSpPr>
          <p:cNvPr id="14" name="Rectangle: Rounded Corners 13">
            <a:extLst>
              <a:ext uri="{FF2B5EF4-FFF2-40B4-BE49-F238E27FC236}">
                <a16:creationId xmlns:a16="http://schemas.microsoft.com/office/drawing/2014/main" id="{D54016DA-C178-4F1C-AAF7-73C7C045ABB7}"/>
              </a:ext>
            </a:extLst>
          </p:cNvPr>
          <p:cNvSpPr/>
          <p:nvPr/>
        </p:nvSpPr>
        <p:spPr>
          <a:xfrm>
            <a:off x="683578" y="2838287"/>
            <a:ext cx="6767690" cy="2105376"/>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nl-NL" i="1">
                <a:solidFill>
                  <a:srgbClr val="000000"/>
                </a:solidFill>
                <a:latin typeface="Aptos"/>
              </a:rPr>
              <a:t>'Als de mens begint met zekerheden, zal hij eindigen in twijfel; maar als hij zich er tevreden mee stelt met twijfels te beginnen, zal hij eindigen in zekerheid.'</a:t>
            </a:r>
            <a:endParaRPr lang="nl-NL">
              <a:ea typeface="Calibri"/>
              <a:cs typeface="Calibri"/>
            </a:endParaRPr>
          </a:p>
          <a:p>
            <a:pPr algn="ctr"/>
            <a:endParaRPr lang="nl-NL" sz="1400">
              <a:solidFill>
                <a:srgbClr val="000000"/>
              </a:solidFill>
              <a:latin typeface="Aptos"/>
            </a:endParaRPr>
          </a:p>
          <a:p>
            <a:pPr algn="ctr"/>
            <a:r>
              <a:rPr lang="nl-NL" sz="1400">
                <a:solidFill>
                  <a:srgbClr val="000000"/>
                </a:solidFill>
                <a:latin typeface="Aptos"/>
              </a:rPr>
              <a:t>Francis Bacon, The </a:t>
            </a:r>
            <a:r>
              <a:rPr lang="nl-NL" sz="1400" err="1">
                <a:solidFill>
                  <a:srgbClr val="000000"/>
                </a:solidFill>
                <a:latin typeface="Aptos"/>
              </a:rPr>
              <a:t>Proficience</a:t>
            </a:r>
            <a:r>
              <a:rPr lang="nl-NL" sz="1400">
                <a:solidFill>
                  <a:srgbClr val="000000"/>
                </a:solidFill>
                <a:latin typeface="Aptos"/>
              </a:rPr>
              <a:t> </a:t>
            </a:r>
            <a:r>
              <a:rPr lang="nl-NL" sz="1400" err="1">
                <a:solidFill>
                  <a:srgbClr val="000000"/>
                </a:solidFill>
                <a:latin typeface="Aptos"/>
              </a:rPr>
              <a:t>and</a:t>
            </a:r>
            <a:r>
              <a:rPr lang="nl-NL" sz="1400">
                <a:solidFill>
                  <a:srgbClr val="000000"/>
                </a:solidFill>
                <a:latin typeface="Aptos"/>
              </a:rPr>
              <a:t> </a:t>
            </a:r>
            <a:r>
              <a:rPr lang="nl-NL" sz="1400" err="1">
                <a:solidFill>
                  <a:srgbClr val="000000"/>
                </a:solidFill>
                <a:latin typeface="Aptos"/>
              </a:rPr>
              <a:t>Advancement</a:t>
            </a:r>
            <a:r>
              <a:rPr lang="nl-NL" sz="1400">
                <a:solidFill>
                  <a:srgbClr val="000000"/>
                </a:solidFill>
                <a:latin typeface="Aptos"/>
              </a:rPr>
              <a:t> of Learning (1605)</a:t>
            </a:r>
            <a:endParaRPr lang="nl-NL" sz="1400">
              <a:solidFill>
                <a:srgbClr val="000000"/>
              </a:solidFill>
              <a:latin typeface="Calibri" panose="020F0502020204030204"/>
              <a:ea typeface="Calibri"/>
              <a:cs typeface="Calibri"/>
            </a:endParaRPr>
          </a:p>
        </p:txBody>
      </p:sp>
    </p:spTree>
    <p:extLst>
      <p:ext uri="{BB962C8B-B14F-4D97-AF65-F5344CB8AC3E}">
        <p14:creationId xmlns:p14="http://schemas.microsoft.com/office/powerpoint/2010/main" val="3129237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9AB5-6C1F-4F9A-4964-77BF8D1EDFE0}"/>
              </a:ext>
            </a:extLst>
          </p:cNvPr>
          <p:cNvSpPr>
            <a:spLocks noGrp="1"/>
          </p:cNvSpPr>
          <p:nvPr>
            <p:ph type="title"/>
          </p:nvPr>
        </p:nvSpPr>
        <p:spPr/>
        <p:txBody>
          <a:bodyPr/>
          <a:lstStyle/>
          <a:p>
            <a:r>
              <a:rPr lang="en-US">
                <a:ea typeface="Calibri Light"/>
                <a:cs typeface="Calibri Light"/>
              </a:rPr>
              <a:t>Bronnen</a:t>
            </a:r>
            <a:endParaRPr lang="en-US"/>
          </a:p>
        </p:txBody>
      </p:sp>
      <p:sp>
        <p:nvSpPr>
          <p:cNvPr id="3" name="Content Placeholder 2">
            <a:extLst>
              <a:ext uri="{FF2B5EF4-FFF2-40B4-BE49-F238E27FC236}">
                <a16:creationId xmlns:a16="http://schemas.microsoft.com/office/drawing/2014/main" id="{376375C6-591B-162A-5771-E74D088FBE41}"/>
              </a:ext>
            </a:extLst>
          </p:cNvPr>
          <p:cNvSpPr>
            <a:spLocks noGrp="1"/>
          </p:cNvSpPr>
          <p:nvPr>
            <p:ph idx="1"/>
          </p:nvPr>
        </p:nvSpPr>
        <p:spPr>
          <a:xfrm>
            <a:off x="685801" y="1909234"/>
            <a:ext cx="10660591" cy="4453465"/>
          </a:xfrm>
        </p:spPr>
        <p:txBody>
          <a:bodyPr>
            <a:normAutofit/>
          </a:bodyPr>
          <a:lstStyle/>
          <a:p>
            <a:r>
              <a:rPr lang="en-US">
                <a:ea typeface="+mn-lt"/>
                <a:cs typeface="+mn-lt"/>
              </a:rPr>
              <a:t>Victor J. Katz. A History of Mathematics-Pearson (2008). Chapter 12 – 16.</a:t>
            </a:r>
          </a:p>
          <a:p>
            <a:pPr>
              <a:buClr>
                <a:srgbClr val="FFFFFF"/>
              </a:buClr>
            </a:pPr>
            <a:r>
              <a:rPr lang="en-US">
                <a:ea typeface="Calibri"/>
                <a:cs typeface="Calibri"/>
              </a:rPr>
              <a:t>Suzuki, Jeff. Mathematics in Historical Context, American Mathematical Society, 2009. Chapter 6 &amp; 7.</a:t>
            </a:r>
          </a:p>
          <a:p>
            <a:pPr>
              <a:buClr>
                <a:srgbClr val="FFFFFF"/>
              </a:buClr>
            </a:pPr>
            <a:r>
              <a:rPr lang="en-US">
                <a:ea typeface="Calibri"/>
                <a:cs typeface="Calibri"/>
              </a:rPr>
              <a:t>D.J. </a:t>
            </a:r>
            <a:r>
              <a:rPr lang="en-US" err="1">
                <a:ea typeface="Calibri"/>
                <a:cs typeface="Calibri"/>
              </a:rPr>
              <a:t>Struik</a:t>
            </a:r>
            <a:r>
              <a:rPr lang="en-US">
                <a:ea typeface="Calibri"/>
                <a:cs typeface="Calibri"/>
              </a:rPr>
              <a:t>. </a:t>
            </a:r>
            <a:r>
              <a:rPr lang="en-US" err="1">
                <a:ea typeface="Calibri"/>
                <a:cs typeface="Calibri"/>
              </a:rPr>
              <a:t>Geschiedenis</a:t>
            </a:r>
            <a:r>
              <a:rPr lang="en-US">
                <a:ea typeface="Calibri"/>
                <a:cs typeface="Calibri"/>
              </a:rPr>
              <a:t> van de </a:t>
            </a:r>
            <a:r>
              <a:rPr lang="en-US" err="1">
                <a:ea typeface="Calibri"/>
                <a:cs typeface="Calibri"/>
              </a:rPr>
              <a:t>wiskunde</a:t>
            </a:r>
            <a:r>
              <a:rPr lang="en-US">
                <a:ea typeface="Calibri"/>
                <a:cs typeface="Calibri"/>
              </a:rPr>
              <a:t>. Uitgeverij Het Spectrum, Utrecht 2001 (</a:t>
            </a:r>
            <a:r>
              <a:rPr lang="en-US" err="1">
                <a:ea typeface="Calibri"/>
                <a:cs typeface="Calibri"/>
              </a:rPr>
              <a:t>vierde</a:t>
            </a:r>
            <a:r>
              <a:rPr lang="en-US">
                <a:ea typeface="Calibri"/>
                <a:cs typeface="Calibri"/>
              </a:rPr>
              <a:t> </a:t>
            </a:r>
            <a:r>
              <a:rPr lang="en-US" err="1">
                <a:ea typeface="Calibri"/>
                <a:cs typeface="Calibri"/>
              </a:rPr>
              <a:t>druk</a:t>
            </a:r>
            <a:r>
              <a:rPr lang="en-US">
                <a:ea typeface="Calibri"/>
                <a:cs typeface="Calibri"/>
              </a:rPr>
              <a:t>). </a:t>
            </a:r>
            <a:r>
              <a:rPr lang="en-US" err="1">
                <a:ea typeface="Calibri"/>
                <a:cs typeface="Calibri"/>
              </a:rPr>
              <a:t>Hst</a:t>
            </a:r>
            <a:r>
              <a:rPr lang="en-US">
                <a:ea typeface="Calibri"/>
                <a:cs typeface="Calibri"/>
              </a:rPr>
              <a:t>. V &amp; VI.</a:t>
            </a:r>
          </a:p>
          <a:p>
            <a:pPr>
              <a:buClr>
                <a:srgbClr val="FFFFFF"/>
              </a:buClr>
            </a:pPr>
            <a:r>
              <a:rPr lang="en-US">
                <a:ea typeface="Calibri"/>
                <a:cs typeface="Calibri"/>
              </a:rPr>
              <a:t>Evans, Brian. The Development of Mathematics Throughout the Centuries : A Brief History in a Cultural Context, John Wiley &amp; Sons, Incorporated, 2014. Chapter 11 &amp; 12.</a:t>
            </a:r>
          </a:p>
          <a:p>
            <a:pPr>
              <a:buClr>
                <a:srgbClr val="FFFFFF"/>
              </a:buClr>
            </a:pPr>
            <a:r>
              <a:rPr lang="en-US">
                <a:ea typeface="Calibri"/>
                <a:cs typeface="Calibri"/>
              </a:rPr>
              <a:t>Carl B Boyer, </a:t>
            </a:r>
            <a:r>
              <a:rPr lang="en-US" i="1">
                <a:ea typeface="Calibri"/>
                <a:cs typeface="Calibri"/>
              </a:rPr>
              <a:t>The History of calculus and its conceptual development</a:t>
            </a:r>
            <a:r>
              <a:rPr lang="en-US">
                <a:ea typeface="Calibri"/>
                <a:cs typeface="Calibri"/>
              </a:rPr>
              <a:t>, Dover Publications, New York, 1959. </a:t>
            </a:r>
            <a:r>
              <a:rPr lang="en-US" err="1">
                <a:ea typeface="Calibri"/>
                <a:cs typeface="Calibri"/>
              </a:rPr>
              <a:t>Hoofdstukken</a:t>
            </a:r>
            <a:r>
              <a:rPr lang="en-US">
                <a:ea typeface="Calibri"/>
                <a:cs typeface="Calibri"/>
              </a:rPr>
              <a:t> 3-5.</a:t>
            </a:r>
          </a:p>
          <a:p>
            <a:pPr>
              <a:buClr>
                <a:srgbClr val="FFFFFF"/>
              </a:buClr>
            </a:pPr>
            <a:r>
              <a:rPr lang="en-US">
                <a:ea typeface="Calibri"/>
                <a:cs typeface="Calibri"/>
              </a:rPr>
              <a:t>Tijmen Jan Moser </a:t>
            </a:r>
            <a:r>
              <a:rPr lang="en-US" err="1">
                <a:ea typeface="Calibri"/>
                <a:cs typeface="Calibri"/>
              </a:rPr>
              <a:t>en</a:t>
            </a:r>
            <a:r>
              <a:rPr lang="en-US">
                <a:ea typeface="Calibri"/>
                <a:cs typeface="Calibri"/>
              </a:rPr>
              <a:t> Enders Anthony Robinson, </a:t>
            </a:r>
            <a:r>
              <a:rPr lang="en-US" i="1">
                <a:ea typeface="Calibri"/>
                <a:cs typeface="Calibri"/>
              </a:rPr>
              <a:t>Walking with Christiaan Huygens; From Archimedes' Influence to Unsung Contributions in Modern Science</a:t>
            </a:r>
            <a:r>
              <a:rPr lang="en-US">
                <a:ea typeface="Calibri"/>
                <a:cs typeface="Calibri"/>
              </a:rPr>
              <a:t>, Springer Nature Switzerland, 2024, Chapter 1.</a:t>
            </a:r>
            <a:endParaRPr lang="en-US" i="1">
              <a:ea typeface="Calibri"/>
              <a:cs typeface="Calibri"/>
            </a:endParaRPr>
          </a:p>
          <a:p>
            <a:pPr marL="0" indent="0">
              <a:buClr>
                <a:srgbClr val="FFFFFF"/>
              </a:buClr>
              <a:buNone/>
            </a:pPr>
            <a:endParaRPr lang="en-US">
              <a:ea typeface="Calibri"/>
              <a:cs typeface="Calibri"/>
            </a:endParaRPr>
          </a:p>
          <a:p>
            <a:pPr marL="0" indent="0">
              <a:buNone/>
            </a:pPr>
            <a:r>
              <a:rPr lang="en-US">
                <a:ea typeface="Calibri"/>
                <a:cs typeface="Calibri"/>
              </a:rPr>
              <a:t>Met dank </a:t>
            </a:r>
            <a:r>
              <a:rPr lang="en-US" err="1">
                <a:ea typeface="Calibri"/>
                <a:cs typeface="Calibri"/>
              </a:rPr>
              <a:t>aan</a:t>
            </a:r>
            <a:r>
              <a:rPr lang="en-US">
                <a:ea typeface="Calibri"/>
                <a:cs typeface="Calibri"/>
              </a:rPr>
              <a:t> het </a:t>
            </a:r>
            <a:r>
              <a:rPr lang="en-US" i="1">
                <a:ea typeface="Calibri"/>
                <a:cs typeface="Calibri"/>
              </a:rPr>
              <a:t>Internet Archive</a:t>
            </a:r>
            <a:r>
              <a:rPr lang="en-US">
                <a:ea typeface="Calibri"/>
                <a:cs typeface="Calibri"/>
              </a:rPr>
              <a:t> </a:t>
            </a:r>
            <a:r>
              <a:rPr lang="en-US" err="1">
                <a:ea typeface="Calibri"/>
                <a:cs typeface="Calibri"/>
              </a:rPr>
              <a:t>en</a:t>
            </a:r>
            <a:r>
              <a:rPr lang="en-US">
                <a:ea typeface="Calibri"/>
                <a:cs typeface="Calibri"/>
              </a:rPr>
              <a:t> de </a:t>
            </a:r>
            <a:r>
              <a:rPr lang="en-US" i="1">
                <a:ea typeface="Calibri"/>
                <a:cs typeface="Calibri"/>
              </a:rPr>
              <a:t>Bibliothèque </a:t>
            </a:r>
            <a:r>
              <a:rPr lang="en-US" i="1" err="1">
                <a:ea typeface="Calibri"/>
                <a:cs typeface="Calibri"/>
              </a:rPr>
              <a:t>nationale</a:t>
            </a:r>
            <a:r>
              <a:rPr lang="en-US" i="1">
                <a:ea typeface="Calibri"/>
                <a:cs typeface="Calibri"/>
              </a:rPr>
              <a:t> de France</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hun</a:t>
            </a:r>
            <a:r>
              <a:rPr lang="en-US">
                <a:ea typeface="Calibri"/>
                <a:cs typeface="Calibri"/>
              </a:rPr>
              <a:t> </a:t>
            </a:r>
            <a:r>
              <a:rPr lang="en-US" err="1">
                <a:ea typeface="Calibri"/>
                <a:cs typeface="Calibri"/>
              </a:rPr>
              <a:t>openbare</a:t>
            </a:r>
            <a:r>
              <a:rPr lang="en-US">
                <a:ea typeface="Calibri"/>
                <a:cs typeface="Calibri"/>
              </a:rPr>
              <a:t> </a:t>
            </a:r>
            <a:r>
              <a:rPr lang="en-US" err="1">
                <a:ea typeface="Calibri"/>
                <a:cs typeface="Calibri"/>
              </a:rPr>
              <a:t>digitale</a:t>
            </a:r>
            <a:r>
              <a:rPr lang="en-US">
                <a:ea typeface="Calibri"/>
                <a:cs typeface="Calibri"/>
              </a:rPr>
              <a:t> </a:t>
            </a:r>
            <a:r>
              <a:rPr lang="en-US" err="1">
                <a:ea typeface="Calibri"/>
                <a:cs typeface="Calibri"/>
              </a:rPr>
              <a:t>archieven</a:t>
            </a:r>
            <a:r>
              <a:rPr lang="en-US">
                <a:ea typeface="Calibri"/>
                <a:cs typeface="Calibri"/>
              </a:rPr>
              <a:t>.</a:t>
            </a:r>
          </a:p>
          <a:p>
            <a:pPr>
              <a:buClr>
                <a:srgbClr val="FFFFFF"/>
              </a:buClr>
            </a:pPr>
            <a:endParaRPr lang="en-US">
              <a:ea typeface="Calibri"/>
              <a:cs typeface="Calibri"/>
            </a:endParaRPr>
          </a:p>
        </p:txBody>
      </p:sp>
    </p:spTree>
    <p:extLst>
      <p:ext uri="{BB962C8B-B14F-4D97-AF65-F5344CB8AC3E}">
        <p14:creationId xmlns:p14="http://schemas.microsoft.com/office/powerpoint/2010/main" val="715015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46227-609D-DEB9-E6D1-3CC4CB119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D579C-39A8-4C37-7888-7E4CDB023278}"/>
              </a:ext>
            </a:extLst>
          </p:cNvPr>
          <p:cNvSpPr>
            <a:spLocks noGrp="1"/>
          </p:cNvSpPr>
          <p:nvPr>
            <p:ph type="title"/>
          </p:nvPr>
        </p:nvSpPr>
        <p:spPr/>
        <p:txBody>
          <a:bodyPr/>
          <a:lstStyle/>
          <a:p>
            <a:r>
              <a:rPr lang="en-US" dirty="0">
                <a:ea typeface="Calibri Light"/>
                <a:cs typeface="Calibri Light"/>
              </a:rPr>
              <a:t>Bronnen </a:t>
            </a:r>
            <a:r>
              <a:rPr lang="en-US" dirty="0" err="1">
                <a:ea typeface="Calibri Light"/>
                <a:cs typeface="Calibri Light"/>
              </a:rPr>
              <a:t>Schilderijen</a:t>
            </a:r>
            <a:endParaRPr lang="en-US" dirty="0" err="1"/>
          </a:p>
        </p:txBody>
      </p:sp>
      <p:sp>
        <p:nvSpPr>
          <p:cNvPr id="3" name="Content Placeholder 2">
            <a:extLst>
              <a:ext uri="{FF2B5EF4-FFF2-40B4-BE49-F238E27FC236}">
                <a16:creationId xmlns:a16="http://schemas.microsoft.com/office/drawing/2014/main" id="{F021D3D3-CD21-4808-F3D0-195C50EC98DD}"/>
              </a:ext>
            </a:extLst>
          </p:cNvPr>
          <p:cNvSpPr>
            <a:spLocks noGrp="1"/>
          </p:cNvSpPr>
          <p:nvPr>
            <p:ph idx="1"/>
          </p:nvPr>
        </p:nvSpPr>
        <p:spPr>
          <a:xfrm>
            <a:off x="685801" y="1909234"/>
            <a:ext cx="10660591" cy="4453465"/>
          </a:xfrm>
        </p:spPr>
        <p:txBody>
          <a:bodyPr>
            <a:normAutofit/>
          </a:bodyPr>
          <a:lstStyle/>
          <a:p>
            <a:pPr>
              <a:buClr>
                <a:srgbClr val="FFFFFF"/>
              </a:buClr>
            </a:pPr>
            <a:r>
              <a:rPr lang="en-US" dirty="0">
                <a:ea typeface="+mn-lt"/>
                <a:cs typeface="+mn-lt"/>
              </a:rPr>
              <a:t>Astronomer Copernicus or Conversations with God, </a:t>
            </a:r>
            <a:r>
              <a:rPr lang="en-US" err="1">
                <a:ea typeface="+mn-lt"/>
                <a:cs typeface="+mn-lt"/>
              </a:rPr>
              <a:t>geschilderd</a:t>
            </a:r>
            <a:r>
              <a:rPr lang="en-US" dirty="0">
                <a:ea typeface="+mn-lt"/>
                <a:cs typeface="+mn-lt"/>
              </a:rPr>
              <a:t> door Jan Matejko (1873). Bron: Wikimedia Commons.</a:t>
            </a:r>
          </a:p>
          <a:p>
            <a:pPr>
              <a:buClr>
                <a:srgbClr val="FFFFFF"/>
              </a:buClr>
            </a:pPr>
            <a:r>
              <a:rPr lang="en-US" dirty="0">
                <a:ea typeface="+mn-lt"/>
                <a:cs typeface="+mn-lt"/>
              </a:rPr>
              <a:t>Universiteit van Bologna, door Laurentius de Voltolina (ca. 1475). Bron: </a:t>
            </a:r>
            <a:r>
              <a:rPr lang="en-US" dirty="0">
                <a:ea typeface="+mn-lt"/>
                <a:cs typeface="+mn-lt"/>
                <a:hlinkClick r:id="rId2"/>
              </a:rPr>
              <a:t>https://isgeschiedenis.nl/nieuws/geschiedenis-van-universiteiten-in-nederland</a:t>
            </a:r>
            <a:endParaRPr lang="en-US" dirty="0">
              <a:ea typeface="+mn-lt"/>
              <a:cs typeface="+mn-lt"/>
            </a:endParaRPr>
          </a:p>
          <a:p>
            <a:pPr>
              <a:buClr>
                <a:srgbClr val="FFFFFF"/>
              </a:buClr>
            </a:pPr>
            <a:r>
              <a:rPr lang="en-US" dirty="0" err="1">
                <a:ea typeface="+mn-lt"/>
                <a:cs typeface="+mn-lt"/>
              </a:rPr>
              <a:t>Portret</a:t>
            </a:r>
            <a:r>
              <a:rPr lang="en-US" dirty="0">
                <a:ea typeface="+mn-lt"/>
                <a:cs typeface="+mn-lt"/>
              </a:rPr>
              <a:t> van Nicolaus Copernicus, </a:t>
            </a:r>
            <a:r>
              <a:rPr lang="en-US" dirty="0" err="1">
                <a:ea typeface="+mn-lt"/>
                <a:cs typeface="+mn-lt"/>
              </a:rPr>
              <a:t>schilder</a:t>
            </a:r>
            <a:r>
              <a:rPr lang="en-US" dirty="0">
                <a:ea typeface="+mn-lt"/>
                <a:cs typeface="+mn-lt"/>
              </a:rPr>
              <a:t> </a:t>
            </a:r>
            <a:r>
              <a:rPr lang="en-US" dirty="0" err="1">
                <a:ea typeface="+mn-lt"/>
                <a:cs typeface="+mn-lt"/>
              </a:rPr>
              <a:t>onbekend</a:t>
            </a:r>
            <a:r>
              <a:rPr lang="en-US" dirty="0">
                <a:ea typeface="+mn-lt"/>
                <a:cs typeface="+mn-lt"/>
              </a:rPr>
              <a:t> (ca. 1580). Bron: Wikimedia Commons.</a:t>
            </a:r>
          </a:p>
          <a:p>
            <a:pPr>
              <a:buClr>
                <a:srgbClr val="FFFFFF"/>
              </a:buClr>
            </a:pPr>
            <a:r>
              <a:rPr lang="en-US" dirty="0" err="1">
                <a:ea typeface="+mn-lt"/>
                <a:cs typeface="+mn-lt"/>
              </a:rPr>
              <a:t>Portret</a:t>
            </a:r>
            <a:r>
              <a:rPr lang="en-US" dirty="0">
                <a:ea typeface="+mn-lt"/>
                <a:cs typeface="+mn-lt"/>
              </a:rPr>
              <a:t> van Tycho Brahe, </a:t>
            </a:r>
            <a:r>
              <a:rPr lang="en-US" dirty="0" err="1">
                <a:ea typeface="+mn-lt"/>
                <a:cs typeface="+mn-lt"/>
              </a:rPr>
              <a:t>geschilderd</a:t>
            </a:r>
            <a:r>
              <a:rPr lang="en-US" dirty="0">
                <a:ea typeface="+mn-lt"/>
                <a:cs typeface="+mn-lt"/>
              </a:rPr>
              <a:t> door Eduard Ender (ca. 1855). Bron: Wikimedia Commons.</a:t>
            </a:r>
            <a:endParaRPr lang="en-US"/>
          </a:p>
          <a:p>
            <a:pPr>
              <a:buClr>
                <a:srgbClr val="FFFFFF"/>
              </a:buClr>
            </a:pPr>
            <a:r>
              <a:rPr lang="en-US" dirty="0" err="1">
                <a:ea typeface="Calibri"/>
                <a:cs typeface="Calibri"/>
              </a:rPr>
              <a:t>Portret</a:t>
            </a:r>
            <a:r>
              <a:rPr lang="en-US" dirty="0">
                <a:ea typeface="Calibri"/>
                <a:cs typeface="Calibri"/>
              </a:rPr>
              <a:t> van Galileo Galilei, </a:t>
            </a:r>
            <a:r>
              <a:rPr lang="en-US" dirty="0" err="1">
                <a:ea typeface="Calibri"/>
                <a:cs typeface="Calibri"/>
              </a:rPr>
              <a:t>geschilderd</a:t>
            </a:r>
            <a:r>
              <a:rPr lang="en-US" dirty="0">
                <a:ea typeface="Calibri"/>
                <a:cs typeface="Calibri"/>
              </a:rPr>
              <a:t> door Ottavio Leoni (1624). Bron: Wikimedia Commons.</a:t>
            </a:r>
          </a:p>
          <a:p>
            <a:pPr>
              <a:buClr>
                <a:srgbClr val="FFFFFF"/>
              </a:buClr>
            </a:pPr>
            <a:r>
              <a:rPr lang="en-US" dirty="0" err="1">
                <a:ea typeface="Calibri"/>
                <a:cs typeface="Calibri"/>
              </a:rPr>
              <a:t>Portret</a:t>
            </a:r>
            <a:r>
              <a:rPr lang="en-US" dirty="0">
                <a:ea typeface="Calibri"/>
                <a:cs typeface="Calibri"/>
              </a:rPr>
              <a:t> van Christiaan Huygens, </a:t>
            </a:r>
            <a:r>
              <a:rPr lang="en-US" dirty="0" err="1">
                <a:ea typeface="Calibri"/>
                <a:cs typeface="Calibri"/>
              </a:rPr>
              <a:t>geschilderd</a:t>
            </a:r>
            <a:r>
              <a:rPr lang="en-US" dirty="0">
                <a:ea typeface="Calibri"/>
                <a:cs typeface="Calibri"/>
              </a:rPr>
              <a:t> door Caspar </a:t>
            </a:r>
            <a:r>
              <a:rPr lang="en-US" dirty="0" err="1">
                <a:ea typeface="Calibri"/>
                <a:cs typeface="Calibri"/>
              </a:rPr>
              <a:t>Netscher</a:t>
            </a:r>
            <a:r>
              <a:rPr lang="en-US" dirty="0">
                <a:ea typeface="Calibri"/>
                <a:cs typeface="Calibri"/>
              </a:rPr>
              <a:t> (1671). Bron: Wikimedia Commons.</a:t>
            </a:r>
          </a:p>
          <a:p>
            <a:pPr>
              <a:buClr>
                <a:srgbClr val="FFFFFF"/>
              </a:buClr>
            </a:pPr>
            <a:r>
              <a:rPr lang="en-US" dirty="0" err="1">
                <a:ea typeface="Calibri"/>
                <a:cs typeface="Calibri"/>
              </a:rPr>
              <a:t>Portret</a:t>
            </a:r>
            <a:r>
              <a:rPr lang="en-US" dirty="0">
                <a:ea typeface="Calibri"/>
                <a:cs typeface="Calibri"/>
              </a:rPr>
              <a:t> van Girolamo Cardano, </a:t>
            </a:r>
            <a:r>
              <a:rPr lang="en-US" dirty="0" err="1">
                <a:ea typeface="Calibri"/>
                <a:cs typeface="Calibri"/>
              </a:rPr>
              <a:t>geschilderd</a:t>
            </a:r>
            <a:r>
              <a:rPr lang="en-US" dirty="0">
                <a:ea typeface="Calibri"/>
                <a:cs typeface="Calibri"/>
              </a:rPr>
              <a:t> door R. Cooper (ca. 1510). Bron: Wikimedia Commons.</a:t>
            </a:r>
          </a:p>
          <a:p>
            <a:pPr>
              <a:buClr>
                <a:srgbClr val="FFFFFF"/>
              </a:buClr>
            </a:pPr>
            <a:r>
              <a:rPr lang="en-US" dirty="0" err="1">
                <a:ea typeface="Calibri"/>
                <a:cs typeface="Calibri"/>
              </a:rPr>
              <a:t>Portret</a:t>
            </a:r>
            <a:r>
              <a:rPr lang="en-US" dirty="0">
                <a:ea typeface="Calibri"/>
                <a:cs typeface="Calibri"/>
              </a:rPr>
              <a:t> van Niccolò Tartaglia, </a:t>
            </a:r>
            <a:r>
              <a:rPr lang="en-US" dirty="0" err="1">
                <a:ea typeface="Calibri"/>
                <a:cs typeface="Calibri"/>
              </a:rPr>
              <a:t>schilder</a:t>
            </a:r>
            <a:r>
              <a:rPr lang="en-US" dirty="0">
                <a:ea typeface="Calibri"/>
                <a:cs typeface="Calibri"/>
              </a:rPr>
              <a:t> </a:t>
            </a:r>
            <a:r>
              <a:rPr lang="en-US" dirty="0" err="1">
                <a:ea typeface="Calibri"/>
                <a:cs typeface="Calibri"/>
              </a:rPr>
              <a:t>onbekend</a:t>
            </a:r>
            <a:r>
              <a:rPr lang="en-US" dirty="0">
                <a:ea typeface="Calibri"/>
                <a:cs typeface="Calibri"/>
              </a:rPr>
              <a:t>. Bron: Wikimedia Commons.</a:t>
            </a:r>
          </a:p>
          <a:p>
            <a:pPr>
              <a:buClr>
                <a:srgbClr val="FFFFFF"/>
              </a:buClr>
            </a:pPr>
            <a:r>
              <a:rPr lang="en-US" dirty="0" err="1">
                <a:ea typeface="Calibri"/>
                <a:cs typeface="Calibri"/>
              </a:rPr>
              <a:t>Portret</a:t>
            </a:r>
            <a:r>
              <a:rPr lang="en-US" dirty="0">
                <a:ea typeface="Calibri"/>
                <a:cs typeface="Calibri"/>
              </a:rPr>
              <a:t> van Ludovico Ferrari, </a:t>
            </a:r>
            <a:r>
              <a:rPr lang="en-US" dirty="0" err="1">
                <a:ea typeface="Calibri"/>
                <a:cs typeface="Calibri"/>
              </a:rPr>
              <a:t>schilder</a:t>
            </a:r>
            <a:r>
              <a:rPr lang="en-US" dirty="0">
                <a:ea typeface="Calibri"/>
                <a:cs typeface="Calibri"/>
              </a:rPr>
              <a:t> </a:t>
            </a:r>
            <a:r>
              <a:rPr lang="en-US" dirty="0" err="1">
                <a:ea typeface="Calibri"/>
                <a:cs typeface="Calibri"/>
              </a:rPr>
              <a:t>onbekend</a:t>
            </a:r>
            <a:r>
              <a:rPr lang="en-US" dirty="0">
                <a:ea typeface="Calibri"/>
                <a:cs typeface="Calibri"/>
              </a:rPr>
              <a:t>. Bron: </a:t>
            </a:r>
            <a:r>
              <a:rPr lang="en-US" dirty="0">
                <a:ea typeface="+mn-lt"/>
                <a:cs typeface="+mn-lt"/>
                <a:hlinkClick r:id="rId3"/>
              </a:rPr>
              <a:t>https://mathshistory.st-andrews.ac.uk/Biographies/Ferrari/poster/lived/</a:t>
            </a:r>
            <a:endParaRPr lang="en-US"/>
          </a:p>
        </p:txBody>
      </p:sp>
    </p:spTree>
    <p:extLst>
      <p:ext uri="{BB962C8B-B14F-4D97-AF65-F5344CB8AC3E}">
        <p14:creationId xmlns:p14="http://schemas.microsoft.com/office/powerpoint/2010/main" val="2330538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246244A2-C65C-1775-26AF-C42C31862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4E664-D5A0-F74E-928D-F5182993A494}"/>
              </a:ext>
            </a:extLst>
          </p:cNvPr>
          <p:cNvSpPr>
            <a:spLocks noGrp="1"/>
          </p:cNvSpPr>
          <p:nvPr>
            <p:ph type="title"/>
          </p:nvPr>
        </p:nvSpPr>
        <p:spPr>
          <a:xfrm>
            <a:off x="825909" y="808055"/>
            <a:ext cx="3979205" cy="1453363"/>
          </a:xfrm>
        </p:spPr>
        <p:txBody>
          <a:bodyPr>
            <a:normAutofit/>
          </a:bodyPr>
          <a:lstStyle/>
          <a:p>
            <a:r>
              <a:rPr lang="nl-NL">
                <a:ea typeface="Calibri Light"/>
                <a:cs typeface="Calibri Light"/>
              </a:rPr>
              <a:t>Historische</a:t>
            </a:r>
            <a:r>
              <a:rPr lang="en-US">
                <a:ea typeface="Calibri Light"/>
                <a:cs typeface="Calibri Light"/>
              </a:rPr>
              <a:t> context</a:t>
            </a:r>
          </a:p>
        </p:txBody>
      </p:sp>
      <p:sp>
        <p:nvSpPr>
          <p:cNvPr id="3" name="Content Placeholder 2">
            <a:extLst>
              <a:ext uri="{FF2B5EF4-FFF2-40B4-BE49-F238E27FC236}">
                <a16:creationId xmlns:a16="http://schemas.microsoft.com/office/drawing/2014/main" id="{3D5FBB93-51E0-A638-D3CE-81B0C17C078F}"/>
              </a:ext>
            </a:extLst>
          </p:cNvPr>
          <p:cNvSpPr>
            <a:spLocks noGrp="1"/>
          </p:cNvSpPr>
          <p:nvPr>
            <p:ph idx="1"/>
          </p:nvPr>
        </p:nvSpPr>
        <p:spPr>
          <a:xfrm>
            <a:off x="802178" y="2261420"/>
            <a:ext cx="4002936" cy="3637935"/>
          </a:xfrm>
        </p:spPr>
        <p:txBody>
          <a:bodyPr vert="horz" lIns="91440" tIns="45720" rIns="91440" bIns="45720" rtlCol="0">
            <a:normAutofit/>
          </a:bodyPr>
          <a:lstStyle/>
          <a:p>
            <a:r>
              <a:rPr lang="nl-NL">
                <a:ea typeface="Calibri"/>
                <a:cs typeface="Calibri"/>
              </a:rPr>
              <a:t>Middeleeuwen: 3 standen en grote invloed van de kerk</a:t>
            </a:r>
          </a:p>
          <a:p>
            <a:pPr>
              <a:buClr>
                <a:srgbClr val="FFFFFF"/>
              </a:buClr>
            </a:pPr>
            <a:r>
              <a:rPr lang="nl-NL">
                <a:ea typeface="Calibri"/>
                <a:cs typeface="Calibri"/>
              </a:rPr>
              <a:t>Universiteiten: kloosters, scholastiek</a:t>
            </a:r>
          </a:p>
          <a:p>
            <a:pPr>
              <a:buClr>
                <a:srgbClr val="FFFFFF"/>
              </a:buClr>
            </a:pPr>
            <a:r>
              <a:rPr lang="nl-NL">
                <a:ea typeface="Calibri"/>
                <a:cs typeface="Calibri"/>
              </a:rPr>
              <a:t>Humanisme, Renaissance</a:t>
            </a:r>
          </a:p>
          <a:p>
            <a:pPr>
              <a:buClr>
                <a:srgbClr val="FFFFFF"/>
              </a:buClr>
            </a:pPr>
            <a:r>
              <a:rPr lang="nl-NL">
                <a:ea typeface="Calibri"/>
                <a:cs typeface="Calibri"/>
              </a:rPr>
              <a:t>Ontdekkingsreizen</a:t>
            </a:r>
          </a:p>
          <a:p>
            <a:pPr>
              <a:buClr>
                <a:srgbClr val="FFFFFF"/>
              </a:buClr>
            </a:pPr>
            <a:r>
              <a:rPr lang="nl-NL">
                <a:ea typeface="Calibri"/>
                <a:cs typeface="Calibri"/>
              </a:rPr>
              <a:t>Boekdrukkunst</a:t>
            </a:r>
          </a:p>
          <a:p>
            <a:pPr>
              <a:buClr>
                <a:srgbClr val="FFFFFF"/>
              </a:buClr>
            </a:pPr>
            <a:r>
              <a:rPr lang="nl-NL">
                <a:ea typeface="Calibri"/>
                <a:cs typeface="Calibri"/>
              </a:rPr>
              <a:t>Reformatie</a:t>
            </a:r>
          </a:p>
          <a:p>
            <a:pPr>
              <a:buClr>
                <a:srgbClr val="FFFFFF"/>
              </a:buClr>
            </a:pPr>
            <a:r>
              <a:rPr lang="nl-NL">
                <a:ea typeface="Calibri"/>
                <a:cs typeface="Calibri"/>
              </a:rPr>
              <a:t>Individu</a:t>
            </a:r>
          </a:p>
        </p:txBody>
      </p:sp>
      <p:pic>
        <p:nvPicPr>
          <p:cNvPr id="4" name="Picture 3" descr="A painting of a person speaking to a group of people&#10;&#10;AI-generated content may be incorrect.">
            <a:extLst>
              <a:ext uri="{FF2B5EF4-FFF2-40B4-BE49-F238E27FC236}">
                <a16:creationId xmlns:a16="http://schemas.microsoft.com/office/drawing/2014/main" id="{F3C47E4F-12F4-0ABC-0B86-D12CF7C24ADD}"/>
              </a:ext>
            </a:extLst>
          </p:cNvPr>
          <p:cNvPicPr>
            <a:picLocks noChangeAspect="1"/>
          </p:cNvPicPr>
          <p:nvPr/>
        </p:nvPicPr>
        <p:blipFill>
          <a:blip r:embed="rId4"/>
          <a:stretch>
            <a:fillRect/>
          </a:stretch>
        </p:blipFill>
        <p:spPr>
          <a:xfrm>
            <a:off x="5289752" y="894408"/>
            <a:ext cx="6095593" cy="490695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7160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EA89A-781F-9F76-AD44-AEEB741DA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12997-0668-4150-908D-2DE4744AB6E2}"/>
              </a:ext>
            </a:extLst>
          </p:cNvPr>
          <p:cNvSpPr>
            <a:spLocks noGrp="1"/>
          </p:cNvSpPr>
          <p:nvPr>
            <p:ph type="title"/>
          </p:nvPr>
        </p:nvSpPr>
        <p:spPr/>
        <p:txBody>
          <a:bodyPr/>
          <a:lstStyle/>
          <a:p>
            <a:r>
              <a:rPr lang="en-US" dirty="0">
                <a:ea typeface="Calibri Light"/>
                <a:cs typeface="Calibri Light"/>
              </a:rPr>
              <a:t>Bronnen </a:t>
            </a:r>
            <a:r>
              <a:rPr lang="en-US" dirty="0" err="1">
                <a:ea typeface="Calibri Light"/>
                <a:cs typeface="Calibri Light"/>
              </a:rPr>
              <a:t>Schilderijen</a:t>
            </a:r>
            <a:endParaRPr lang="en-US" dirty="0" err="1"/>
          </a:p>
        </p:txBody>
      </p:sp>
      <p:sp>
        <p:nvSpPr>
          <p:cNvPr id="3" name="Content Placeholder 2">
            <a:extLst>
              <a:ext uri="{FF2B5EF4-FFF2-40B4-BE49-F238E27FC236}">
                <a16:creationId xmlns:a16="http://schemas.microsoft.com/office/drawing/2014/main" id="{2E7DBDEB-12C2-AAEF-8AB6-B58EBDFC00C5}"/>
              </a:ext>
            </a:extLst>
          </p:cNvPr>
          <p:cNvSpPr>
            <a:spLocks noGrp="1"/>
          </p:cNvSpPr>
          <p:nvPr>
            <p:ph idx="1"/>
          </p:nvPr>
        </p:nvSpPr>
        <p:spPr>
          <a:xfrm>
            <a:off x="685801" y="1909234"/>
            <a:ext cx="10660591" cy="4453465"/>
          </a:xfrm>
        </p:spPr>
        <p:txBody>
          <a:bodyPr>
            <a:normAutofit/>
          </a:bodyPr>
          <a:lstStyle/>
          <a:p>
            <a:pPr>
              <a:buClr>
                <a:srgbClr val="FFFFFF"/>
              </a:buClr>
            </a:pPr>
            <a:r>
              <a:rPr lang="en-US" dirty="0" err="1">
                <a:ea typeface="+mn-lt"/>
                <a:cs typeface="+mn-lt"/>
              </a:rPr>
              <a:t>Portret</a:t>
            </a:r>
            <a:r>
              <a:rPr lang="en-US" dirty="0">
                <a:ea typeface="+mn-lt"/>
                <a:cs typeface="+mn-lt"/>
              </a:rPr>
              <a:t> van Francois </a:t>
            </a:r>
            <a:r>
              <a:rPr lang="en-US" dirty="0" err="1">
                <a:ea typeface="+mn-lt"/>
                <a:cs typeface="+mn-lt"/>
              </a:rPr>
              <a:t>Viete</a:t>
            </a:r>
            <a:r>
              <a:rPr lang="en-US" dirty="0">
                <a:ea typeface="+mn-lt"/>
                <a:cs typeface="+mn-lt"/>
              </a:rPr>
              <a:t>, </a:t>
            </a:r>
            <a:r>
              <a:rPr lang="en-US" dirty="0" err="1">
                <a:ea typeface="+mn-lt"/>
                <a:cs typeface="+mn-lt"/>
              </a:rPr>
              <a:t>schilder</a:t>
            </a:r>
            <a:r>
              <a:rPr lang="en-US" dirty="0">
                <a:ea typeface="+mn-lt"/>
                <a:cs typeface="+mn-lt"/>
              </a:rPr>
              <a:t> </a:t>
            </a:r>
            <a:r>
              <a:rPr lang="en-US" dirty="0" err="1">
                <a:ea typeface="+mn-lt"/>
                <a:cs typeface="+mn-lt"/>
              </a:rPr>
              <a:t>onbekend</a:t>
            </a:r>
            <a:r>
              <a:rPr lang="en-US" dirty="0">
                <a:ea typeface="+mn-lt"/>
                <a:cs typeface="+mn-lt"/>
              </a:rPr>
              <a:t>. Bron: Wikimedia Commons.</a:t>
            </a:r>
          </a:p>
          <a:p>
            <a:pPr>
              <a:buClr>
                <a:srgbClr val="FFFFFF"/>
              </a:buClr>
            </a:pPr>
            <a:r>
              <a:rPr lang="en-US" dirty="0" err="1">
                <a:ea typeface="Calibri"/>
                <a:cs typeface="Calibri"/>
              </a:rPr>
              <a:t>Portret</a:t>
            </a:r>
            <a:r>
              <a:rPr lang="en-US" dirty="0">
                <a:ea typeface="Calibri"/>
                <a:cs typeface="Calibri"/>
              </a:rPr>
              <a:t> van Simon Stevin, </a:t>
            </a:r>
            <a:r>
              <a:rPr lang="en-US" dirty="0" err="1">
                <a:ea typeface="Calibri"/>
                <a:cs typeface="Calibri"/>
              </a:rPr>
              <a:t>schilder</a:t>
            </a:r>
            <a:r>
              <a:rPr lang="en-US" dirty="0">
                <a:ea typeface="Calibri"/>
                <a:cs typeface="Calibri"/>
              </a:rPr>
              <a:t> </a:t>
            </a:r>
            <a:r>
              <a:rPr lang="en-US" dirty="0" err="1">
                <a:ea typeface="Calibri"/>
                <a:cs typeface="Calibri"/>
              </a:rPr>
              <a:t>onbekend</a:t>
            </a:r>
            <a:r>
              <a:rPr lang="en-US" dirty="0">
                <a:ea typeface="Calibri"/>
                <a:cs typeface="Calibri"/>
              </a:rPr>
              <a:t>. Bron: Wikimedia Commons.</a:t>
            </a:r>
          </a:p>
          <a:p>
            <a:pPr>
              <a:buClr>
                <a:srgbClr val="FFFFFF"/>
              </a:buClr>
            </a:pPr>
            <a:r>
              <a:rPr lang="en-US" dirty="0" err="1">
                <a:ea typeface="Calibri"/>
                <a:cs typeface="Calibri"/>
              </a:rPr>
              <a:t>Portret</a:t>
            </a:r>
            <a:r>
              <a:rPr lang="en-US" dirty="0">
                <a:ea typeface="Calibri"/>
                <a:cs typeface="Calibri"/>
              </a:rPr>
              <a:t> van Bonaventura Cavalieri, </a:t>
            </a:r>
            <a:r>
              <a:rPr lang="en-US" dirty="0" err="1">
                <a:ea typeface="Calibri"/>
                <a:cs typeface="Calibri"/>
              </a:rPr>
              <a:t>schilder</a:t>
            </a:r>
            <a:r>
              <a:rPr lang="en-US" dirty="0">
                <a:ea typeface="Calibri"/>
                <a:cs typeface="Calibri"/>
              </a:rPr>
              <a:t> </a:t>
            </a:r>
            <a:r>
              <a:rPr lang="en-US" dirty="0" err="1">
                <a:ea typeface="Calibri"/>
                <a:cs typeface="Calibri"/>
              </a:rPr>
              <a:t>onbekend</a:t>
            </a:r>
            <a:r>
              <a:rPr lang="en-US" dirty="0">
                <a:ea typeface="Calibri"/>
                <a:cs typeface="Calibri"/>
              </a:rPr>
              <a:t>. Bron: Wikimedia Commons.</a:t>
            </a:r>
          </a:p>
          <a:p>
            <a:pPr>
              <a:buClr>
                <a:srgbClr val="FFFFFF"/>
              </a:buClr>
            </a:pPr>
            <a:r>
              <a:rPr lang="en-US" err="1">
                <a:ea typeface="Calibri"/>
                <a:cs typeface="Calibri"/>
              </a:rPr>
              <a:t>Portret</a:t>
            </a:r>
            <a:r>
              <a:rPr lang="en-US" dirty="0">
                <a:ea typeface="Calibri"/>
                <a:cs typeface="Calibri"/>
              </a:rPr>
              <a:t> van Pierre de Fermat, </a:t>
            </a:r>
            <a:r>
              <a:rPr lang="en-US" err="1">
                <a:ea typeface="Calibri"/>
                <a:cs typeface="Calibri"/>
              </a:rPr>
              <a:t>schilder</a:t>
            </a:r>
            <a:r>
              <a:rPr lang="en-US" dirty="0">
                <a:ea typeface="Calibri"/>
                <a:cs typeface="Calibri"/>
              </a:rPr>
              <a:t> </a:t>
            </a:r>
            <a:r>
              <a:rPr lang="en-US" err="1">
                <a:ea typeface="Calibri"/>
                <a:cs typeface="Calibri"/>
              </a:rPr>
              <a:t>onbekend</a:t>
            </a:r>
            <a:r>
              <a:rPr lang="en-US" dirty="0">
                <a:ea typeface="Calibri"/>
                <a:cs typeface="Calibri"/>
              </a:rPr>
              <a:t>. Bron: Wikimedia Commons.</a:t>
            </a:r>
          </a:p>
          <a:p>
            <a:pPr>
              <a:buClr>
                <a:srgbClr val="FFFFFF"/>
              </a:buClr>
            </a:pPr>
            <a:r>
              <a:rPr lang="en-US" err="1">
                <a:ea typeface="Calibri"/>
                <a:cs typeface="Calibri"/>
              </a:rPr>
              <a:t>Portret</a:t>
            </a:r>
            <a:r>
              <a:rPr lang="en-US" dirty="0">
                <a:ea typeface="Calibri"/>
                <a:cs typeface="Calibri"/>
              </a:rPr>
              <a:t> van René Descartes, </a:t>
            </a:r>
            <a:r>
              <a:rPr lang="en-US" err="1">
                <a:ea typeface="Calibri"/>
                <a:cs typeface="Calibri"/>
              </a:rPr>
              <a:t>geschilderd</a:t>
            </a:r>
            <a:r>
              <a:rPr lang="en-US" dirty="0">
                <a:ea typeface="Calibri"/>
                <a:cs typeface="Calibri"/>
              </a:rPr>
              <a:t> door Frans Hals (1648). Bron: Wikimedia Commons.</a:t>
            </a:r>
          </a:p>
          <a:p>
            <a:pPr>
              <a:buClr>
                <a:srgbClr val="FFFFFF"/>
              </a:buClr>
            </a:pPr>
            <a:r>
              <a:rPr lang="en-US" dirty="0" err="1">
                <a:ea typeface="Calibri"/>
                <a:cs typeface="Calibri"/>
              </a:rPr>
              <a:t>Portret</a:t>
            </a:r>
            <a:r>
              <a:rPr lang="en-US" dirty="0">
                <a:ea typeface="Calibri"/>
                <a:cs typeface="Calibri"/>
              </a:rPr>
              <a:t> van Isaac Barrow, </a:t>
            </a:r>
            <a:r>
              <a:rPr lang="en-US" dirty="0" err="1">
                <a:ea typeface="Calibri"/>
                <a:cs typeface="Calibri"/>
              </a:rPr>
              <a:t>geschilderd</a:t>
            </a:r>
            <a:r>
              <a:rPr lang="en-US" dirty="0">
                <a:ea typeface="Calibri"/>
                <a:cs typeface="Calibri"/>
              </a:rPr>
              <a:t> door Mary Beale. Bron: Wikimedia Commons.</a:t>
            </a:r>
          </a:p>
          <a:p>
            <a:pPr>
              <a:buClr>
                <a:srgbClr val="FFFFFF"/>
              </a:buClr>
            </a:pPr>
            <a:r>
              <a:rPr lang="en-US" dirty="0" err="1">
                <a:ea typeface="Calibri"/>
                <a:cs typeface="Calibri"/>
              </a:rPr>
              <a:t>Portret</a:t>
            </a:r>
            <a:r>
              <a:rPr lang="en-US" dirty="0">
                <a:ea typeface="Calibri"/>
                <a:cs typeface="Calibri"/>
              </a:rPr>
              <a:t> van Isaac Newton, </a:t>
            </a:r>
            <a:r>
              <a:rPr lang="en-US" dirty="0" err="1">
                <a:ea typeface="Calibri"/>
                <a:cs typeface="Calibri"/>
              </a:rPr>
              <a:t>geschilderd</a:t>
            </a:r>
            <a:r>
              <a:rPr lang="en-US" dirty="0">
                <a:ea typeface="Calibri"/>
                <a:cs typeface="Calibri"/>
              </a:rPr>
              <a:t> door Godfrey Kneller (1689). Bron: Wikimedia Commons.</a:t>
            </a:r>
            <a:endParaRPr lang="en-US"/>
          </a:p>
          <a:p>
            <a:pPr>
              <a:buClr>
                <a:srgbClr val="FFFFFF"/>
              </a:buClr>
            </a:pPr>
            <a:r>
              <a:rPr lang="en-US" dirty="0" err="1">
                <a:ea typeface="Calibri"/>
                <a:cs typeface="Calibri"/>
              </a:rPr>
              <a:t>Portret</a:t>
            </a:r>
            <a:r>
              <a:rPr lang="en-US" dirty="0">
                <a:ea typeface="Calibri"/>
                <a:cs typeface="Calibri"/>
              </a:rPr>
              <a:t> van Gottfried Leibniz, </a:t>
            </a:r>
            <a:r>
              <a:rPr lang="en-US" dirty="0" err="1">
                <a:ea typeface="Calibri"/>
                <a:cs typeface="Calibri"/>
              </a:rPr>
              <a:t>geschilderd</a:t>
            </a:r>
            <a:r>
              <a:rPr lang="en-US" dirty="0">
                <a:ea typeface="Calibri"/>
                <a:cs typeface="Calibri"/>
              </a:rPr>
              <a:t> door Christoph Francke (1695). Bron: Wikimedia Commons.</a:t>
            </a:r>
          </a:p>
          <a:p>
            <a:pPr>
              <a:buClr>
                <a:srgbClr val="FFFFFF"/>
              </a:buClr>
            </a:pPr>
            <a:r>
              <a:rPr lang="en-US" dirty="0" err="1">
                <a:ea typeface="Calibri"/>
                <a:cs typeface="Calibri"/>
              </a:rPr>
              <a:t>Portret</a:t>
            </a:r>
            <a:r>
              <a:rPr lang="en-US" dirty="0">
                <a:ea typeface="Calibri"/>
                <a:cs typeface="Calibri"/>
              </a:rPr>
              <a:t> van Francis Bacon, </a:t>
            </a:r>
            <a:r>
              <a:rPr lang="en-US" dirty="0" err="1">
                <a:ea typeface="Calibri"/>
                <a:cs typeface="Calibri"/>
              </a:rPr>
              <a:t>schilder</a:t>
            </a:r>
            <a:r>
              <a:rPr lang="en-US" dirty="0">
                <a:ea typeface="Calibri"/>
                <a:cs typeface="Calibri"/>
              </a:rPr>
              <a:t> </a:t>
            </a:r>
            <a:r>
              <a:rPr lang="en-US" dirty="0" err="1">
                <a:ea typeface="Calibri"/>
                <a:cs typeface="Calibri"/>
              </a:rPr>
              <a:t>onbekend</a:t>
            </a:r>
            <a:r>
              <a:rPr lang="en-US" dirty="0">
                <a:ea typeface="Calibri"/>
                <a:cs typeface="Calibri"/>
              </a:rPr>
              <a:t>. Bron: </a:t>
            </a:r>
            <a:r>
              <a:rPr lang="en-US" dirty="0">
                <a:ea typeface="+mn-lt"/>
                <a:cs typeface="+mn-lt"/>
                <a:hlinkClick r:id="rId2"/>
              </a:rPr>
              <a:t>https://www.biography.com/scholars-educators/francis-bacon</a:t>
            </a:r>
            <a:endParaRPr lang="en-US" dirty="0">
              <a:ea typeface="+mn-lt"/>
              <a:cs typeface="+mn-lt"/>
            </a:endParaRPr>
          </a:p>
        </p:txBody>
      </p:sp>
    </p:spTree>
    <p:extLst>
      <p:ext uri="{BB962C8B-B14F-4D97-AF65-F5344CB8AC3E}">
        <p14:creationId xmlns:p14="http://schemas.microsoft.com/office/powerpoint/2010/main" val="28162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D5D50-C137-50B5-B4F3-8D0957C69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6C73C-15D0-2825-B34D-E60832DD4589}"/>
              </a:ext>
            </a:extLst>
          </p:cNvPr>
          <p:cNvSpPr>
            <a:spLocks noGrp="1"/>
          </p:cNvSpPr>
          <p:nvPr>
            <p:ph type="title"/>
          </p:nvPr>
        </p:nvSpPr>
        <p:spPr/>
        <p:txBody>
          <a:bodyPr/>
          <a:lstStyle/>
          <a:p>
            <a:r>
              <a:rPr lang="nl-NL"/>
              <a:t>De Wetenschappelijke Revolutie</a:t>
            </a:r>
            <a:endParaRPr lang="nl-NL">
              <a:ea typeface="Calibri Light"/>
              <a:cs typeface="Calibri Light"/>
            </a:endParaRPr>
          </a:p>
        </p:txBody>
      </p:sp>
      <p:sp>
        <p:nvSpPr>
          <p:cNvPr id="3" name="Content Placeholder 2">
            <a:extLst>
              <a:ext uri="{FF2B5EF4-FFF2-40B4-BE49-F238E27FC236}">
                <a16:creationId xmlns:a16="http://schemas.microsoft.com/office/drawing/2014/main" id="{73EAB446-AE3B-546C-2622-CD1DE78E18F2}"/>
              </a:ext>
            </a:extLst>
          </p:cNvPr>
          <p:cNvSpPr>
            <a:spLocks noGrp="1"/>
          </p:cNvSpPr>
          <p:nvPr>
            <p:ph idx="1"/>
          </p:nvPr>
        </p:nvSpPr>
        <p:spPr/>
        <p:txBody>
          <a:bodyPr vert="horz" lIns="91440" tIns="45720" rIns="91440" bIns="45720" rtlCol="0" anchor="t">
            <a:normAutofit/>
          </a:bodyPr>
          <a:lstStyle/>
          <a:p>
            <a:r>
              <a:rPr lang="nl-NL">
                <a:ea typeface="Calibri" panose="020F0502020204030204"/>
                <a:cs typeface="Calibri" panose="020F0502020204030204"/>
              </a:rPr>
              <a:t>Grote ontdekkingen</a:t>
            </a:r>
          </a:p>
          <a:p>
            <a:pPr>
              <a:buClr>
                <a:srgbClr val="FFFFFF"/>
              </a:buClr>
            </a:pPr>
            <a:r>
              <a:rPr lang="nl-NL">
                <a:ea typeface="Calibri" panose="020F0502020204030204"/>
                <a:cs typeface="Calibri" panose="020F0502020204030204"/>
              </a:rPr>
              <a:t>Wetenschappelijke methode</a:t>
            </a:r>
          </a:p>
          <a:p>
            <a:pPr>
              <a:buClr>
                <a:srgbClr val="FFFFFF"/>
              </a:buClr>
            </a:pPr>
            <a:r>
              <a:rPr lang="nl-NL">
                <a:ea typeface="Calibri" panose="020F0502020204030204"/>
                <a:cs typeface="Calibri" panose="020F0502020204030204"/>
              </a:rPr>
              <a:t>Empirisme: ervaringen, niet autoriteit als bron van kennis</a:t>
            </a:r>
          </a:p>
          <a:p>
            <a:pPr>
              <a:buClr>
                <a:srgbClr val="FFFFFF"/>
              </a:buClr>
            </a:pPr>
            <a:r>
              <a:rPr lang="nl-NL">
                <a:ea typeface="Calibri" panose="020F0502020204030204"/>
                <a:cs typeface="Calibri" panose="020F0502020204030204"/>
              </a:rPr>
              <a:t>Grote rol voor wiskunde</a:t>
            </a:r>
          </a:p>
          <a:p>
            <a:pPr>
              <a:buClr>
                <a:srgbClr val="FFFFFF"/>
              </a:buClr>
            </a:pPr>
            <a:r>
              <a:rPr lang="nl-NL">
                <a:ea typeface="Calibri" panose="020F0502020204030204"/>
                <a:cs typeface="Calibri" panose="020F0502020204030204"/>
              </a:rPr>
              <a:t>Academies: Royal Society, Académie des </a:t>
            </a:r>
            <a:r>
              <a:rPr lang="nl-NL" err="1">
                <a:ea typeface="Calibri" panose="020F0502020204030204"/>
                <a:cs typeface="Calibri" panose="020F0502020204030204"/>
              </a:rPr>
              <a:t>sciences</a:t>
            </a:r>
            <a:endParaRPr lang="nl-NL">
              <a:ea typeface="Calibri" panose="020F0502020204030204"/>
              <a:cs typeface="Calibri" panose="020F0502020204030204"/>
            </a:endParaRPr>
          </a:p>
          <a:p>
            <a:pPr>
              <a:buClr>
                <a:srgbClr val="FFFFFF"/>
              </a:buClr>
            </a:pPr>
            <a:endParaRPr lang="nl-NL">
              <a:ea typeface="Calibri" panose="020F0502020204030204"/>
              <a:cs typeface="Calibri" panose="020F0502020204030204"/>
            </a:endParaRPr>
          </a:p>
        </p:txBody>
      </p:sp>
      <p:pic>
        <p:nvPicPr>
          <p:cNvPr id="8" name="Picture 7" descr="Astronomer Copernicus, or Conversations with God - Wikipedia">
            <a:extLst>
              <a:ext uri="{FF2B5EF4-FFF2-40B4-BE49-F238E27FC236}">
                <a16:creationId xmlns:a16="http://schemas.microsoft.com/office/drawing/2014/main" id="{CCDFB879-7FD6-CE82-842F-DBC4715970DF}"/>
              </a:ext>
            </a:extLst>
          </p:cNvPr>
          <p:cNvPicPr>
            <a:picLocks noChangeAspect="1"/>
          </p:cNvPicPr>
          <p:nvPr/>
        </p:nvPicPr>
        <p:blipFill>
          <a:blip r:embed="rId3"/>
          <a:stretch>
            <a:fillRect/>
          </a:stretch>
        </p:blipFill>
        <p:spPr>
          <a:xfrm>
            <a:off x="6463916" y="2103923"/>
            <a:ext cx="5221623" cy="3673849"/>
          </a:xfrm>
          <a:prstGeom prst="rect">
            <a:avLst/>
          </a:prstGeom>
        </p:spPr>
      </p:pic>
    </p:spTree>
    <p:extLst>
      <p:ext uri="{BB962C8B-B14F-4D97-AF65-F5344CB8AC3E}">
        <p14:creationId xmlns:p14="http://schemas.microsoft.com/office/powerpoint/2010/main" val="2106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2E29-414C-1F94-F34D-DDD72B4437EA}"/>
              </a:ext>
            </a:extLst>
          </p:cNvPr>
          <p:cNvSpPr>
            <a:spLocks noGrp="1"/>
          </p:cNvSpPr>
          <p:nvPr>
            <p:ph type="title"/>
          </p:nvPr>
        </p:nvSpPr>
        <p:spPr/>
        <p:txBody>
          <a:bodyPr/>
          <a:lstStyle/>
          <a:p>
            <a:r>
              <a:rPr lang="en-US" err="1">
                <a:ea typeface="Calibri Light"/>
                <a:cs typeface="Calibri Light"/>
              </a:rPr>
              <a:t>Natuur</a:t>
            </a:r>
            <a:r>
              <a:rPr lang="en-US">
                <a:ea typeface="Calibri Light"/>
                <a:cs typeface="Calibri Light"/>
              </a:rPr>
              <a:t>- </a:t>
            </a:r>
            <a:r>
              <a:rPr lang="en-US" err="1">
                <a:ea typeface="Calibri Light"/>
                <a:cs typeface="Calibri Light"/>
              </a:rPr>
              <a:t>en</a:t>
            </a:r>
            <a:r>
              <a:rPr lang="en-US">
                <a:ea typeface="Calibri Light"/>
                <a:cs typeface="Calibri Light"/>
              </a:rPr>
              <a:t> </a:t>
            </a:r>
            <a:r>
              <a:rPr lang="en-US" err="1">
                <a:ea typeface="Calibri Light"/>
                <a:cs typeface="Calibri Light"/>
              </a:rPr>
              <a:t>sterrenkunde</a:t>
            </a:r>
            <a:endParaRPr lang="en-US" err="1"/>
          </a:p>
        </p:txBody>
      </p:sp>
      <p:sp>
        <p:nvSpPr>
          <p:cNvPr id="3" name="Content Placeholder 2">
            <a:extLst>
              <a:ext uri="{FF2B5EF4-FFF2-40B4-BE49-F238E27FC236}">
                <a16:creationId xmlns:a16="http://schemas.microsoft.com/office/drawing/2014/main" id="{AFEE4C69-C404-07CB-2561-1CFB978B7A46}"/>
              </a:ext>
            </a:extLst>
          </p:cNvPr>
          <p:cNvSpPr>
            <a:spLocks noGrp="1"/>
          </p:cNvSpPr>
          <p:nvPr>
            <p:ph sz="half" idx="1"/>
          </p:nvPr>
        </p:nvSpPr>
        <p:spPr/>
        <p:txBody>
          <a:bodyPr/>
          <a:lstStyle/>
          <a:p>
            <a:pPr>
              <a:buClr>
                <a:srgbClr val="FFFFFF"/>
              </a:buClr>
            </a:pPr>
            <a:r>
              <a:rPr lang="en-US">
                <a:ea typeface="Calibri"/>
                <a:cs typeface="Calibri"/>
              </a:rPr>
              <a:t>Copernicus (1473-1543)</a:t>
            </a:r>
            <a:endParaRPr lang="en-US"/>
          </a:p>
          <a:p>
            <a:pPr>
              <a:buClr>
                <a:srgbClr val="FFFFFF"/>
              </a:buClr>
            </a:pPr>
            <a:r>
              <a:rPr lang="en-US">
                <a:ea typeface="Calibri"/>
                <a:cs typeface="Calibri"/>
              </a:rPr>
              <a:t>Tycho Brahe (1546-1601)</a:t>
            </a:r>
          </a:p>
          <a:p>
            <a:pPr>
              <a:buClr>
                <a:srgbClr val="FFFFFF"/>
              </a:buClr>
            </a:pPr>
            <a:r>
              <a:rPr lang="en-US">
                <a:ea typeface="Calibri"/>
                <a:cs typeface="Calibri"/>
              </a:rPr>
              <a:t>Galileo Galilei (1564-1642)</a:t>
            </a:r>
          </a:p>
          <a:p>
            <a:pPr>
              <a:buClr>
                <a:srgbClr val="FFFFFF"/>
              </a:buClr>
            </a:pPr>
            <a:r>
              <a:rPr lang="en-US">
                <a:ea typeface="Calibri"/>
                <a:cs typeface="Calibri"/>
              </a:rPr>
              <a:t>Johannes Kepler (1571-1630)</a:t>
            </a:r>
          </a:p>
          <a:p>
            <a:pPr>
              <a:buClr>
                <a:srgbClr val="FFFFFF"/>
              </a:buClr>
            </a:pPr>
            <a:r>
              <a:rPr lang="en-US">
                <a:ea typeface="Calibri"/>
                <a:cs typeface="Calibri"/>
              </a:rPr>
              <a:t>Christiaan Huygens (1629-1695)</a:t>
            </a:r>
          </a:p>
          <a:p>
            <a:pPr>
              <a:buClr>
                <a:srgbClr val="FFFFFF"/>
              </a:buClr>
            </a:pPr>
            <a:endParaRPr lang="en-US">
              <a:ea typeface="Calibri"/>
              <a:cs typeface="Calibri"/>
            </a:endParaRPr>
          </a:p>
        </p:txBody>
      </p:sp>
      <p:sp>
        <p:nvSpPr>
          <p:cNvPr id="4" name="Content Placeholder 3">
            <a:extLst>
              <a:ext uri="{FF2B5EF4-FFF2-40B4-BE49-F238E27FC236}">
                <a16:creationId xmlns:a16="http://schemas.microsoft.com/office/drawing/2014/main" id="{37137255-8CE8-1C2E-3C00-4FFE89368564}"/>
              </a:ext>
            </a:extLst>
          </p:cNvPr>
          <p:cNvSpPr>
            <a:spLocks noGrp="1"/>
          </p:cNvSpPr>
          <p:nvPr>
            <p:ph sz="half" idx="2"/>
          </p:nvPr>
        </p:nvSpPr>
        <p:spPr/>
        <p:txBody>
          <a:bodyPr/>
          <a:lstStyle/>
          <a:p>
            <a:r>
              <a:rPr lang="en-US">
                <a:ea typeface="Calibri"/>
                <a:cs typeface="Calibri"/>
              </a:rPr>
              <a:t>Kalender</a:t>
            </a:r>
          </a:p>
          <a:p>
            <a:pPr>
              <a:buClr>
                <a:srgbClr val="FFFFFF"/>
              </a:buClr>
            </a:pPr>
            <a:r>
              <a:rPr lang="en-US" err="1">
                <a:ea typeface="Calibri"/>
                <a:cs typeface="Calibri"/>
              </a:rPr>
              <a:t>Tijd</a:t>
            </a:r>
            <a:endParaRPr lang="en-US">
              <a:ea typeface="Calibri"/>
              <a:cs typeface="Calibri"/>
            </a:endParaRPr>
          </a:p>
          <a:p>
            <a:pPr>
              <a:buClr>
                <a:srgbClr val="FFFFFF"/>
              </a:buClr>
            </a:pPr>
            <a:r>
              <a:rPr lang="en-US" err="1">
                <a:ea typeface="Calibri"/>
                <a:cs typeface="Calibri"/>
              </a:rPr>
              <a:t>Beschrijven</a:t>
            </a:r>
            <a:r>
              <a:rPr lang="en-US">
                <a:ea typeface="Calibri"/>
                <a:cs typeface="Calibri"/>
              </a:rPr>
              <a:t> van </a:t>
            </a:r>
            <a:r>
              <a:rPr lang="en-US" err="1">
                <a:ea typeface="Calibri"/>
                <a:cs typeface="Calibri"/>
              </a:rPr>
              <a:t>banen</a:t>
            </a:r>
            <a:r>
              <a:rPr lang="en-US">
                <a:ea typeface="Calibri"/>
                <a:cs typeface="Calibri"/>
              </a:rPr>
              <a:t> van </a:t>
            </a:r>
            <a:r>
              <a:rPr lang="en-US" err="1">
                <a:ea typeface="Calibri"/>
                <a:cs typeface="Calibri"/>
              </a:rPr>
              <a:t>planeten</a:t>
            </a:r>
            <a:endParaRPr lang="en-US">
              <a:ea typeface="Calibri"/>
              <a:cs typeface="Calibri"/>
            </a:endParaRPr>
          </a:p>
          <a:p>
            <a:pPr>
              <a:buClr>
                <a:srgbClr val="FFFFFF"/>
              </a:buClr>
            </a:pPr>
            <a:r>
              <a:rPr lang="en-US" err="1">
                <a:ea typeface="Calibri"/>
                <a:cs typeface="Calibri"/>
              </a:rPr>
              <a:t>Observaties</a:t>
            </a:r>
          </a:p>
        </p:txBody>
      </p:sp>
    </p:spTree>
    <p:extLst>
      <p:ext uri="{BB962C8B-B14F-4D97-AF65-F5344CB8AC3E}">
        <p14:creationId xmlns:p14="http://schemas.microsoft.com/office/powerpoint/2010/main" val="53982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4506-3137-229B-B850-6DD3530EB5BD}"/>
              </a:ext>
            </a:extLst>
          </p:cNvPr>
          <p:cNvSpPr>
            <a:spLocks noGrp="1"/>
          </p:cNvSpPr>
          <p:nvPr>
            <p:ph type="title"/>
          </p:nvPr>
        </p:nvSpPr>
        <p:spPr/>
        <p:txBody>
          <a:bodyPr/>
          <a:lstStyle/>
          <a:p>
            <a:r>
              <a:rPr lang="en-NL"/>
              <a:t>Nicolaus Copernicus</a:t>
            </a:r>
          </a:p>
        </p:txBody>
      </p:sp>
      <p:sp>
        <p:nvSpPr>
          <p:cNvPr id="3" name="Content Placeholder 2">
            <a:extLst>
              <a:ext uri="{FF2B5EF4-FFF2-40B4-BE49-F238E27FC236}">
                <a16:creationId xmlns:a16="http://schemas.microsoft.com/office/drawing/2014/main" id="{EFD497A7-97E0-744F-D418-55768F5BADAA}"/>
              </a:ext>
            </a:extLst>
          </p:cNvPr>
          <p:cNvSpPr>
            <a:spLocks noGrp="1"/>
          </p:cNvSpPr>
          <p:nvPr>
            <p:ph idx="1"/>
          </p:nvPr>
        </p:nvSpPr>
        <p:spPr>
          <a:xfrm>
            <a:off x="685801" y="1341321"/>
            <a:ext cx="10131425" cy="3649133"/>
          </a:xfrm>
        </p:spPr>
        <p:txBody>
          <a:bodyPr/>
          <a:lstStyle/>
          <a:p>
            <a:r>
              <a:rPr lang="en-NL"/>
              <a:t>Kalender </a:t>
            </a:r>
            <a:r>
              <a:rPr lang="en-NL" err="1"/>
              <a:t>reformeren</a:t>
            </a:r>
            <a:endParaRPr lang="en-US" err="1"/>
          </a:p>
          <a:p>
            <a:r>
              <a:rPr lang="en-NL"/>
              <a:t>De revolutionibus </a:t>
            </a:r>
            <a:r>
              <a:rPr lang="en-NL" err="1"/>
              <a:t>orbium</a:t>
            </a:r>
            <a:r>
              <a:rPr lang="en-NL"/>
              <a:t> </a:t>
            </a:r>
            <a:r>
              <a:rPr lang="en-NL" err="1"/>
              <a:t>celestium</a:t>
            </a:r>
            <a:r>
              <a:rPr lang="en-NL"/>
              <a:t>, 1543</a:t>
            </a:r>
            <a:endParaRPr lang="en-NL">
              <a:ea typeface="Calibri"/>
              <a:cs typeface="Calibri"/>
            </a:endParaRPr>
          </a:p>
          <a:p>
            <a:r>
              <a:rPr lang="en-NL"/>
              <a:t>Als </a:t>
            </a:r>
            <a:r>
              <a:rPr lang="en-NL" err="1"/>
              <a:t>hypothese</a:t>
            </a:r>
            <a:r>
              <a:rPr lang="en-NL"/>
              <a:t> </a:t>
            </a:r>
            <a:r>
              <a:rPr lang="en-NL" err="1"/>
              <a:t>geformuleerd</a:t>
            </a:r>
            <a:endParaRPr lang="en-NL" err="1">
              <a:ea typeface="Calibri"/>
              <a:cs typeface="Calibri"/>
            </a:endParaRPr>
          </a:p>
        </p:txBody>
      </p:sp>
      <p:pic>
        <p:nvPicPr>
          <p:cNvPr id="4" name="Picture 3" descr="Nicolaus Copernicus - Wikipedia">
            <a:extLst>
              <a:ext uri="{FF2B5EF4-FFF2-40B4-BE49-F238E27FC236}">
                <a16:creationId xmlns:a16="http://schemas.microsoft.com/office/drawing/2014/main" id="{EEEA847A-6F1A-2AA8-C002-94C4FEEECDD8}"/>
              </a:ext>
            </a:extLst>
          </p:cNvPr>
          <p:cNvPicPr>
            <a:picLocks noChangeAspect="1"/>
          </p:cNvPicPr>
          <p:nvPr/>
        </p:nvPicPr>
        <p:blipFill>
          <a:blip r:embed="rId3"/>
          <a:stretch>
            <a:fillRect/>
          </a:stretch>
        </p:blipFill>
        <p:spPr>
          <a:xfrm>
            <a:off x="7572279" y="1715643"/>
            <a:ext cx="2974109" cy="3688410"/>
          </a:xfrm>
          <a:prstGeom prst="rect">
            <a:avLst/>
          </a:prstGeom>
        </p:spPr>
      </p:pic>
    </p:spTree>
    <p:extLst>
      <p:ext uri="{BB962C8B-B14F-4D97-AF65-F5344CB8AC3E}">
        <p14:creationId xmlns:p14="http://schemas.microsoft.com/office/powerpoint/2010/main" val="424720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266D-23ED-00F7-B4F3-B11E6CD2FA4C}"/>
              </a:ext>
            </a:extLst>
          </p:cNvPr>
          <p:cNvSpPr>
            <a:spLocks noGrp="1"/>
          </p:cNvSpPr>
          <p:nvPr>
            <p:ph type="title"/>
          </p:nvPr>
        </p:nvSpPr>
        <p:spPr/>
        <p:txBody>
          <a:bodyPr/>
          <a:lstStyle/>
          <a:p>
            <a:r>
              <a:rPr lang="en-NL"/>
              <a:t>Tycho Brahe</a:t>
            </a:r>
          </a:p>
        </p:txBody>
      </p:sp>
      <p:sp>
        <p:nvSpPr>
          <p:cNvPr id="3" name="Content Placeholder 2">
            <a:extLst>
              <a:ext uri="{FF2B5EF4-FFF2-40B4-BE49-F238E27FC236}">
                <a16:creationId xmlns:a16="http://schemas.microsoft.com/office/drawing/2014/main" id="{5370CDBA-1AA1-7D7D-A594-BA06C6DC53AF}"/>
              </a:ext>
            </a:extLst>
          </p:cNvPr>
          <p:cNvSpPr>
            <a:spLocks noGrp="1"/>
          </p:cNvSpPr>
          <p:nvPr>
            <p:ph idx="1"/>
          </p:nvPr>
        </p:nvSpPr>
        <p:spPr/>
        <p:txBody>
          <a:bodyPr vert="horz" lIns="91440" tIns="45720" rIns="91440" bIns="45720" rtlCol="0" anchor="t">
            <a:normAutofit/>
          </a:bodyPr>
          <a:lstStyle/>
          <a:p>
            <a:r>
              <a:rPr lang="en-US">
                <a:ea typeface="+mn-lt"/>
                <a:cs typeface="+mn-lt"/>
              </a:rPr>
              <a:t>Koning Frederick II van </a:t>
            </a:r>
            <a:r>
              <a:rPr lang="en-US" err="1">
                <a:ea typeface="+mn-lt"/>
                <a:cs typeface="+mn-lt"/>
              </a:rPr>
              <a:t>Denemarken</a:t>
            </a:r>
            <a:r>
              <a:rPr lang="en-US">
                <a:ea typeface="+mn-lt"/>
                <a:cs typeface="+mn-lt"/>
              </a:rPr>
              <a:t>, 1576</a:t>
            </a:r>
            <a:endParaRPr lang="en-NL">
              <a:ea typeface="+mn-lt"/>
              <a:cs typeface="+mn-lt"/>
            </a:endParaRPr>
          </a:p>
          <a:p>
            <a:r>
              <a:rPr lang="en-NL">
                <a:ea typeface="Calibri"/>
                <a:cs typeface="Calibri"/>
              </a:rPr>
              <a:t>Nauwkeurige observaties</a:t>
            </a:r>
            <a:endParaRPr lang="en-NL"/>
          </a:p>
        </p:txBody>
      </p:sp>
      <p:pic>
        <p:nvPicPr>
          <p:cNvPr id="4" name="Picture 3" descr="Tycho Brahe - Wikipedia">
            <a:extLst>
              <a:ext uri="{FF2B5EF4-FFF2-40B4-BE49-F238E27FC236}">
                <a16:creationId xmlns:a16="http://schemas.microsoft.com/office/drawing/2014/main" id="{9C75BB7C-4C93-EECC-3652-C3EB13FC5F69}"/>
              </a:ext>
            </a:extLst>
          </p:cNvPr>
          <p:cNvPicPr>
            <a:picLocks noChangeAspect="1"/>
          </p:cNvPicPr>
          <p:nvPr/>
        </p:nvPicPr>
        <p:blipFill>
          <a:blip r:embed="rId3"/>
          <a:stretch>
            <a:fillRect/>
          </a:stretch>
        </p:blipFill>
        <p:spPr>
          <a:xfrm>
            <a:off x="7402945" y="1399032"/>
            <a:ext cx="2743200" cy="4059936"/>
          </a:xfrm>
          <a:prstGeom prst="rect">
            <a:avLst/>
          </a:prstGeom>
        </p:spPr>
      </p:pic>
    </p:spTree>
    <p:extLst>
      <p:ext uri="{BB962C8B-B14F-4D97-AF65-F5344CB8AC3E}">
        <p14:creationId xmlns:p14="http://schemas.microsoft.com/office/powerpoint/2010/main" val="1656832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AB53-4511-38AC-EA77-C7857BFC048E}"/>
              </a:ext>
            </a:extLst>
          </p:cNvPr>
          <p:cNvSpPr>
            <a:spLocks noGrp="1"/>
          </p:cNvSpPr>
          <p:nvPr>
            <p:ph type="title"/>
          </p:nvPr>
        </p:nvSpPr>
        <p:spPr/>
        <p:txBody>
          <a:bodyPr/>
          <a:lstStyle/>
          <a:p>
            <a:r>
              <a:rPr lang="en-NL"/>
              <a:t>Galileo Galilei</a:t>
            </a:r>
          </a:p>
        </p:txBody>
      </p:sp>
      <p:sp>
        <p:nvSpPr>
          <p:cNvPr id="3" name="Content Placeholder 2">
            <a:extLst>
              <a:ext uri="{FF2B5EF4-FFF2-40B4-BE49-F238E27FC236}">
                <a16:creationId xmlns:a16="http://schemas.microsoft.com/office/drawing/2014/main" id="{1F25575E-1CCF-05B5-A59F-AB28777FA81F}"/>
              </a:ext>
            </a:extLst>
          </p:cNvPr>
          <p:cNvSpPr>
            <a:spLocks noGrp="1"/>
          </p:cNvSpPr>
          <p:nvPr>
            <p:ph idx="1"/>
          </p:nvPr>
        </p:nvSpPr>
        <p:spPr/>
        <p:txBody>
          <a:bodyPr vert="horz" lIns="91440" tIns="45720" rIns="91440" bIns="45720" rtlCol="0" anchor="t">
            <a:normAutofit/>
          </a:bodyPr>
          <a:lstStyle/>
          <a:p>
            <a:r>
              <a:rPr lang="en-US" err="1">
                <a:ea typeface="+mn-lt"/>
                <a:cs typeface="+mn-lt"/>
              </a:rPr>
              <a:t>Botsing</a:t>
            </a:r>
            <a:r>
              <a:rPr lang="en-US">
                <a:ea typeface="+mn-lt"/>
                <a:cs typeface="+mn-lt"/>
              </a:rPr>
              <a:t> met de </a:t>
            </a:r>
            <a:r>
              <a:rPr lang="en-US" err="1">
                <a:ea typeface="+mn-lt"/>
                <a:cs typeface="+mn-lt"/>
              </a:rPr>
              <a:t>Katholieke</a:t>
            </a:r>
            <a:r>
              <a:rPr lang="en-US">
                <a:ea typeface="+mn-lt"/>
                <a:cs typeface="+mn-lt"/>
              </a:rPr>
              <a:t> </a:t>
            </a:r>
            <a:r>
              <a:rPr lang="en-US" err="1">
                <a:ea typeface="+mn-lt"/>
                <a:cs typeface="+mn-lt"/>
              </a:rPr>
              <a:t>kerk</a:t>
            </a:r>
            <a:r>
              <a:rPr lang="en-US">
                <a:ea typeface="+mn-lt"/>
                <a:cs typeface="+mn-lt"/>
              </a:rPr>
              <a:t>, 1632</a:t>
            </a:r>
            <a:endParaRPr lang="en-NL">
              <a:ea typeface="+mn-lt"/>
              <a:cs typeface="+mn-lt"/>
            </a:endParaRPr>
          </a:p>
          <a:p>
            <a:r>
              <a:rPr lang="en-US" err="1">
                <a:ea typeface="+mn-lt"/>
                <a:cs typeface="+mn-lt"/>
              </a:rPr>
              <a:t>Beweging</a:t>
            </a:r>
            <a:r>
              <a:rPr lang="en-US">
                <a:ea typeface="+mn-lt"/>
                <a:cs typeface="+mn-lt"/>
              </a:rPr>
              <a:t> van </a:t>
            </a:r>
            <a:r>
              <a:rPr lang="en-US" err="1">
                <a:ea typeface="+mn-lt"/>
                <a:cs typeface="+mn-lt"/>
              </a:rPr>
              <a:t>een</a:t>
            </a:r>
            <a:r>
              <a:rPr lang="en-US">
                <a:ea typeface="+mn-lt"/>
                <a:cs typeface="+mn-lt"/>
              </a:rPr>
              <a:t> </a:t>
            </a:r>
            <a:r>
              <a:rPr lang="en-US" err="1">
                <a:ea typeface="+mn-lt"/>
                <a:cs typeface="+mn-lt"/>
              </a:rPr>
              <a:t>projectiel</a:t>
            </a:r>
            <a:endParaRPr lang="en-NL" err="1">
              <a:ea typeface="+mn-lt"/>
              <a:cs typeface="+mn-lt"/>
            </a:endParaRPr>
          </a:p>
          <a:p>
            <a:endParaRPr lang="en-NL"/>
          </a:p>
        </p:txBody>
      </p:sp>
      <p:pic>
        <p:nvPicPr>
          <p:cNvPr id="4" name="Picture 3" descr="Galileo Galilei - Wikipedia">
            <a:extLst>
              <a:ext uri="{FF2B5EF4-FFF2-40B4-BE49-F238E27FC236}">
                <a16:creationId xmlns:a16="http://schemas.microsoft.com/office/drawing/2014/main" id="{F5BB5284-C865-F00E-22F4-60142FF5F5C4}"/>
              </a:ext>
            </a:extLst>
          </p:cNvPr>
          <p:cNvPicPr>
            <a:picLocks noChangeAspect="1"/>
          </p:cNvPicPr>
          <p:nvPr/>
        </p:nvPicPr>
        <p:blipFill>
          <a:blip r:embed="rId3"/>
          <a:stretch>
            <a:fillRect/>
          </a:stretch>
        </p:blipFill>
        <p:spPr>
          <a:xfrm>
            <a:off x="7202824" y="2308318"/>
            <a:ext cx="2943321" cy="3311242"/>
          </a:xfrm>
          <a:prstGeom prst="rect">
            <a:avLst/>
          </a:prstGeom>
        </p:spPr>
      </p:pic>
    </p:spTree>
    <p:extLst>
      <p:ext uri="{BB962C8B-B14F-4D97-AF65-F5344CB8AC3E}">
        <p14:creationId xmlns:p14="http://schemas.microsoft.com/office/powerpoint/2010/main" val="152515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24C9-3E85-5870-FEBF-98A3E4FB2771}"/>
              </a:ext>
            </a:extLst>
          </p:cNvPr>
          <p:cNvSpPr>
            <a:spLocks noGrp="1"/>
          </p:cNvSpPr>
          <p:nvPr>
            <p:ph type="title"/>
          </p:nvPr>
        </p:nvSpPr>
        <p:spPr/>
        <p:txBody>
          <a:bodyPr/>
          <a:lstStyle/>
          <a:p>
            <a:r>
              <a:rPr lang="en-NL"/>
              <a:t>Johannes Kepler</a:t>
            </a:r>
          </a:p>
        </p:txBody>
      </p:sp>
      <p:sp>
        <p:nvSpPr>
          <p:cNvPr id="3" name="Content Placeholder 2">
            <a:extLst>
              <a:ext uri="{FF2B5EF4-FFF2-40B4-BE49-F238E27FC236}">
                <a16:creationId xmlns:a16="http://schemas.microsoft.com/office/drawing/2014/main" id="{62DFACDB-B133-194D-BDE9-8526AAC188B4}"/>
              </a:ext>
            </a:extLst>
          </p:cNvPr>
          <p:cNvSpPr>
            <a:spLocks noGrp="1"/>
          </p:cNvSpPr>
          <p:nvPr>
            <p:ph idx="1"/>
          </p:nvPr>
        </p:nvSpPr>
        <p:spPr/>
        <p:txBody>
          <a:bodyPr vert="horz" lIns="91440" tIns="45720" rIns="91440" bIns="45720" rtlCol="0" anchor="t">
            <a:normAutofit/>
          </a:bodyPr>
          <a:lstStyle/>
          <a:p>
            <a:r>
              <a:rPr lang="en-US" err="1"/>
              <a:t>Assistent</a:t>
            </a:r>
            <a:r>
              <a:rPr lang="en-US"/>
              <a:t> van Tycho Brahe</a:t>
            </a:r>
            <a:endParaRPr lang="en-NL"/>
          </a:p>
          <a:p>
            <a:r>
              <a:rPr lang="en-US" err="1"/>
              <a:t>Mysterium</a:t>
            </a:r>
            <a:r>
              <a:rPr lang="en-US"/>
              <a:t> </a:t>
            </a:r>
            <a:r>
              <a:rPr lang="en-US" err="1"/>
              <a:t>cosmographicum</a:t>
            </a:r>
            <a:r>
              <a:rPr lang="en-US"/>
              <a:t>, 1596</a:t>
            </a:r>
            <a:endParaRPr lang="en-NL"/>
          </a:p>
          <a:p>
            <a:r>
              <a:rPr lang="en-US" err="1"/>
              <a:t>Astronomia</a:t>
            </a:r>
            <a:r>
              <a:rPr lang="en-US"/>
              <a:t> nova, 1609</a:t>
            </a:r>
            <a:endParaRPr lang="en-NL"/>
          </a:p>
          <a:p>
            <a:r>
              <a:rPr lang="en-US" err="1"/>
              <a:t>Harmonice</a:t>
            </a:r>
            <a:r>
              <a:rPr lang="en-US"/>
              <a:t> mundi, 1619</a:t>
            </a:r>
            <a:endParaRPr lang="en-NL"/>
          </a:p>
        </p:txBody>
      </p:sp>
      <p:pic>
        <p:nvPicPr>
          <p:cNvPr id="4" name="Picture 3">
            <a:extLst>
              <a:ext uri="{FF2B5EF4-FFF2-40B4-BE49-F238E27FC236}">
                <a16:creationId xmlns:a16="http://schemas.microsoft.com/office/drawing/2014/main" id="{7B96DDED-396E-94BB-DA8E-DF2EDFE39191}"/>
              </a:ext>
            </a:extLst>
          </p:cNvPr>
          <p:cNvPicPr>
            <a:picLocks noChangeAspect="1"/>
          </p:cNvPicPr>
          <p:nvPr/>
        </p:nvPicPr>
        <p:blipFill>
          <a:blip r:embed="rId3"/>
          <a:stretch>
            <a:fillRect/>
          </a:stretch>
        </p:blipFill>
        <p:spPr>
          <a:xfrm>
            <a:off x="8132505" y="1865019"/>
            <a:ext cx="2927735" cy="3125163"/>
          </a:xfrm>
          <a:prstGeom prst="rect">
            <a:avLst/>
          </a:prstGeom>
        </p:spPr>
      </p:pic>
      <p:sp>
        <p:nvSpPr>
          <p:cNvPr id="5" name="TextBox 4">
            <a:extLst>
              <a:ext uri="{FF2B5EF4-FFF2-40B4-BE49-F238E27FC236}">
                <a16:creationId xmlns:a16="http://schemas.microsoft.com/office/drawing/2014/main" id="{D37D41BB-9433-FF60-B4D0-4BFFB8DC512E}"/>
              </a:ext>
            </a:extLst>
          </p:cNvPr>
          <p:cNvSpPr txBox="1"/>
          <p:nvPr/>
        </p:nvSpPr>
        <p:spPr>
          <a:xfrm>
            <a:off x="8151640" y="5091573"/>
            <a:ext cx="28786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Bron: A history of mathematics Pearson 2008 (figure 13.26)</a:t>
            </a:r>
          </a:p>
        </p:txBody>
      </p:sp>
    </p:spTree>
    <p:extLst>
      <p:ext uri="{BB962C8B-B14F-4D97-AF65-F5344CB8AC3E}">
        <p14:creationId xmlns:p14="http://schemas.microsoft.com/office/powerpoint/2010/main" val="2097839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14</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Celestial</vt:lpstr>
      <vt:lpstr>Wetenschappelijke revolutie</vt:lpstr>
      <vt:lpstr>Inhoud</vt:lpstr>
      <vt:lpstr>Historische context</vt:lpstr>
      <vt:lpstr>De Wetenschappelijke Revolutie</vt:lpstr>
      <vt:lpstr>Natuur- en sterrenkunde</vt:lpstr>
      <vt:lpstr>Nicolaus Copernicus</vt:lpstr>
      <vt:lpstr>Tycho Brahe</vt:lpstr>
      <vt:lpstr>Galileo Galilei</vt:lpstr>
      <vt:lpstr>Johannes Kepler</vt:lpstr>
      <vt:lpstr>Christiaan Huygens</vt:lpstr>
      <vt:lpstr>Algebra</vt:lpstr>
      <vt:lpstr>Cardano, Tartaglia, en Ferrari</vt:lpstr>
      <vt:lpstr>François Viète</vt:lpstr>
      <vt:lpstr>Pierre de Fermat &amp; Réné Descartes</vt:lpstr>
      <vt:lpstr>Infinitesimaalrekening</vt:lpstr>
      <vt:lpstr>Luca Valerio &amp; Simon Stevin</vt:lpstr>
      <vt:lpstr>Bonaventura Cavalieri</vt:lpstr>
      <vt:lpstr>Pierre de Fermat</vt:lpstr>
      <vt:lpstr>Réné Descartes</vt:lpstr>
      <vt:lpstr>Isaac Barrow</vt:lpstr>
      <vt:lpstr>Isaac Newton</vt:lpstr>
      <vt:lpstr>Gottfried Wilhelm Leibniz</vt:lpstr>
      <vt:lpstr>Wiskunde en kunst</vt:lpstr>
      <vt:lpstr>Wiskunde en kunst</vt:lpstr>
      <vt:lpstr>Leon Battista Alberti</vt:lpstr>
      <vt:lpstr>Albrecht Dürer</vt:lpstr>
      <vt:lpstr>Conclusie</vt:lpstr>
      <vt:lpstr>Bronnen</vt:lpstr>
      <vt:lpstr>Bronnen Schilderijen</vt:lpstr>
      <vt:lpstr>Bronnen Schilderijen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Hendriks, J.S. (Jagna)</dc:creator>
  <cp:revision>177</cp:revision>
  <dcterms:created xsi:type="dcterms:W3CDTF">2025-02-26T15:22:20Z</dcterms:created>
  <dcterms:modified xsi:type="dcterms:W3CDTF">2025-03-04T12:00:25Z</dcterms:modified>
</cp:coreProperties>
</file>