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2" r:id="rId4"/>
    <p:sldMasterId id="214748367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</p:sldIdLst>
  <p:sldSz cy="5143500" cx="9144000"/>
  <p:notesSz cx="6858000" cy="9144000"/>
  <p:embeddedFontLst>
    <p:embeddedFont>
      <p:font typeface="Rozha One"/>
      <p:regular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RozhaOne-regular.fntdata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a856eec83f_2_6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ga856eec83f_2_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3cedc6f578_1_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g33cedc6f578_1_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e3e71f1ab1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g2e3e71f1ab1_0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30b07a0447_0_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g330b07a0447_0_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3e8712e4f1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g33e8712e4f1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3e8712e4f1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g33e8712e4f1_0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3e8712e4f1_0_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g33e8712e4f1_0_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3e8712e4f1_0_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g33e8712e4f1_0_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3e8712e4f1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3e8712e4f1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3e8712e4f1_0_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g33e8712e4f1_0_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3e8712e4f1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3e8712e4f1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d93eaf56c6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g2d93eaf56c6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3e8712e4f1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3e8712e4f1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3e8712e4f1_0_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g33e8712e4f1_0_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3e8712e4f1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3e8712e4f1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3e8712e4f1_1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g33e8712e4f1_1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3e8712e4f1_1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g33e8712e4f1_1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e3e71f1ab1_0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g2e3e71f1ab1_0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a856eec83f_2_149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ga856eec83f_2_14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33089b2df1_0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Chandragupta I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Samudragupta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Chandragupta II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Prabhavatigupta &amp; Rudrasena II (Vakataka)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Glorie in gebied en cultuur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Kumaragupta (415–455)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Vrede, vrijheid in religie en cultuur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Skandagupta (455-467) 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Budhagupta (467-497)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Onder nakomelingen verging het rijk </a:t>
            </a:r>
            <a:endParaRPr/>
          </a:p>
        </p:txBody>
      </p:sp>
      <p:sp>
        <p:nvSpPr>
          <p:cNvPr id="126" name="Google Shape;126;g333089b2df1_0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33089b2df1_0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g333089b2df1_0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33089b2df1_0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g333089b2df1_0_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a856eec83f_2_1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ga856eec83f_2_1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3d7cf0ca96_0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g33d7cf0ca96_0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d93eaf56c6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g2d93eaf56c6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e3e71f1ab1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g2e3e71f1ab1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pptmon.com/" TargetMode="External"/><Relationship Id="rId3" Type="http://schemas.openxmlformats.org/officeDocument/2006/relationships/image" Target="../media/image1.png"/><Relationship Id="rId4" Type="http://schemas.openxmlformats.org/officeDocument/2006/relationships/hyperlink" Target="http://www.pptmon.com/" TargetMode="Externa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pptmon.com/" TargetMode="External"/><Relationship Id="rId3" Type="http://schemas.openxmlformats.org/officeDocument/2006/relationships/image" Target="../media/image1.png"/><Relationship Id="rId4" Type="http://schemas.openxmlformats.org/officeDocument/2006/relationships/hyperlink" Target="http://www.pptmon.com/" TargetMode="Externa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pptmon.com/" TargetMode="External"/><Relationship Id="rId3" Type="http://schemas.openxmlformats.org/officeDocument/2006/relationships/image" Target="../media/image1.png"/><Relationship Id="rId4" Type="http://schemas.openxmlformats.org/officeDocument/2006/relationships/hyperlink" Target="http://www.pptmon.com/" TargetMode="Externa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pptmon.com/" TargetMode="External"/><Relationship Id="rId3" Type="http://schemas.openxmlformats.org/officeDocument/2006/relationships/image" Target="../media/image1.png"/><Relationship Id="rId4" Type="http://schemas.openxmlformats.org/officeDocument/2006/relationships/hyperlink" Target="http://www.pptmon.com/" TargetMode="Externa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pptmon.com/" TargetMode="External"/><Relationship Id="rId3" Type="http://schemas.openxmlformats.org/officeDocument/2006/relationships/image" Target="../media/image1.png"/><Relationship Id="rId4" Type="http://schemas.openxmlformats.org/officeDocument/2006/relationships/hyperlink" Target="http://www.pptmon.com/" TargetMode="Externa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pptmon.com/" TargetMode="External"/><Relationship Id="rId3" Type="http://schemas.openxmlformats.org/officeDocument/2006/relationships/image" Target="../media/image1.png"/><Relationship Id="rId4" Type="http://schemas.openxmlformats.org/officeDocument/2006/relationships/hyperlink" Target="http://www.pptmon.com/" TargetMode="Externa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pptmon.com/" TargetMode="External"/><Relationship Id="rId3" Type="http://schemas.openxmlformats.org/officeDocument/2006/relationships/image" Target="../media/image1.png"/><Relationship Id="rId4" Type="http://schemas.openxmlformats.org/officeDocument/2006/relationships/hyperlink" Target="http://www.pptmon.com/" TargetMode="Externa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pptmon.com/" TargetMode="External"/><Relationship Id="rId3" Type="http://schemas.openxmlformats.org/officeDocument/2006/relationships/image" Target="../media/image1.png"/><Relationship Id="rId4" Type="http://schemas.openxmlformats.org/officeDocument/2006/relationships/hyperlink" Target="http://www.pptmon.com/" TargetMode="Externa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pptmon.com/" TargetMode="External"/><Relationship Id="rId3" Type="http://schemas.openxmlformats.org/officeDocument/2006/relationships/image" Target="../media/image1.png"/><Relationship Id="rId4" Type="http://schemas.openxmlformats.org/officeDocument/2006/relationships/hyperlink" Target="http://www.pptmon.com/" TargetMode="Externa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pptmon.com/" TargetMode="External"/><Relationship Id="rId3" Type="http://schemas.openxmlformats.org/officeDocument/2006/relationships/image" Target="../media/image1.png"/><Relationship Id="rId4" Type="http://schemas.openxmlformats.org/officeDocument/2006/relationships/hyperlink" Target="http://www.pptmon.com/" TargetMode="Externa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pptmon.com/" TargetMode="External"/><Relationship Id="rId3" Type="http://schemas.openxmlformats.org/officeDocument/2006/relationships/image" Target="../media/image1.png"/><Relationship Id="rId4" Type="http://schemas.openxmlformats.org/officeDocument/2006/relationships/hyperlink" Target="http://www.pptmon.com/" TargetMode="Externa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pptmon.com/" TargetMode="External"/><Relationship Id="rId3" Type="http://schemas.openxmlformats.org/officeDocument/2006/relationships/image" Target="../media/image1.png"/><Relationship Id="rId4" Type="http://schemas.openxmlformats.org/officeDocument/2006/relationships/hyperlink" Target="http://www.pptmon.com/" TargetMode="Externa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pptmon.com/" TargetMode="External"/><Relationship Id="rId3" Type="http://schemas.openxmlformats.org/officeDocument/2006/relationships/image" Target="../media/image1.png"/><Relationship Id="rId4" Type="http://schemas.openxmlformats.org/officeDocument/2006/relationships/hyperlink" Target="http://www.pptmon.com/" TargetMode="Externa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PTMON title" showMasterSp="0">
  <p:cSld name="PPTMON title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4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5427" y="5297943"/>
            <a:ext cx="1853804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4"/>
          <p:cNvSpPr txBox="1"/>
          <p:nvPr/>
        </p:nvSpPr>
        <p:spPr>
          <a:xfrm>
            <a:off x="3054769" y="5297943"/>
            <a:ext cx="2017973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ko" sz="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4"/>
          <p:cNvSpPr/>
          <p:nvPr/>
        </p:nvSpPr>
        <p:spPr>
          <a:xfrm flipH="1">
            <a:off x="1695449" y="1055988"/>
            <a:ext cx="5753102" cy="3031524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63500" rotWithShape="0" algn="tl" dir="2700000" dist="63500">
              <a:srgbClr val="000000">
                <a:alpha val="29803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5747E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14"/>
          <p:cNvSpPr/>
          <p:nvPr/>
        </p:nvSpPr>
        <p:spPr>
          <a:xfrm flipH="1">
            <a:off x="1789650" y="1150200"/>
            <a:ext cx="5564700" cy="2843100"/>
          </a:xfrm>
          <a:prstGeom prst="rect">
            <a:avLst/>
          </a:prstGeom>
          <a:noFill/>
          <a:ln cap="flat" cmpd="sng" w="12700">
            <a:solidFill>
              <a:srgbClr val="4C3A4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5747E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PTMON slide">
  <p:cSld name="PPTMON slide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5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5427" y="5297943"/>
            <a:ext cx="1853804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5"/>
          <p:cNvSpPr txBox="1"/>
          <p:nvPr/>
        </p:nvSpPr>
        <p:spPr>
          <a:xfrm>
            <a:off x="3054769" y="5297943"/>
            <a:ext cx="2017973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PPTMON slide">
  <p:cSld name="1_PPTMON slide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6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5427" y="5297943"/>
            <a:ext cx="1853804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6"/>
          <p:cNvSpPr txBox="1"/>
          <p:nvPr/>
        </p:nvSpPr>
        <p:spPr>
          <a:xfrm>
            <a:off x="3054769" y="5297943"/>
            <a:ext cx="2017973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6"/>
          <p:cNvSpPr/>
          <p:nvPr>
            <p:ph idx="2" type="pic"/>
          </p:nvPr>
        </p:nvSpPr>
        <p:spPr>
          <a:xfrm>
            <a:off x="5489670" y="866197"/>
            <a:ext cx="2751427" cy="341110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1" anchor="ctr" bIns="34275" lIns="68575" spcFirstLastPara="1" rIns="68575" wrap="square" tIns="7290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PPTMON slide">
  <p:cSld name="2_PPTMON slide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7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5427" y="5297943"/>
            <a:ext cx="1853804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7"/>
          <p:cNvSpPr txBox="1"/>
          <p:nvPr/>
        </p:nvSpPr>
        <p:spPr>
          <a:xfrm>
            <a:off x="3054769" y="5297943"/>
            <a:ext cx="2017973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7"/>
          <p:cNvSpPr/>
          <p:nvPr>
            <p:ph idx="2" type="pic"/>
          </p:nvPr>
        </p:nvSpPr>
        <p:spPr>
          <a:xfrm>
            <a:off x="1127607" y="1673300"/>
            <a:ext cx="1460314" cy="146031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1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Google Shape;69;p17"/>
          <p:cNvSpPr/>
          <p:nvPr>
            <p:ph idx="3" type="pic"/>
          </p:nvPr>
        </p:nvSpPr>
        <p:spPr>
          <a:xfrm>
            <a:off x="6556079" y="1673300"/>
            <a:ext cx="1460314" cy="146031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1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Google Shape;70;p17"/>
          <p:cNvSpPr/>
          <p:nvPr>
            <p:ph idx="4" type="pic"/>
          </p:nvPr>
        </p:nvSpPr>
        <p:spPr>
          <a:xfrm>
            <a:off x="4746588" y="1673300"/>
            <a:ext cx="1460314" cy="146031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1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7"/>
          <p:cNvSpPr/>
          <p:nvPr>
            <p:ph idx="5" type="pic"/>
          </p:nvPr>
        </p:nvSpPr>
        <p:spPr>
          <a:xfrm>
            <a:off x="2937098" y="1673300"/>
            <a:ext cx="1460314" cy="146031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1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PPTMON slide">
  <p:cSld name="3_PPTMON slide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8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5427" y="5297943"/>
            <a:ext cx="1853804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8"/>
          <p:cNvSpPr txBox="1"/>
          <p:nvPr/>
        </p:nvSpPr>
        <p:spPr>
          <a:xfrm>
            <a:off x="3054769" y="5297943"/>
            <a:ext cx="2017973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18"/>
          <p:cNvSpPr/>
          <p:nvPr>
            <p:ph idx="2" type="pic"/>
          </p:nvPr>
        </p:nvSpPr>
        <p:spPr>
          <a:xfrm>
            <a:off x="901535" y="866197"/>
            <a:ext cx="3141068" cy="341110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1" anchor="ctr" bIns="34275" lIns="68575" spcFirstLastPara="1" rIns="68575" wrap="square" tIns="7290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PPTMON slide">
  <p:cSld name="4_PPTMON slide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9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5427" y="5297943"/>
            <a:ext cx="1853804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9"/>
          <p:cNvSpPr txBox="1"/>
          <p:nvPr/>
        </p:nvSpPr>
        <p:spPr>
          <a:xfrm>
            <a:off x="3054769" y="5297943"/>
            <a:ext cx="2017973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9"/>
          <p:cNvSpPr/>
          <p:nvPr>
            <p:ph idx="2" type="pic"/>
          </p:nvPr>
        </p:nvSpPr>
        <p:spPr>
          <a:xfrm>
            <a:off x="5829300" y="866197"/>
            <a:ext cx="2411798" cy="341110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1" anchor="ctr" bIns="34275" lIns="68575" spcFirstLastPara="1" rIns="68575" wrap="square" tIns="7290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9"/>
          <p:cNvSpPr/>
          <p:nvPr>
            <p:ph idx="3" type="pic"/>
          </p:nvPr>
        </p:nvSpPr>
        <p:spPr>
          <a:xfrm>
            <a:off x="3267076" y="866197"/>
            <a:ext cx="2411798" cy="341110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1" anchor="ctr" bIns="34275" lIns="68575" spcFirstLastPara="1" rIns="68575" wrap="square" tIns="7290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PPTMON slide">
  <p:cSld name="7_PPTMON slide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20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5427" y="5297943"/>
            <a:ext cx="1853804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20"/>
          <p:cNvSpPr txBox="1"/>
          <p:nvPr/>
        </p:nvSpPr>
        <p:spPr>
          <a:xfrm>
            <a:off x="3054769" y="5297943"/>
            <a:ext cx="2017973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20"/>
          <p:cNvSpPr/>
          <p:nvPr>
            <p:ph idx="2" type="pic"/>
          </p:nvPr>
        </p:nvSpPr>
        <p:spPr>
          <a:xfrm>
            <a:off x="6007613" y="1344407"/>
            <a:ext cx="2454688" cy="245468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1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20"/>
          <p:cNvSpPr/>
          <p:nvPr>
            <p:ph idx="3" type="pic"/>
          </p:nvPr>
        </p:nvSpPr>
        <p:spPr>
          <a:xfrm>
            <a:off x="3365756" y="1344407"/>
            <a:ext cx="2454688" cy="245468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1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PPTMON slide">
  <p:cSld name="6_PPTMON slide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21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5427" y="5297943"/>
            <a:ext cx="1853804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21"/>
          <p:cNvSpPr txBox="1"/>
          <p:nvPr/>
        </p:nvSpPr>
        <p:spPr>
          <a:xfrm>
            <a:off x="3054769" y="5297943"/>
            <a:ext cx="2017973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21"/>
          <p:cNvSpPr/>
          <p:nvPr>
            <p:ph idx="2" type="pic"/>
          </p:nvPr>
        </p:nvSpPr>
        <p:spPr>
          <a:xfrm>
            <a:off x="4922723" y="1505256"/>
            <a:ext cx="3406889" cy="213298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1" anchor="ctr" bIns="34275" lIns="68575" spcFirstLastPara="1" rIns="68575" wrap="square" tIns="621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PPTMON slide">
  <p:cSld name="8_PPTMON slide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2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5427" y="5297943"/>
            <a:ext cx="1853804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2"/>
          <p:cNvSpPr txBox="1"/>
          <p:nvPr/>
        </p:nvSpPr>
        <p:spPr>
          <a:xfrm>
            <a:off x="3054769" y="5297943"/>
            <a:ext cx="2017973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22"/>
          <p:cNvSpPr/>
          <p:nvPr>
            <p:ph idx="2" type="pic"/>
          </p:nvPr>
        </p:nvSpPr>
        <p:spPr>
          <a:xfrm>
            <a:off x="1621521" y="794564"/>
            <a:ext cx="1646020" cy="3571384"/>
          </a:xfrm>
          <a:prstGeom prst="roundRect">
            <a:avLst>
              <a:gd fmla="val 14137" name="adj"/>
            </a:avLst>
          </a:prstGeom>
          <a:solidFill>
            <a:schemeClr val="lt1"/>
          </a:solidFill>
          <a:ln>
            <a:noFill/>
          </a:ln>
        </p:spPr>
        <p:txBody>
          <a:bodyPr anchorCtr="1" anchor="ctr" bIns="34275" lIns="68575" spcFirstLastPara="1" rIns="68575" wrap="square" tIns="8640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PPTMON slide">
  <p:cSld name="9_PPTMON slide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3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5427" y="5297943"/>
            <a:ext cx="1853804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3"/>
          <p:cNvSpPr txBox="1"/>
          <p:nvPr/>
        </p:nvSpPr>
        <p:spPr>
          <a:xfrm>
            <a:off x="3054769" y="5297943"/>
            <a:ext cx="2017973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3"/>
          <p:cNvSpPr/>
          <p:nvPr>
            <p:ph idx="2" type="pic"/>
          </p:nvPr>
        </p:nvSpPr>
        <p:spPr>
          <a:xfrm>
            <a:off x="1150109" y="710814"/>
            <a:ext cx="2790395" cy="3721872"/>
          </a:xfrm>
          <a:prstGeom prst="roundRect">
            <a:avLst>
              <a:gd fmla="val 1370" name="adj"/>
            </a:avLst>
          </a:prstGeom>
          <a:solidFill>
            <a:schemeClr val="lt1"/>
          </a:solidFill>
          <a:ln>
            <a:noFill/>
          </a:ln>
        </p:spPr>
        <p:txBody>
          <a:bodyPr anchorCtr="1" anchor="ctr" bIns="34275" lIns="68575" spcFirstLastPara="1" rIns="68575" wrap="square" tIns="864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PPTMON slide">
  <p:cSld name="10_PPTMON slide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4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5427" y="5297943"/>
            <a:ext cx="1853804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4"/>
          <p:cNvSpPr txBox="1"/>
          <p:nvPr/>
        </p:nvSpPr>
        <p:spPr>
          <a:xfrm>
            <a:off x="3054769" y="5297943"/>
            <a:ext cx="2017973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4"/>
          <p:cNvSpPr/>
          <p:nvPr>
            <p:ph idx="2" type="pic"/>
          </p:nvPr>
        </p:nvSpPr>
        <p:spPr>
          <a:xfrm>
            <a:off x="1347155" y="994083"/>
            <a:ext cx="3907074" cy="241705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1" anchor="ctr" bIns="34275" lIns="68575" spcFirstLastPara="1" rIns="68575" wrap="square" tIns="864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PTMON custom" showMasterSp="0">
  <p:cSld name="PPTMON custom">
    <p:bg>
      <p:bgPr>
        <a:solidFill>
          <a:schemeClr val="lt1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5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5427" y="5297943"/>
            <a:ext cx="1853804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5"/>
          <p:cNvSpPr txBox="1"/>
          <p:nvPr/>
        </p:nvSpPr>
        <p:spPr>
          <a:xfrm>
            <a:off x="3054769" y="5297943"/>
            <a:ext cx="2017973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PPTMON slide">
  <p:cSld name="5_PPTMON slide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6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5427" y="5297943"/>
            <a:ext cx="1853804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6"/>
          <p:cNvSpPr txBox="1"/>
          <p:nvPr/>
        </p:nvSpPr>
        <p:spPr>
          <a:xfrm>
            <a:off x="3054769" y="5297943"/>
            <a:ext cx="2017973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26"/>
          <p:cNvSpPr/>
          <p:nvPr>
            <p:ph idx="2" type="pic"/>
          </p:nvPr>
        </p:nvSpPr>
        <p:spPr>
          <a:xfrm>
            <a:off x="1340577" y="1933540"/>
            <a:ext cx="2584813" cy="25848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1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6"/>
          <p:cNvSpPr/>
          <p:nvPr>
            <p:ph idx="3" type="pic"/>
          </p:nvPr>
        </p:nvSpPr>
        <p:spPr>
          <a:xfrm>
            <a:off x="5218611" y="1933540"/>
            <a:ext cx="2584813" cy="25848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1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 flipH="1">
            <a:off x="439340" y="397107"/>
            <a:ext cx="8265318" cy="4355306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63500" rotWithShape="0" algn="tl" dir="2700000" dist="63500">
              <a:srgbClr val="000000">
                <a:alpha val="29803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100" u="none" cap="none" strike="noStrike">
              <a:solidFill>
                <a:srgbClr val="5747E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13"/>
          <p:cNvSpPr/>
          <p:nvPr/>
        </p:nvSpPr>
        <p:spPr>
          <a:xfrm flipH="1">
            <a:off x="534149" y="491710"/>
            <a:ext cx="8075700" cy="4166100"/>
          </a:xfrm>
          <a:prstGeom prst="rect">
            <a:avLst/>
          </a:prstGeom>
          <a:noFill/>
          <a:ln cap="flat" cmpd="sng" w="12700">
            <a:solidFill>
              <a:srgbClr val="4C3A4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100" u="none" cap="none" strike="noStrike">
              <a:solidFill>
                <a:srgbClr val="5747E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/>
          <p:nvPr/>
        </p:nvSpPr>
        <p:spPr>
          <a:xfrm>
            <a:off x="2031824" y="3251495"/>
            <a:ext cx="508035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13500" lIns="13500" spcFirstLastPara="1" rIns="13500" wrap="square" tIns="135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ko" sz="15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De klassieke wiskundige periode van India</a:t>
            </a:r>
            <a:endParaRPr sz="15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27"/>
          <p:cNvSpPr txBox="1"/>
          <p:nvPr/>
        </p:nvSpPr>
        <p:spPr>
          <a:xfrm>
            <a:off x="2053306" y="3555826"/>
            <a:ext cx="5037390" cy="235013"/>
          </a:xfrm>
          <a:prstGeom prst="rect">
            <a:avLst/>
          </a:prstGeom>
          <a:noFill/>
          <a:ln>
            <a:noFill/>
          </a:ln>
        </p:spPr>
        <p:txBody>
          <a:bodyPr anchorCtr="0" anchor="t" bIns="13500" lIns="13500" spcFirstLastPara="1" rIns="13500" wrap="square" tIns="135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Jente Bolk en </a:t>
            </a:r>
            <a:r>
              <a:rPr lang="ko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Mila Subotički</a:t>
            </a:r>
            <a:endParaRPr sz="14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27"/>
          <p:cNvSpPr txBox="1"/>
          <p:nvPr/>
        </p:nvSpPr>
        <p:spPr>
          <a:xfrm>
            <a:off x="2053306" y="1339472"/>
            <a:ext cx="5037390" cy="1873923"/>
          </a:xfrm>
          <a:prstGeom prst="rect">
            <a:avLst/>
          </a:prstGeom>
          <a:noFill/>
          <a:ln>
            <a:noFill/>
          </a:ln>
        </p:spPr>
        <p:txBody>
          <a:bodyPr anchorCtr="0" anchor="t" bIns="13500" lIns="13500" spcFirstLastPara="1" rIns="13500" wrap="square" tIns="135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6000">
                <a:solidFill>
                  <a:srgbClr val="4C3A4A"/>
                </a:solidFill>
                <a:latin typeface="Rozha One"/>
                <a:ea typeface="Rozha One"/>
                <a:cs typeface="Rozha One"/>
                <a:sym typeface="Rozha One"/>
              </a:rPr>
              <a:t>Wiskunde van India</a:t>
            </a:r>
            <a:endParaRPr b="1" sz="6000">
              <a:solidFill>
                <a:srgbClr val="4C3A4A"/>
              </a:solidFill>
              <a:latin typeface="Rozha One"/>
              <a:ea typeface="Rozha One"/>
              <a:cs typeface="Rozha One"/>
              <a:sym typeface="Rozha On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6"/>
          <p:cNvSpPr txBox="1"/>
          <p:nvPr/>
        </p:nvSpPr>
        <p:spPr>
          <a:xfrm>
            <a:off x="1079750" y="1066800"/>
            <a:ext cx="70665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ko" sz="2400">
                <a:solidFill>
                  <a:srgbClr val="4C3A4A"/>
                </a:solidFill>
                <a:latin typeface="Rozha One"/>
                <a:ea typeface="Rozha One"/>
                <a:cs typeface="Rozha One"/>
                <a:sym typeface="Rozha One"/>
              </a:rPr>
              <a:t>Bakhshali manuscript: suntra </a:t>
            </a:r>
            <a:endParaRPr b="1" sz="3300">
              <a:solidFill>
                <a:srgbClr val="4C3A4A"/>
              </a:solidFill>
              <a:latin typeface="Rozha One"/>
              <a:ea typeface="Rozha One"/>
              <a:cs typeface="Rozha One"/>
              <a:sym typeface="Rozha One"/>
            </a:endParaRPr>
          </a:p>
        </p:txBody>
      </p:sp>
      <p:sp>
        <p:nvSpPr>
          <p:cNvPr id="181" name="Google Shape;181;p36"/>
          <p:cNvSpPr txBox="1"/>
          <p:nvPr/>
        </p:nvSpPr>
        <p:spPr>
          <a:xfrm>
            <a:off x="1720800" y="1982550"/>
            <a:ext cx="5702400" cy="22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“Van de 3 handelaren bezat de eerste 7 paarden, de tweede 9 pony’s, de derde 10 kamelen; elk van hun geeft 3 dieren weg om eerlijk verdeeld te worden over hunzelf; het resultaat is dat de waarde van eigendommen gelijk wordt; wat was de waarde van elk van de handelaren hun originele eigendommen en wat was de waarde van de dieren?”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9802" y="2917973"/>
            <a:ext cx="3244400" cy="148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7"/>
          <p:cNvSpPr txBox="1"/>
          <p:nvPr/>
        </p:nvSpPr>
        <p:spPr>
          <a:xfrm>
            <a:off x="1079750" y="1066800"/>
            <a:ext cx="70665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ko" sz="2400">
                <a:solidFill>
                  <a:srgbClr val="4C3A4A"/>
                </a:solidFill>
                <a:latin typeface="Rozha One"/>
                <a:ea typeface="Rozha One"/>
                <a:cs typeface="Rozha One"/>
                <a:sym typeface="Rozha One"/>
              </a:rPr>
              <a:t>Bakhshali manuscript: suntra</a:t>
            </a:r>
            <a:endParaRPr b="1" sz="3300">
              <a:solidFill>
                <a:srgbClr val="4C3A4A"/>
              </a:solidFill>
              <a:latin typeface="Rozha One"/>
              <a:ea typeface="Rozha One"/>
              <a:cs typeface="Rozha One"/>
              <a:sym typeface="Rozha One"/>
            </a:endParaRPr>
          </a:p>
        </p:txBody>
      </p:sp>
      <p:sp>
        <p:nvSpPr>
          <p:cNvPr id="188" name="Google Shape;188;p37"/>
          <p:cNvSpPr txBox="1"/>
          <p:nvPr/>
        </p:nvSpPr>
        <p:spPr>
          <a:xfrm>
            <a:off x="1079750" y="1874750"/>
            <a:ext cx="4332000" cy="26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98450" lvl="0" marL="457200" marR="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Onderverdeeld in s</a:t>
            </a: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ūtras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Sutra: De regel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Tada: Voorbeeld in woorden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Sthapana: Voorbeeld in figuren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Karana: De oplossing 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Pratyaya: Het bewijs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8"/>
          <p:cNvSpPr txBox="1"/>
          <p:nvPr/>
        </p:nvSpPr>
        <p:spPr>
          <a:xfrm>
            <a:off x="1079747" y="1066800"/>
            <a:ext cx="37209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2400">
                <a:solidFill>
                  <a:srgbClr val="4C3A4A"/>
                </a:solidFill>
                <a:latin typeface="Rozha One"/>
                <a:ea typeface="Rozha One"/>
                <a:cs typeface="Rozha One"/>
                <a:sym typeface="Rozha One"/>
              </a:rPr>
              <a:t>Astronomie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4C3A4A"/>
              </a:solidFill>
              <a:latin typeface="Rozha One"/>
              <a:ea typeface="Rozha One"/>
              <a:cs typeface="Rozha One"/>
              <a:sym typeface="Rozha One"/>
            </a:endParaRPr>
          </a:p>
        </p:txBody>
      </p:sp>
      <p:sp>
        <p:nvSpPr>
          <p:cNvPr id="194" name="Google Shape;194;p38"/>
          <p:cNvSpPr txBox="1"/>
          <p:nvPr/>
        </p:nvSpPr>
        <p:spPr>
          <a:xfrm>
            <a:off x="774200" y="1686850"/>
            <a:ext cx="4332000" cy="26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 Brhama Purana’s </a:t>
            </a:r>
            <a:br>
              <a:rPr lang="k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b="1" lang="k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Brahma</a:t>
            </a:r>
            <a:r>
              <a:rPr lang="k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→ 100 jaar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Tijd universum → 1 </a:t>
            </a:r>
            <a:r>
              <a:rPr b="1" lang="k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Kalpa</a:t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‘Grote tijd’ → </a:t>
            </a:r>
            <a:r>
              <a:rPr b="1" lang="k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Manvantara</a:t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Goed naar slecht → </a:t>
            </a:r>
            <a:r>
              <a:rPr b="1" lang="k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Yuga</a:t>
            </a:r>
            <a:br>
              <a:rPr lang="k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Gouden, zilveren, bronzen</a:t>
            </a:r>
            <a:br>
              <a:rPr lang="k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k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ijzeren tijden → Griekse</a:t>
            </a:r>
            <a:br>
              <a:rPr lang="k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k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legende </a:t>
            </a:r>
            <a:br>
              <a:rPr lang="k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Hemellichamen → Voorspel-</a:t>
            </a:r>
            <a:br>
              <a:rPr lang="k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k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ingen op elk punt in de levens-</a:t>
            </a:r>
            <a:br>
              <a:rPr lang="k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k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duur van het heelal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5" name="Google Shape;195;p38"/>
          <p:cNvPicPr preferRelativeResize="0"/>
          <p:nvPr/>
        </p:nvPicPr>
        <p:blipFill rotWithShape="1">
          <a:blip r:embed="rId3">
            <a:alphaModFix/>
          </a:blip>
          <a:srcRect b="3895" l="1655" r="2117" t="3366"/>
          <a:stretch/>
        </p:blipFill>
        <p:spPr>
          <a:xfrm>
            <a:off x="3372650" y="717203"/>
            <a:ext cx="5143500" cy="370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9"/>
          <p:cNvSpPr txBox="1"/>
          <p:nvPr/>
        </p:nvSpPr>
        <p:spPr>
          <a:xfrm>
            <a:off x="1079747" y="1066800"/>
            <a:ext cx="37209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2400">
                <a:solidFill>
                  <a:srgbClr val="4C3A4A"/>
                </a:solidFill>
                <a:latin typeface="Rozha One"/>
                <a:ea typeface="Rozha One"/>
                <a:cs typeface="Rozha One"/>
                <a:sym typeface="Rozha One"/>
              </a:rPr>
              <a:t>Astronomie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4C3A4A"/>
              </a:solidFill>
              <a:latin typeface="Rozha One"/>
              <a:ea typeface="Rozha One"/>
              <a:cs typeface="Rozha One"/>
              <a:sym typeface="Rozha One"/>
            </a:endParaRPr>
          </a:p>
        </p:txBody>
      </p:sp>
      <p:sp>
        <p:nvSpPr>
          <p:cNvPr id="201" name="Google Shape;201;p39"/>
          <p:cNvSpPr txBox="1"/>
          <p:nvPr/>
        </p:nvSpPr>
        <p:spPr>
          <a:xfrm>
            <a:off x="1079750" y="1874750"/>
            <a:ext cx="4332000" cy="26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Geocentrisch wereldbeeld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Wereldbeeld 1e ~ 10e eeuw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Wereldbeeld Middeleeuwen: 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9144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-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Rond i.p.v. plat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9144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-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Kleinere Mount Meru → Als Noordpool i.p.v. </a:t>
            </a:r>
            <a:b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plek waar achter de sterren verdwijnen en opkomen 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9144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-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Hernieuwde orde van afstanden (zon, maan en sterren)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2" name="Google Shape;202;p39"/>
          <p:cNvPicPr preferRelativeResize="0"/>
          <p:nvPr/>
        </p:nvPicPr>
        <p:blipFill rotWithShape="1">
          <a:blip r:embed="rId3">
            <a:alphaModFix/>
          </a:blip>
          <a:srcRect b="0" l="9583" r="5454" t="0"/>
          <a:stretch/>
        </p:blipFill>
        <p:spPr>
          <a:xfrm>
            <a:off x="5545125" y="1031000"/>
            <a:ext cx="2912300" cy="308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0"/>
          <p:cNvSpPr txBox="1"/>
          <p:nvPr/>
        </p:nvSpPr>
        <p:spPr>
          <a:xfrm>
            <a:off x="1079747" y="1066800"/>
            <a:ext cx="37209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2400">
                <a:solidFill>
                  <a:srgbClr val="4C3A4A"/>
                </a:solidFill>
                <a:latin typeface="Rozha One"/>
                <a:ea typeface="Rozha One"/>
                <a:cs typeface="Rozha One"/>
                <a:sym typeface="Rozha One"/>
              </a:rPr>
              <a:t>Siddhanta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4C3A4A"/>
              </a:solidFill>
              <a:latin typeface="Rozha One"/>
              <a:ea typeface="Rozha One"/>
              <a:cs typeface="Rozha One"/>
              <a:sym typeface="Rozha One"/>
            </a:endParaRPr>
          </a:p>
        </p:txBody>
      </p:sp>
      <p:sp>
        <p:nvSpPr>
          <p:cNvPr id="208" name="Google Shape;208;p40"/>
          <p:cNvSpPr txBox="1"/>
          <p:nvPr/>
        </p:nvSpPr>
        <p:spPr>
          <a:xfrm>
            <a:off x="1079750" y="1874750"/>
            <a:ext cx="2621700" cy="11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Siddhanta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Drie doelen: voorspellend,</a:t>
            </a:r>
            <a:b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rekenkundig en instructief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Gedicht vorm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9" name="Google Shape;20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2725" y="964926"/>
            <a:ext cx="4887174" cy="2262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40"/>
          <p:cNvSpPr txBox="1"/>
          <p:nvPr/>
        </p:nvSpPr>
        <p:spPr>
          <a:xfrm>
            <a:off x="1079750" y="3227025"/>
            <a:ext cx="5249100" cy="13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Vatesvara (10e eeuw):</a:t>
            </a:r>
            <a:endParaRPr i="1"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[A work] in which are stated all the measures of time, the determination [of the positions] of the planets, [and] calculation in its entirety including the pulverizer [i.e., first-degree indeterminate equations] and so forth, [and] in which the form of the planets, constellations, and earth [is stated] correctly, is indeed called by the most excellent sages a true siddhanta </a:t>
            </a:r>
            <a:endParaRPr i="1"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1"/>
          <p:cNvSpPr txBox="1"/>
          <p:nvPr/>
        </p:nvSpPr>
        <p:spPr>
          <a:xfrm>
            <a:off x="1079747" y="1066800"/>
            <a:ext cx="37209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ko" sz="2400">
                <a:solidFill>
                  <a:srgbClr val="4C3A4A"/>
                </a:solidFill>
                <a:latin typeface="Rozha One"/>
                <a:ea typeface="Rozha One"/>
                <a:cs typeface="Rozha One"/>
                <a:sym typeface="Rozha One"/>
              </a:rPr>
              <a:t>Siddhanta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4C3A4A"/>
              </a:solidFill>
              <a:latin typeface="Rozha One"/>
              <a:ea typeface="Rozha One"/>
              <a:cs typeface="Rozha One"/>
              <a:sym typeface="Rozha One"/>
            </a:endParaRPr>
          </a:p>
        </p:txBody>
      </p:sp>
      <p:sp>
        <p:nvSpPr>
          <p:cNvPr id="216" name="Google Shape;216;p41"/>
          <p:cNvSpPr txBox="1"/>
          <p:nvPr/>
        </p:nvSpPr>
        <p:spPr>
          <a:xfrm>
            <a:off x="1079750" y="1874750"/>
            <a:ext cx="5616300" cy="11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Gedicht vorm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Brahmagupta:</a:t>
            </a:r>
            <a:r>
              <a:rPr b="1"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 Kalpa parameters </a:t>
            </a:r>
            <a:b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i="1"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‘In a kalpa, the revolutions of the mean sun and Mercury and Venus are seven zeroes, teeth [32], Vedas [4].... [Those] of the moon are equal to five skies [0], qualities [3], qualities, five, sages [7], arrows [5].’ </a:t>
            </a:r>
            <a:endParaRPr i="1"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→ 4320000000 en 57300000 omwentelingen voor de zon resp. de maan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Aryabhata: </a:t>
            </a:r>
            <a:r>
              <a:rPr b="1"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Phonetische volgorde van het Sanskriet alfabet </a:t>
            </a:r>
            <a:br>
              <a:rPr b="1"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Katapayadi methode: </a:t>
            </a:r>
            <a:r>
              <a:rPr b="1"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medeklinkers → decimale getallen</a:t>
            </a:r>
            <a:b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‘</a:t>
            </a:r>
            <a:r>
              <a:rPr i="1"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bhavati’</a:t>
            </a: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 → bh, v, t = 4, 4, 6 → 644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7" name="Google Shape;21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2225" y="2313150"/>
            <a:ext cx="2143150" cy="22486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2"/>
          <p:cNvSpPr txBox="1"/>
          <p:nvPr/>
        </p:nvSpPr>
        <p:spPr>
          <a:xfrm>
            <a:off x="1079747" y="1066800"/>
            <a:ext cx="37209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ko" sz="2400">
                <a:solidFill>
                  <a:srgbClr val="4C3A4A"/>
                </a:solidFill>
                <a:latin typeface="Rozha One"/>
                <a:ea typeface="Rozha One"/>
                <a:cs typeface="Rozha One"/>
                <a:sym typeface="Rozha One"/>
              </a:rPr>
              <a:t>Siddhanta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4C3A4A"/>
              </a:solidFill>
              <a:latin typeface="Rozha One"/>
              <a:ea typeface="Rozha One"/>
              <a:cs typeface="Rozha One"/>
              <a:sym typeface="Rozha One"/>
            </a:endParaRPr>
          </a:p>
        </p:txBody>
      </p:sp>
      <p:sp>
        <p:nvSpPr>
          <p:cNvPr id="223" name="Google Shape;223;p42"/>
          <p:cNvSpPr txBox="1"/>
          <p:nvPr/>
        </p:nvSpPr>
        <p:spPr>
          <a:xfrm>
            <a:off x="1079750" y="1874750"/>
            <a:ext cx="7095900" cy="11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Eerste </a:t>
            </a: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(overlevende) </a:t>
            </a: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siddhanta (~500) - Aryabhatıya</a:t>
            </a:r>
            <a:b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Verse 2:			Decimal notation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Verse 3: 			Arithmetic and geometric meanings of square and cube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b="1"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Verses 4–5: 			Algorithms for square roots and cube roots.</a:t>
            </a:r>
            <a:endParaRPr b="1"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Verse 6: 			Area of a triangle and volume of a pyramid.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Verse 7: 			Area of a circle and volume of a sphere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Verse 8: 			Segments of the altitude of a trapezium and its area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Verse 9ab: 			Area of an arbitrary plane figure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Verses 9cd–12: 		Chords and circumference of a circle and construction of a sine table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Verse 13: 			Physical construction of figures.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Verses 14–16: 			Shadows of gnomons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Verses 17–18: 			The right triangle and segments of chords.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3"/>
          <p:cNvSpPr/>
          <p:nvPr>
            <p:ph idx="2" type="pic"/>
          </p:nvPr>
        </p:nvSpPr>
        <p:spPr>
          <a:xfrm>
            <a:off x="6226171" y="2338948"/>
            <a:ext cx="676200" cy="465600"/>
          </a:xfrm>
          <a:prstGeom prst="rect">
            <a:avLst/>
          </a:prstGeom>
        </p:spPr>
        <p:txBody>
          <a:bodyPr anchorCtr="1" anchor="ctr" bIns="34275" lIns="68575" spcFirstLastPara="1" rIns="68575" wrap="square" tIns="72900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43"/>
          <p:cNvSpPr txBox="1"/>
          <p:nvPr/>
        </p:nvSpPr>
        <p:spPr>
          <a:xfrm>
            <a:off x="671700" y="1209613"/>
            <a:ext cx="3900300" cy="27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ko"/>
              <a:t>One should divide, constantly, the non-square [place] by twice the square root. When the square has been subtracted from the square [place], the quotient is the root in a different place. </a:t>
            </a:r>
            <a:br>
              <a:rPr i="1" lang="ko"/>
            </a:br>
            <a:br>
              <a:rPr i="1" lang="ko"/>
            </a:br>
            <a:r>
              <a:rPr i="1" lang="ko"/>
              <a:t>One should divide the second non-cube [place] by three times the square of the root of the cube. The square [of the quotient] multiplied by three and the former [quantity] should be subtracted from the first [non-cube place] and the cube from the cube [place].</a:t>
            </a:r>
            <a:endParaRPr i="1"/>
          </a:p>
        </p:txBody>
      </p:sp>
      <p:pic>
        <p:nvPicPr>
          <p:cNvPr id="230" name="Google Shape;23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6850" y="524038"/>
            <a:ext cx="3194425" cy="40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4"/>
          <p:cNvSpPr txBox="1"/>
          <p:nvPr/>
        </p:nvSpPr>
        <p:spPr>
          <a:xfrm>
            <a:off x="1079747" y="1066800"/>
            <a:ext cx="37209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ko" sz="2400">
                <a:solidFill>
                  <a:srgbClr val="4C3A4A"/>
                </a:solidFill>
                <a:latin typeface="Rozha One"/>
                <a:ea typeface="Rozha One"/>
                <a:cs typeface="Rozha One"/>
                <a:sym typeface="Rozha One"/>
              </a:rPr>
              <a:t>Siddhanta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4C3A4A"/>
              </a:solidFill>
              <a:latin typeface="Rozha One"/>
              <a:ea typeface="Rozha One"/>
              <a:cs typeface="Rozha One"/>
              <a:sym typeface="Rozha One"/>
            </a:endParaRPr>
          </a:p>
        </p:txBody>
      </p:sp>
      <p:sp>
        <p:nvSpPr>
          <p:cNvPr id="236" name="Google Shape;236;p44"/>
          <p:cNvSpPr txBox="1"/>
          <p:nvPr/>
        </p:nvSpPr>
        <p:spPr>
          <a:xfrm>
            <a:off x="1079750" y="1874750"/>
            <a:ext cx="7095900" cy="11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Eerste (overlevende) siddhanta (~500) - Aryabhatıya</a:t>
            </a:r>
            <a:b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Verse 2:			Decimal notation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Verse 3: 			Arithmetic and geometric meanings of square and cube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b="1"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Verses 4–5: 			Algorithms for square roots and cube roots.</a:t>
            </a:r>
            <a:endParaRPr b="1"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Verse 6: 			Area of a triangle and volume of a pyramid.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Verse 7: 			Area of a circle and volume of a sphere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Verse 8: 			Segments of the altitude of a trapezium and its area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Verse 9ab: 			Area of an arbitrary plane figure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b="1"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Verses 9cd–12: 		Chords and circumference of a circle and construction of a sine table</a:t>
            </a:r>
            <a:endParaRPr b="1"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Verse 13: 			Physical construction of figures.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Verses 14–16: 			Shadows of gnomons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Verses 17–18: 			The right triangle and segments of chords.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5"/>
          <p:cNvSpPr/>
          <p:nvPr>
            <p:ph idx="2" type="pic"/>
          </p:nvPr>
        </p:nvSpPr>
        <p:spPr>
          <a:xfrm>
            <a:off x="7165674" y="948400"/>
            <a:ext cx="1004700" cy="277500"/>
          </a:xfrm>
          <a:prstGeom prst="rect">
            <a:avLst/>
          </a:prstGeom>
        </p:spPr>
        <p:txBody>
          <a:bodyPr anchorCtr="1" anchor="ctr" bIns="34275" lIns="68575" spcFirstLastPara="1" rIns="68575" wrap="square" tIns="72900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45"/>
          <p:cNvSpPr txBox="1"/>
          <p:nvPr/>
        </p:nvSpPr>
        <p:spPr>
          <a:xfrm>
            <a:off x="883075" y="1026350"/>
            <a:ext cx="6036000" cy="32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ko"/>
              <a:t>The Chord of a sixth part of the circumference is equal to the Radius. A hundred increased by four, multiplied by eight, [added to] sixty-two thousands [i.e., 62,832], [is] the approximate circumference of a circle with diameter two ayuta [i.e., 20,000]. One should divide up a quarter of the circumference of a circle. And from triangles and quadrilaterals, as many Sines of equal arcs as desired [can be found for a given] Radius. The Sine of the first arc, divided and [then] diminished [by itself] is the second difference. The remaining [differences] are [successively] diminished by those [cumulative differences] divided by that first Sine</a:t>
            </a:r>
            <a:br>
              <a:rPr i="1" lang="ko"/>
            </a:br>
            <a:br>
              <a:rPr i="1" lang="ko"/>
            </a:br>
            <a:r>
              <a:rPr lang="ko"/>
              <a:t>→ 62832 / 20000 = 3.1416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Approximatie voor Pi, hiervoor π ≈ √10 </a:t>
            </a:r>
            <a:endParaRPr/>
          </a:p>
        </p:txBody>
      </p:sp>
      <p:sp>
        <p:nvSpPr>
          <p:cNvPr id="243" name="Google Shape;243;p45"/>
          <p:cNvSpPr/>
          <p:nvPr/>
        </p:nvSpPr>
        <p:spPr>
          <a:xfrm>
            <a:off x="6883825" y="732775"/>
            <a:ext cx="1608900" cy="1268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8"/>
          <p:cNvSpPr txBox="1"/>
          <p:nvPr/>
        </p:nvSpPr>
        <p:spPr>
          <a:xfrm>
            <a:off x="1079747" y="1066800"/>
            <a:ext cx="37209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ko" sz="2400">
                <a:solidFill>
                  <a:srgbClr val="4C3A4A"/>
                </a:solidFill>
                <a:latin typeface="Rozha One"/>
                <a:ea typeface="Rozha One"/>
                <a:cs typeface="Rozha One"/>
                <a:sym typeface="Rozha One"/>
              </a:rPr>
              <a:t>India</a:t>
            </a:r>
            <a:endParaRPr b="1" sz="3300">
              <a:solidFill>
                <a:srgbClr val="4C3A4A"/>
              </a:solidFill>
              <a:latin typeface="Rozha One"/>
              <a:ea typeface="Rozha One"/>
              <a:cs typeface="Rozha One"/>
              <a:sym typeface="Rozha One"/>
            </a:endParaRPr>
          </a:p>
        </p:txBody>
      </p:sp>
      <p:sp>
        <p:nvSpPr>
          <p:cNvPr id="122" name="Google Shape;122;p28"/>
          <p:cNvSpPr txBox="1"/>
          <p:nvPr/>
        </p:nvSpPr>
        <p:spPr>
          <a:xfrm>
            <a:off x="1079747" y="1874713"/>
            <a:ext cx="37209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Sankriet: Sindhu (Indus rivier)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400 n. Chr. tot 1200 n. Chr.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Klassieke tijd - Middeleeuwen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Waar ligt het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Veel Heerschappijen 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" name="Google Shape;12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8225" y="1491267"/>
            <a:ext cx="4058450" cy="216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6"/>
          <p:cNvSpPr/>
          <p:nvPr>
            <p:ph idx="2" type="pic"/>
          </p:nvPr>
        </p:nvSpPr>
        <p:spPr>
          <a:xfrm>
            <a:off x="7165674" y="948400"/>
            <a:ext cx="1004700" cy="277500"/>
          </a:xfrm>
          <a:prstGeom prst="rect">
            <a:avLst/>
          </a:prstGeom>
        </p:spPr>
        <p:txBody>
          <a:bodyPr anchorCtr="1" anchor="ctr" bIns="34275" lIns="68575" spcFirstLastPara="1" rIns="68575" wrap="square" tIns="72900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46"/>
          <p:cNvSpPr txBox="1"/>
          <p:nvPr/>
        </p:nvSpPr>
        <p:spPr>
          <a:xfrm>
            <a:off x="883075" y="2571750"/>
            <a:ext cx="6036000" cy="6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Formule voor </a:t>
            </a:r>
            <a:r>
              <a:rPr lang="ko"/>
              <a:t>approximatie</a:t>
            </a:r>
            <a:r>
              <a:rPr lang="ko"/>
              <a:t> van de i-de sinus verschil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→ Geometrisch exact</a:t>
            </a:r>
            <a:endParaRPr/>
          </a:p>
        </p:txBody>
      </p:sp>
      <p:sp>
        <p:nvSpPr>
          <p:cNvPr id="250" name="Google Shape;250;p46"/>
          <p:cNvSpPr/>
          <p:nvPr/>
        </p:nvSpPr>
        <p:spPr>
          <a:xfrm>
            <a:off x="6883825" y="732775"/>
            <a:ext cx="1608900" cy="1268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1" name="Google Shape;25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3075" y="1453500"/>
            <a:ext cx="4393575" cy="54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7"/>
          <p:cNvSpPr txBox="1"/>
          <p:nvPr/>
        </p:nvSpPr>
        <p:spPr>
          <a:xfrm>
            <a:off x="1079747" y="1066800"/>
            <a:ext cx="37209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ko" sz="2400">
                <a:solidFill>
                  <a:srgbClr val="4C3A4A"/>
                </a:solidFill>
                <a:latin typeface="Rozha One"/>
                <a:ea typeface="Rozha One"/>
                <a:cs typeface="Rozha One"/>
                <a:sym typeface="Rozha One"/>
              </a:rPr>
              <a:t>Siddhanta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4C3A4A"/>
              </a:solidFill>
              <a:latin typeface="Rozha One"/>
              <a:ea typeface="Rozha One"/>
              <a:cs typeface="Rozha One"/>
              <a:sym typeface="Rozha One"/>
            </a:endParaRPr>
          </a:p>
        </p:txBody>
      </p:sp>
      <p:sp>
        <p:nvSpPr>
          <p:cNvPr id="257" name="Google Shape;257;p47"/>
          <p:cNvSpPr txBox="1"/>
          <p:nvPr/>
        </p:nvSpPr>
        <p:spPr>
          <a:xfrm>
            <a:off x="1079750" y="1874750"/>
            <a:ext cx="5616300" cy="11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Verses 19–22: 			Series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Verses 23–24: 			Factors and products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b="1"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Verse 25:			Interest</a:t>
            </a:r>
            <a:endParaRPr b="1"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Verse 26: 			Rule of Three Quantities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Verse 27: 			Manipulating fractions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Verse 28: 			Inverse operations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Verses 29–30: 			Finding unknown quantities from their sums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Verse 31: 			Distance, rate and time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Verses 32–33: 			The “pulverizer” or linear indeterminate equations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8"/>
          <p:cNvSpPr/>
          <p:nvPr>
            <p:ph idx="2" type="pic"/>
          </p:nvPr>
        </p:nvSpPr>
        <p:spPr>
          <a:xfrm>
            <a:off x="6883823" y="866198"/>
            <a:ext cx="1357200" cy="712200"/>
          </a:xfrm>
          <a:prstGeom prst="rect">
            <a:avLst/>
          </a:prstGeom>
        </p:spPr>
        <p:txBody>
          <a:bodyPr anchorCtr="1" anchor="ctr" bIns="34275" lIns="68575" spcFirstLastPara="1" rIns="68575" wrap="square" tIns="729000">
            <a:no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3" name="Google Shape;26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8375" y="1174050"/>
            <a:ext cx="3048000" cy="12573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48"/>
          <p:cNvSpPr/>
          <p:nvPr/>
        </p:nvSpPr>
        <p:spPr>
          <a:xfrm>
            <a:off x="6672450" y="768000"/>
            <a:ext cx="1702800" cy="1209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48"/>
          <p:cNvSpPr txBox="1"/>
          <p:nvPr/>
        </p:nvSpPr>
        <p:spPr>
          <a:xfrm>
            <a:off x="1352800" y="2623425"/>
            <a:ext cx="3546600" cy="18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ko"/>
              <a:t>Interest i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ko"/>
              <a:t>(earned by) principal p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ko"/>
              <a:t>Sum q = i + e_i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ko"/>
              <a:t>e_i = i + i / p + t (aantal maanden)</a:t>
            </a:r>
            <a:br>
              <a:rPr lang="ko"/>
            </a:b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ko"/>
              <a:t>Vorm van </a:t>
            </a:r>
            <a:r>
              <a:rPr lang="ko"/>
              <a:t>Kwadratische</a:t>
            </a:r>
            <a:r>
              <a:rPr lang="ko"/>
              <a:t> vergelijking 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9"/>
          <p:cNvSpPr txBox="1"/>
          <p:nvPr/>
        </p:nvSpPr>
        <p:spPr>
          <a:xfrm>
            <a:off x="1079747" y="1066800"/>
            <a:ext cx="37209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2400">
                <a:solidFill>
                  <a:srgbClr val="4C3A4A"/>
                </a:solidFill>
                <a:latin typeface="Rozha One"/>
                <a:ea typeface="Rozha One"/>
                <a:cs typeface="Rozha One"/>
                <a:sym typeface="Rozha One"/>
              </a:rPr>
              <a:t>Nummer systeem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4C3A4A"/>
              </a:solidFill>
              <a:latin typeface="Rozha One"/>
              <a:ea typeface="Rozha One"/>
              <a:cs typeface="Rozha One"/>
              <a:sym typeface="Rozha One"/>
            </a:endParaRPr>
          </a:p>
        </p:txBody>
      </p:sp>
      <p:sp>
        <p:nvSpPr>
          <p:cNvPr id="271" name="Google Shape;271;p49"/>
          <p:cNvSpPr txBox="1"/>
          <p:nvPr/>
        </p:nvSpPr>
        <p:spPr>
          <a:xfrm>
            <a:off x="1079750" y="1552750"/>
            <a:ext cx="5616300" cy="11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Vedische cultuur (1500 - 1100 voor Chr.)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Versen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Notatie in machten van tien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Tot wel een biljoen (10^12)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Shulba Sutras (150 voor Chr. tot 250 na Chr.)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Meetkunde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Nul als plaatshouder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“śūnya” als “leegte” (jaartal nul)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2" name="Google Shape;27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3311" y="3242050"/>
            <a:ext cx="7237375" cy="109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50"/>
          <p:cNvSpPr txBox="1"/>
          <p:nvPr/>
        </p:nvSpPr>
        <p:spPr>
          <a:xfrm>
            <a:off x="1038750" y="1066850"/>
            <a:ext cx="70665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ko" sz="2400">
                <a:solidFill>
                  <a:srgbClr val="4C3A4A"/>
                </a:solidFill>
                <a:latin typeface="Rozha One"/>
                <a:ea typeface="Rozha One"/>
                <a:cs typeface="Rozha One"/>
                <a:sym typeface="Rozha One"/>
              </a:rPr>
              <a:t>Brahmagupta</a:t>
            </a:r>
            <a:endParaRPr b="1" sz="3300">
              <a:solidFill>
                <a:srgbClr val="4C3A4A"/>
              </a:solidFill>
              <a:latin typeface="Rozha One"/>
              <a:ea typeface="Rozha One"/>
              <a:cs typeface="Rozha One"/>
              <a:sym typeface="Rozha One"/>
            </a:endParaRPr>
          </a:p>
        </p:txBody>
      </p:sp>
      <p:sp>
        <p:nvSpPr>
          <p:cNvPr id="278" name="Google Shape;278;p50"/>
          <p:cNvSpPr txBox="1"/>
          <p:nvPr/>
        </p:nvSpPr>
        <p:spPr>
          <a:xfrm>
            <a:off x="1079750" y="1874750"/>
            <a:ext cx="4332000" cy="26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598 - 668 na Chr.</a:t>
            </a:r>
            <a:endParaRPr sz="1200">
              <a:solidFill>
                <a:srgbClr val="2021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2021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Brahmasphuta-siddhanta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Nul als rekenkundige operator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Negatieve getallen 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“Een fortuin afgetrokken van nul is een schuld.”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“Een schuld afgetrokken van nul is een fortuin.”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Cyclische vierhoek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9" name="Google Shape;27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0675" y="666925"/>
            <a:ext cx="3427450" cy="2772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3825" y="3509493"/>
            <a:ext cx="3341150" cy="49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1"/>
          <p:cNvSpPr txBox="1"/>
          <p:nvPr/>
        </p:nvSpPr>
        <p:spPr>
          <a:xfrm>
            <a:off x="1079750" y="1066800"/>
            <a:ext cx="70665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ko" sz="2400">
                <a:solidFill>
                  <a:srgbClr val="4C3A4A"/>
                </a:solidFill>
                <a:latin typeface="Rozha One"/>
                <a:ea typeface="Rozha One"/>
                <a:cs typeface="Rozha One"/>
                <a:sym typeface="Rozha One"/>
              </a:rPr>
              <a:t>Bhaskara II</a:t>
            </a:r>
            <a:endParaRPr b="1" sz="3300">
              <a:solidFill>
                <a:srgbClr val="4C3A4A"/>
              </a:solidFill>
              <a:latin typeface="Rozha One"/>
              <a:ea typeface="Rozha One"/>
              <a:cs typeface="Rozha One"/>
              <a:sym typeface="Rozha One"/>
            </a:endParaRPr>
          </a:p>
        </p:txBody>
      </p:sp>
      <p:sp>
        <p:nvSpPr>
          <p:cNvPr id="286" name="Google Shape;286;p51"/>
          <p:cNvSpPr txBox="1"/>
          <p:nvPr/>
        </p:nvSpPr>
        <p:spPr>
          <a:xfrm>
            <a:off x="1079750" y="1874750"/>
            <a:ext cx="4332000" cy="26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1114 - 1185  na Chr.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De Pell vergelijking: x^2=1+py^2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Pierre de Fermat (1657)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Decimale getallen systeem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Gebruik letters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7" name="Google Shape;28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9000" y="1619250"/>
            <a:ext cx="285750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2"/>
          <p:cNvSpPr txBox="1"/>
          <p:nvPr/>
        </p:nvSpPr>
        <p:spPr>
          <a:xfrm>
            <a:off x="3219450" y="1964479"/>
            <a:ext cx="2705100" cy="7617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4500">
                <a:solidFill>
                  <a:srgbClr val="4C3A4A"/>
                </a:solidFill>
                <a:latin typeface="Rozha One"/>
                <a:ea typeface="Rozha One"/>
                <a:cs typeface="Rozha One"/>
                <a:sym typeface="Rozha One"/>
              </a:rPr>
              <a:t>Bedankt</a:t>
            </a:r>
            <a:r>
              <a:rPr b="1" lang="ko" sz="4500">
                <a:solidFill>
                  <a:srgbClr val="4C3A4A"/>
                </a:solidFill>
                <a:latin typeface="Rozha One"/>
                <a:ea typeface="Rozha One"/>
                <a:cs typeface="Rozha One"/>
                <a:sym typeface="Rozha One"/>
              </a:rPr>
              <a:t>!</a:t>
            </a:r>
            <a:endParaRPr sz="1100"/>
          </a:p>
        </p:txBody>
      </p:sp>
      <p:sp>
        <p:nvSpPr>
          <p:cNvPr id="293" name="Google Shape;293;p52"/>
          <p:cNvSpPr txBox="1"/>
          <p:nvPr/>
        </p:nvSpPr>
        <p:spPr>
          <a:xfrm>
            <a:off x="3219192" y="2729455"/>
            <a:ext cx="2705616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10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Zijn er nog vragen of opmerkingen?</a:t>
            </a:r>
            <a:endParaRPr sz="10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9"/>
          <p:cNvSpPr txBox="1"/>
          <p:nvPr/>
        </p:nvSpPr>
        <p:spPr>
          <a:xfrm>
            <a:off x="1079747" y="1066800"/>
            <a:ext cx="37209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ko" sz="2400">
                <a:solidFill>
                  <a:srgbClr val="4C3A4A"/>
                </a:solidFill>
                <a:latin typeface="Rozha One"/>
                <a:ea typeface="Rozha One"/>
                <a:cs typeface="Rozha One"/>
                <a:sym typeface="Rozha One"/>
              </a:rPr>
              <a:t>Gupta/Vakataka tijd</a:t>
            </a:r>
            <a:endParaRPr b="1" sz="3300">
              <a:solidFill>
                <a:srgbClr val="4C3A4A"/>
              </a:solidFill>
              <a:latin typeface="Rozha One"/>
              <a:ea typeface="Rozha One"/>
              <a:cs typeface="Rozha One"/>
              <a:sym typeface="Rozha One"/>
            </a:endParaRPr>
          </a:p>
        </p:txBody>
      </p:sp>
      <p:sp>
        <p:nvSpPr>
          <p:cNvPr id="129" name="Google Shape;129;p29"/>
          <p:cNvSpPr txBox="1"/>
          <p:nvPr/>
        </p:nvSpPr>
        <p:spPr>
          <a:xfrm>
            <a:off x="1079747" y="1874713"/>
            <a:ext cx="37209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320</a:t>
            </a: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 na Chr. tot ongeveer 550 na Chr.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Hindoeïsme </a:t>
            </a: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(Bhagavatisme)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Grote leiders → Glorie in gebied en cultuur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Gebiedsvergroting door vechten en trouwen (Vakataka)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Kumaragupta (415-455) → vrijheid in religie 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Hunnen 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Kort aan de macht, grote invloed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Einde klassieke periode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0" name="Google Shape;13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0650" y="663388"/>
            <a:ext cx="3419875" cy="381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0"/>
          <p:cNvSpPr txBox="1"/>
          <p:nvPr/>
        </p:nvSpPr>
        <p:spPr>
          <a:xfrm>
            <a:off x="1079751" y="1066800"/>
            <a:ext cx="45426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ko" sz="2400">
                <a:solidFill>
                  <a:srgbClr val="4C3A4A"/>
                </a:solidFill>
                <a:latin typeface="Rozha One"/>
                <a:ea typeface="Rozha One"/>
                <a:cs typeface="Rozha One"/>
                <a:sym typeface="Rozha One"/>
              </a:rPr>
              <a:t>The Kannauj Driehoek</a:t>
            </a:r>
            <a:endParaRPr b="1" sz="3300">
              <a:solidFill>
                <a:srgbClr val="4C3A4A"/>
              </a:solidFill>
              <a:latin typeface="Rozha One"/>
              <a:ea typeface="Rozha One"/>
              <a:cs typeface="Rozha One"/>
              <a:sym typeface="Rozha One"/>
            </a:endParaRPr>
          </a:p>
        </p:txBody>
      </p:sp>
      <p:sp>
        <p:nvSpPr>
          <p:cNvPr id="136" name="Google Shape;136;p30"/>
          <p:cNvSpPr txBox="1"/>
          <p:nvPr/>
        </p:nvSpPr>
        <p:spPr>
          <a:xfrm>
            <a:off x="1079747" y="1733788"/>
            <a:ext cx="37209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b="1"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Gurjara-Pratiharus rijk:</a:t>
            </a:r>
            <a:endParaRPr b="1"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8e eeuw - 11e eeuw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Hindoeïsme </a:t>
            </a: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(Brahmanisme/Shiva)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Versloegen Arabische indringers</a:t>
            </a:r>
            <a:b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b="1"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Palas rijk:</a:t>
            </a:r>
            <a:endParaRPr b="1"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8e eeuw - 12e eeuw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Meest belanrijke rijk in het oosten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Boeddhisme </a:t>
            </a:r>
            <a:b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b="1"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Rashtrakutas:</a:t>
            </a:r>
            <a:endParaRPr b="1"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8e eeuw - 10e eeuw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Sankriet en Kanada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Vrijheid in geloof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30"/>
          <p:cNvSpPr/>
          <p:nvPr/>
        </p:nvSpPr>
        <p:spPr>
          <a:xfrm>
            <a:off x="7255325" y="930725"/>
            <a:ext cx="1047900" cy="623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8" name="Google Shape;13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2348" y="937562"/>
            <a:ext cx="2890674" cy="3268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1"/>
          <p:cNvSpPr txBox="1"/>
          <p:nvPr/>
        </p:nvSpPr>
        <p:spPr>
          <a:xfrm>
            <a:off x="1079747" y="1066800"/>
            <a:ext cx="37209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ko" sz="2400">
                <a:solidFill>
                  <a:srgbClr val="4C3A4A"/>
                </a:solidFill>
                <a:latin typeface="Rozha One"/>
                <a:ea typeface="Rozha One"/>
                <a:cs typeface="Rozha One"/>
                <a:sym typeface="Rozha One"/>
              </a:rPr>
              <a:t>Cholas</a:t>
            </a:r>
            <a:r>
              <a:rPr b="1" lang="ko" sz="2400">
                <a:solidFill>
                  <a:srgbClr val="4C3A4A"/>
                </a:solidFill>
                <a:latin typeface="Rozha One"/>
                <a:ea typeface="Rozha One"/>
                <a:cs typeface="Rozha One"/>
                <a:sym typeface="Rozha One"/>
              </a:rPr>
              <a:t> Dynastie</a:t>
            </a:r>
            <a:endParaRPr b="1" sz="3300">
              <a:solidFill>
                <a:srgbClr val="4C3A4A"/>
              </a:solidFill>
              <a:latin typeface="Rozha One"/>
              <a:ea typeface="Rozha One"/>
              <a:cs typeface="Rozha One"/>
              <a:sym typeface="Rozha One"/>
            </a:endParaRPr>
          </a:p>
        </p:txBody>
      </p:sp>
      <p:sp>
        <p:nvSpPr>
          <p:cNvPr id="144" name="Google Shape;144;p31"/>
          <p:cNvSpPr txBox="1"/>
          <p:nvPr/>
        </p:nvSpPr>
        <p:spPr>
          <a:xfrm>
            <a:off x="4262147" y="2983588"/>
            <a:ext cx="37209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300 voor Chr. tot ongeveer 1279 na Chr.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Een van de oudste en langst regerende </a:t>
            </a: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dynastieën</a:t>
            </a: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 in de wereld!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indoeïsme </a:t>
            </a: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(Shiva)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Brihadishwara temple (1010 na Chr.)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5073" y="609150"/>
            <a:ext cx="3489078" cy="196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31"/>
          <p:cNvPicPr preferRelativeResize="0"/>
          <p:nvPr/>
        </p:nvPicPr>
        <p:blipFill rotWithShape="1">
          <a:blip r:embed="rId4">
            <a:alphaModFix/>
          </a:blip>
          <a:srcRect b="0" l="0" r="0" t="20552"/>
          <a:stretch/>
        </p:blipFill>
        <p:spPr>
          <a:xfrm>
            <a:off x="1079750" y="1717400"/>
            <a:ext cx="2786101" cy="275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/>
        </p:nvSpPr>
        <p:spPr>
          <a:xfrm>
            <a:off x="1079747" y="1066800"/>
            <a:ext cx="3720853" cy="80791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ko" sz="2400">
                <a:solidFill>
                  <a:srgbClr val="4C3A4A"/>
                </a:solidFill>
                <a:latin typeface="Rozha One"/>
                <a:ea typeface="Rozha One"/>
                <a:cs typeface="Rozha One"/>
                <a:sym typeface="Rozha One"/>
              </a:rPr>
              <a:t>Invloeden </a:t>
            </a:r>
            <a:endParaRPr b="1" sz="3300">
              <a:solidFill>
                <a:srgbClr val="4C3A4A"/>
              </a:solidFill>
              <a:latin typeface="Rozha One"/>
              <a:ea typeface="Rozha One"/>
              <a:cs typeface="Rozha One"/>
              <a:sym typeface="Rozha One"/>
            </a:endParaRPr>
          </a:p>
        </p:txBody>
      </p:sp>
      <p:sp>
        <p:nvSpPr>
          <p:cNvPr id="152" name="Google Shape;152;p32"/>
          <p:cNvSpPr txBox="1"/>
          <p:nvPr/>
        </p:nvSpPr>
        <p:spPr>
          <a:xfrm>
            <a:off x="1079750" y="1874725"/>
            <a:ext cx="2175300" cy="20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98450" lvl="0" marL="457200" marR="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Geloof (Hindoeïsme)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Taal (Sankriet)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Zang versen 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Astronomie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Satijn route en Handel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Observaties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" name="Google Shape;15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0350" y="949988"/>
            <a:ext cx="4984051" cy="324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3"/>
          <p:cNvSpPr txBox="1"/>
          <p:nvPr/>
        </p:nvSpPr>
        <p:spPr>
          <a:xfrm>
            <a:off x="1079750" y="1066800"/>
            <a:ext cx="3720900" cy="4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ko" sz="2400">
                <a:solidFill>
                  <a:srgbClr val="4C3A4A"/>
                </a:solidFill>
                <a:latin typeface="Rozha One"/>
                <a:ea typeface="Rozha One"/>
                <a:cs typeface="Rozha One"/>
                <a:sym typeface="Rozha One"/>
              </a:rPr>
              <a:t>Onenigheden</a:t>
            </a:r>
            <a:endParaRPr b="1" sz="3300">
              <a:solidFill>
                <a:srgbClr val="4C3A4A"/>
              </a:solidFill>
              <a:latin typeface="Rozha One"/>
              <a:ea typeface="Rozha One"/>
              <a:cs typeface="Rozha One"/>
              <a:sym typeface="Rozha One"/>
            </a:endParaRPr>
          </a:p>
        </p:txBody>
      </p:sp>
      <p:sp>
        <p:nvSpPr>
          <p:cNvPr id="159" name="Google Shape;159;p33"/>
          <p:cNvSpPr txBox="1"/>
          <p:nvPr/>
        </p:nvSpPr>
        <p:spPr>
          <a:xfrm>
            <a:off x="1079747" y="1874713"/>
            <a:ext cx="37209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33"/>
          <p:cNvSpPr txBox="1"/>
          <p:nvPr/>
        </p:nvSpPr>
        <p:spPr>
          <a:xfrm>
            <a:off x="1079750" y="1874750"/>
            <a:ext cx="4332000" cy="26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Dezelfde namen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Tijd systeem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Verweven</a:t>
            </a: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 met oude astronomie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Compacte Sanskriet tekst 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Westerse blik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Politieke motieven; kolonisten vs nationalisten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Misinformatie, </a:t>
            </a: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complottheorieën</a:t>
            </a: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 en chaos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1" name="Google Shape;16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0650" y="525850"/>
            <a:ext cx="3720900" cy="40917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4"/>
          <p:cNvSpPr txBox="1"/>
          <p:nvPr/>
        </p:nvSpPr>
        <p:spPr>
          <a:xfrm>
            <a:off x="1079747" y="1066800"/>
            <a:ext cx="37209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ko" sz="2400">
                <a:solidFill>
                  <a:srgbClr val="4C3A4A"/>
                </a:solidFill>
                <a:latin typeface="Rozha One"/>
                <a:ea typeface="Rozha One"/>
                <a:cs typeface="Rozha One"/>
                <a:sym typeface="Rozha One"/>
              </a:rPr>
              <a:t>Bakhshali manuscript</a:t>
            </a:r>
            <a:endParaRPr b="1" sz="3300">
              <a:solidFill>
                <a:srgbClr val="4C3A4A"/>
              </a:solidFill>
              <a:latin typeface="Rozha One"/>
              <a:ea typeface="Rozha One"/>
              <a:cs typeface="Rozha One"/>
              <a:sym typeface="Rozha One"/>
            </a:endParaRPr>
          </a:p>
        </p:txBody>
      </p:sp>
      <p:sp>
        <p:nvSpPr>
          <p:cNvPr id="167" name="Google Shape;167;p34"/>
          <p:cNvSpPr txBox="1"/>
          <p:nvPr/>
        </p:nvSpPr>
        <p:spPr>
          <a:xfrm>
            <a:off x="1079750" y="1874700"/>
            <a:ext cx="4755300" cy="26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98450" lvl="0" marL="457200" marR="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Oudste bestaande manuscript van de Indiase wiskunde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Pen op berkenbast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marR="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Boer in 1881 in een dorp van Bakhshali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marR="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Vernieling bij opgraven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15 bij 9 cm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Origineel</a:t>
            </a: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 18 bij 21 cm, v</a:t>
            </a: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ierkante</a:t>
            </a: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 bladeren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70 bladeren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Geen begin of einde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Taal: Vorm van Sanskriet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Inhoud: rekenkunde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9 tot 57 sūtras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Google Shape;16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9527" y="1874700"/>
            <a:ext cx="2862626" cy="1637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5"/>
          <p:cNvSpPr txBox="1"/>
          <p:nvPr/>
        </p:nvSpPr>
        <p:spPr>
          <a:xfrm>
            <a:off x="1079747" y="1066800"/>
            <a:ext cx="37209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ko" sz="2400">
                <a:solidFill>
                  <a:srgbClr val="4C3A4A"/>
                </a:solidFill>
                <a:latin typeface="Rozha One"/>
                <a:ea typeface="Rozha One"/>
                <a:cs typeface="Rozha One"/>
                <a:sym typeface="Rozha One"/>
              </a:rPr>
              <a:t>Bakhshali manuscript</a:t>
            </a:r>
            <a:endParaRPr b="1" sz="3300">
              <a:solidFill>
                <a:srgbClr val="4C3A4A"/>
              </a:solidFill>
              <a:latin typeface="Rozha One"/>
              <a:ea typeface="Rozha One"/>
              <a:cs typeface="Rozha One"/>
              <a:sym typeface="Rozha One"/>
            </a:endParaRPr>
          </a:p>
        </p:txBody>
      </p:sp>
      <p:sp>
        <p:nvSpPr>
          <p:cNvPr id="174" name="Google Shape;174;p35"/>
          <p:cNvSpPr txBox="1"/>
          <p:nvPr/>
        </p:nvSpPr>
        <p:spPr>
          <a:xfrm>
            <a:off x="1079750" y="1874700"/>
            <a:ext cx="4755300" cy="26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Bodleian Library’s in 2017 een koolstofdatering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224 - 383, 680 - 779 en 885 - 993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Contradictie met overeenkomend handschrift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Controversie: maandenlang geheimhouding, vervolgens zonder evaluatie publicatie in nieuws tijdschrift en Youtube 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Oxford universiteit in 2024: 799 - 1102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Hindu kingdom of Kabul –&gt; Muhammed heersers Ghanzi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4C3A4A"/>
              </a:buClr>
              <a:buSzPts val="1200"/>
              <a:buFont typeface="Calibri"/>
              <a:buChar char="●"/>
            </a:pPr>
            <a:r>
              <a:rPr lang="ko" sz="1200">
                <a:solidFill>
                  <a:srgbClr val="4C3A4A"/>
                </a:solidFill>
                <a:latin typeface="Calibri"/>
                <a:ea typeface="Calibri"/>
                <a:cs typeface="Calibri"/>
                <a:sym typeface="Calibri"/>
              </a:rPr>
              <a:t>Wiskunde mogelijk ouder: 3e tot 4e eeuw</a:t>
            </a:r>
            <a:endParaRPr sz="1200">
              <a:solidFill>
                <a:srgbClr val="4C3A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" name="Google Shape;17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0702" y="1874700"/>
            <a:ext cx="2862626" cy="1637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PTMON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